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2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54.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handoutMasterIdLst>
    <p:handoutMasterId r:id="rId98"/>
  </p:handoutMasterIdLst>
  <p:sldIdLst>
    <p:sldId id="426" r:id="rId2"/>
    <p:sldId id="424" r:id="rId3"/>
    <p:sldId id="415" r:id="rId4"/>
    <p:sldId id="435" r:id="rId5"/>
    <p:sldId id="479" r:id="rId6"/>
    <p:sldId id="480" r:id="rId7"/>
    <p:sldId id="487" r:id="rId8"/>
    <p:sldId id="483" r:id="rId9"/>
    <p:sldId id="437" r:id="rId10"/>
    <p:sldId id="482" r:id="rId11"/>
    <p:sldId id="486" r:id="rId12"/>
    <p:sldId id="438" r:id="rId13"/>
    <p:sldId id="442" r:id="rId14"/>
    <p:sldId id="268" r:id="rId15"/>
    <p:sldId id="356" r:id="rId16"/>
    <p:sldId id="425" r:id="rId17"/>
    <p:sldId id="472" r:id="rId18"/>
    <p:sldId id="278" r:id="rId19"/>
    <p:sldId id="474" r:id="rId20"/>
    <p:sldId id="357" r:id="rId21"/>
    <p:sldId id="299" r:id="rId22"/>
    <p:sldId id="468" r:id="rId23"/>
    <p:sldId id="355" r:id="rId24"/>
    <p:sldId id="300" r:id="rId25"/>
    <p:sldId id="358" r:id="rId26"/>
    <p:sldId id="359" r:id="rId27"/>
    <p:sldId id="360" r:id="rId28"/>
    <p:sldId id="361" r:id="rId29"/>
    <p:sldId id="362" r:id="rId30"/>
    <p:sldId id="363" r:id="rId31"/>
    <p:sldId id="366" r:id="rId32"/>
    <p:sldId id="367" r:id="rId33"/>
    <p:sldId id="364" r:id="rId34"/>
    <p:sldId id="365" r:id="rId35"/>
    <p:sldId id="371" r:id="rId36"/>
    <p:sldId id="369" r:id="rId37"/>
    <p:sldId id="370" r:id="rId38"/>
    <p:sldId id="283" r:id="rId39"/>
    <p:sldId id="303" r:id="rId40"/>
    <p:sldId id="377" r:id="rId41"/>
    <p:sldId id="354" r:id="rId42"/>
    <p:sldId id="287" r:id="rId43"/>
    <p:sldId id="471" r:id="rId44"/>
    <p:sldId id="443" r:id="rId45"/>
    <p:sldId id="374" r:id="rId46"/>
    <p:sldId id="495" r:id="rId47"/>
    <p:sldId id="497" r:id="rId48"/>
    <p:sldId id="496" r:id="rId49"/>
    <p:sldId id="430" r:id="rId50"/>
    <p:sldId id="470" r:id="rId51"/>
    <p:sldId id="498" r:id="rId52"/>
    <p:sldId id="478" r:id="rId53"/>
    <p:sldId id="431" r:id="rId54"/>
    <p:sldId id="499" r:id="rId55"/>
    <p:sldId id="375" r:id="rId56"/>
    <p:sldId id="501" r:id="rId57"/>
    <p:sldId id="502" r:id="rId58"/>
    <p:sldId id="503" r:id="rId59"/>
    <p:sldId id="504" r:id="rId60"/>
    <p:sldId id="500" r:id="rId61"/>
    <p:sldId id="378" r:id="rId62"/>
    <p:sldId id="379" r:id="rId63"/>
    <p:sldId id="385" r:id="rId64"/>
    <p:sldId id="284" r:id="rId65"/>
    <p:sldId id="386" r:id="rId66"/>
    <p:sldId id="387" r:id="rId67"/>
    <p:sldId id="286" r:id="rId68"/>
    <p:sldId id="388" r:id="rId69"/>
    <p:sldId id="389" r:id="rId70"/>
    <p:sldId id="410" r:id="rId71"/>
    <p:sldId id="444" r:id="rId72"/>
    <p:sldId id="477" r:id="rId73"/>
    <p:sldId id="476" r:id="rId74"/>
    <p:sldId id="445" r:id="rId75"/>
    <p:sldId id="488" r:id="rId76"/>
    <p:sldId id="446" r:id="rId77"/>
    <p:sldId id="447" r:id="rId78"/>
    <p:sldId id="489" r:id="rId79"/>
    <p:sldId id="448" r:id="rId80"/>
    <p:sldId id="449" r:id="rId81"/>
    <p:sldId id="450" r:id="rId82"/>
    <p:sldId id="490" r:id="rId83"/>
    <p:sldId id="451" r:id="rId84"/>
    <p:sldId id="491" r:id="rId85"/>
    <p:sldId id="452" r:id="rId86"/>
    <p:sldId id="492" r:id="rId87"/>
    <p:sldId id="453" r:id="rId88"/>
    <p:sldId id="454" r:id="rId89"/>
    <p:sldId id="455" r:id="rId90"/>
    <p:sldId id="456" r:id="rId91"/>
    <p:sldId id="457" r:id="rId92"/>
    <p:sldId id="458" r:id="rId93"/>
    <p:sldId id="459" r:id="rId94"/>
    <p:sldId id="493" r:id="rId95"/>
    <p:sldId id="494" r:id="rId96"/>
  </p:sldIdLst>
  <p:sldSz cx="9144000" cy="6858000" type="screen4x3"/>
  <p:notesSz cx="6858000" cy="994568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B9D9"/>
    <a:srgbClr val="2DCEDF"/>
    <a:srgbClr val="59B9BB"/>
    <a:srgbClr val="000000"/>
    <a:srgbClr val="EBF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82" autoAdjust="0"/>
    <p:restoredTop sz="95027" autoAdjust="0"/>
  </p:normalViewPr>
  <p:slideViewPr>
    <p:cSldViewPr>
      <p:cViewPr varScale="1">
        <p:scale>
          <a:sx n="66" d="100"/>
          <a:sy n="66" d="100"/>
        </p:scale>
        <p:origin x="-906"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2910" y="-90"/>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David%20Helard\Desktop\preparation%20formation%20PH2%20mars\sequences%20la%20providence\S&#233;quence%2000%20au%2020%2002%2012%20%20LEGT%20La%20providence%20Amiens\Projet%20thermique%20Acquisition%20de%20donn&#233;es%20Patrick.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David%20Helard\Desktop\preparation%20formation%20PH2%20mars\sequences%20la%20providence\S&#233;quence%2000%20au%2020%2002%2012%20%20LEGT%20La%20providence%20Amiens\Projet%20thermique%20Acquisition%20de%20donn&#233;es%20Patrick.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4704000"/>
        <c:axId val="74705536"/>
      </c:barChart>
      <c:catAx>
        <c:axId val="74704000"/>
        <c:scaling>
          <c:orientation val="minMax"/>
        </c:scaling>
        <c:delete val="0"/>
        <c:axPos val="b"/>
        <c:majorTickMark val="none"/>
        <c:minorTickMark val="none"/>
        <c:tickLblPos val="nextTo"/>
        <c:crossAx val="74705536"/>
        <c:crosses val="autoZero"/>
        <c:auto val="1"/>
        <c:lblAlgn val="ctr"/>
        <c:lblOffset val="100"/>
        <c:noMultiLvlLbl val="0"/>
      </c:catAx>
      <c:valAx>
        <c:axId val="74705536"/>
        <c:scaling>
          <c:orientation val="minMax"/>
        </c:scaling>
        <c:delete val="0"/>
        <c:axPos val="l"/>
        <c:majorGridlines/>
        <c:numFmt formatCode="General" sourceLinked="1"/>
        <c:majorTickMark val="none"/>
        <c:minorTickMark val="none"/>
        <c:tickLblPos val="nextTo"/>
        <c:spPr>
          <a:ln w="9525">
            <a:noFill/>
          </a:ln>
        </c:spPr>
        <c:crossAx val="74704000"/>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41707008"/>
        <c:axId val="41708544"/>
      </c:barChart>
      <c:catAx>
        <c:axId val="41707008"/>
        <c:scaling>
          <c:orientation val="minMax"/>
        </c:scaling>
        <c:delete val="0"/>
        <c:axPos val="b"/>
        <c:majorTickMark val="none"/>
        <c:minorTickMark val="none"/>
        <c:tickLblPos val="nextTo"/>
        <c:crossAx val="41708544"/>
        <c:crosses val="autoZero"/>
        <c:auto val="1"/>
        <c:lblAlgn val="ctr"/>
        <c:lblOffset val="100"/>
        <c:noMultiLvlLbl val="0"/>
      </c:catAx>
      <c:valAx>
        <c:axId val="41708544"/>
        <c:scaling>
          <c:orientation val="minMax"/>
        </c:scaling>
        <c:delete val="0"/>
        <c:axPos val="l"/>
        <c:majorGridlines/>
        <c:numFmt formatCode="General" sourceLinked="1"/>
        <c:majorTickMark val="none"/>
        <c:minorTickMark val="none"/>
        <c:tickLblPos val="nextTo"/>
        <c:spPr>
          <a:ln w="9525">
            <a:noFill/>
          </a:ln>
        </c:spPr>
        <c:crossAx val="41707008"/>
        <c:crosses val="autoZero"/>
        <c:crossBetween val="between"/>
      </c:valAx>
    </c:plotArea>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4816128"/>
        <c:axId val="74826112"/>
      </c:barChart>
      <c:catAx>
        <c:axId val="74816128"/>
        <c:scaling>
          <c:orientation val="minMax"/>
        </c:scaling>
        <c:delete val="0"/>
        <c:axPos val="b"/>
        <c:majorTickMark val="none"/>
        <c:minorTickMark val="none"/>
        <c:tickLblPos val="nextTo"/>
        <c:crossAx val="74826112"/>
        <c:crosses val="autoZero"/>
        <c:auto val="1"/>
        <c:lblAlgn val="ctr"/>
        <c:lblOffset val="100"/>
        <c:noMultiLvlLbl val="0"/>
      </c:catAx>
      <c:valAx>
        <c:axId val="74826112"/>
        <c:scaling>
          <c:orientation val="minMax"/>
        </c:scaling>
        <c:delete val="0"/>
        <c:axPos val="l"/>
        <c:majorGridlines/>
        <c:numFmt formatCode="General" sourceLinked="1"/>
        <c:majorTickMark val="none"/>
        <c:minorTickMark val="none"/>
        <c:tickLblPos val="nextTo"/>
        <c:spPr>
          <a:ln w="9525">
            <a:noFill/>
          </a:ln>
        </c:spPr>
        <c:crossAx val="74816128"/>
        <c:crosses val="autoZero"/>
        <c:crossBetween val="between"/>
      </c:valAx>
    </c:plotArea>
    <c:plotVisOnly val="1"/>
    <c:dispBlanksAs val="gap"/>
    <c:showDLblsOverMax val="0"/>
  </c:chart>
  <c:spPr>
    <a:ln>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4865664"/>
        <c:axId val="74867456"/>
      </c:barChart>
      <c:catAx>
        <c:axId val="74865664"/>
        <c:scaling>
          <c:orientation val="minMax"/>
        </c:scaling>
        <c:delete val="0"/>
        <c:axPos val="b"/>
        <c:majorTickMark val="none"/>
        <c:minorTickMark val="none"/>
        <c:tickLblPos val="nextTo"/>
        <c:crossAx val="74867456"/>
        <c:crosses val="autoZero"/>
        <c:auto val="1"/>
        <c:lblAlgn val="ctr"/>
        <c:lblOffset val="100"/>
        <c:noMultiLvlLbl val="0"/>
      </c:catAx>
      <c:valAx>
        <c:axId val="74867456"/>
        <c:scaling>
          <c:orientation val="minMax"/>
        </c:scaling>
        <c:delete val="0"/>
        <c:axPos val="l"/>
        <c:majorGridlines/>
        <c:numFmt formatCode="General" sourceLinked="1"/>
        <c:majorTickMark val="none"/>
        <c:minorTickMark val="none"/>
        <c:tickLblPos val="nextTo"/>
        <c:spPr>
          <a:ln w="9525">
            <a:noFill/>
          </a:ln>
        </c:spPr>
        <c:crossAx val="74865664"/>
        <c:crosses val="autoZero"/>
        <c:crossBetween val="between"/>
      </c:valAx>
    </c:plotArea>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5985280"/>
        <c:axId val="75986816"/>
      </c:barChart>
      <c:catAx>
        <c:axId val="75985280"/>
        <c:scaling>
          <c:orientation val="minMax"/>
        </c:scaling>
        <c:delete val="0"/>
        <c:axPos val="b"/>
        <c:majorTickMark val="none"/>
        <c:minorTickMark val="none"/>
        <c:tickLblPos val="nextTo"/>
        <c:crossAx val="75986816"/>
        <c:crosses val="autoZero"/>
        <c:auto val="1"/>
        <c:lblAlgn val="ctr"/>
        <c:lblOffset val="100"/>
        <c:noMultiLvlLbl val="0"/>
      </c:catAx>
      <c:valAx>
        <c:axId val="75986816"/>
        <c:scaling>
          <c:orientation val="minMax"/>
        </c:scaling>
        <c:delete val="0"/>
        <c:axPos val="l"/>
        <c:majorGridlines/>
        <c:numFmt formatCode="General" sourceLinked="1"/>
        <c:majorTickMark val="none"/>
        <c:minorTickMark val="none"/>
        <c:tickLblPos val="nextTo"/>
        <c:spPr>
          <a:ln w="9525">
            <a:noFill/>
          </a:ln>
        </c:spPr>
        <c:crossAx val="75985280"/>
        <c:crosses val="autoZero"/>
        <c:crossBetween val="between"/>
      </c:valAx>
    </c:plotArea>
    <c:plotVisOnly val="1"/>
    <c:dispBlanksAs val="gap"/>
    <c:showDLblsOverMax val="0"/>
  </c:chart>
  <c:spPr>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sz="900" dirty="0"/>
              <a:t>comparaison de la consommation entre une cellule équipée de 8 cm de coton et l'épave </a:t>
            </a:r>
            <a:r>
              <a:rPr lang="fr-FR" sz="900" dirty="0" smtClean="0"/>
              <a:t>thermique (puissance constante)</a:t>
            </a:r>
            <a:endParaRPr lang="fr-FR" sz="900" dirty="0"/>
          </a:p>
        </c:rich>
      </c:tx>
      <c:layout/>
      <c:overlay val="0"/>
    </c:title>
    <c:autoTitleDeleted val="0"/>
    <c:plotArea>
      <c:layout/>
      <c:scatterChart>
        <c:scatterStyle val="smoothMarker"/>
        <c:varyColors val="0"/>
        <c:ser>
          <c:idx val="0"/>
          <c:order val="0"/>
          <c:tx>
            <c:strRef>
              <c:f>'Coton 8 cm dernière'!$B$66</c:f>
              <c:strCache>
                <c:ptCount val="1"/>
                <c:pt idx="0">
                  <c:v>Consommation [Wh] 8cm coton</c:v>
                </c:pt>
              </c:strCache>
            </c:strRef>
          </c:tx>
          <c:marker>
            <c:symbol val="none"/>
          </c:marker>
          <c:xVal>
            <c:numRef>
              <c:f>'Coton 8 cm dernière'!$A$67:$A$127</c:f>
              <c:numCache>
                <c:formatCode>General</c:formatCode>
                <c:ptCount val="6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numCache>
            </c:numRef>
          </c:xVal>
          <c:yVal>
            <c:numRef>
              <c:f>'Coton 8 cm dernière'!$B$67:$B$127</c:f>
              <c:numCache>
                <c:formatCode>General</c:formatCode>
                <c:ptCount val="61"/>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pt idx="16">
                  <c:v>48</c:v>
                </c:pt>
                <c:pt idx="17">
                  <c:v>51</c:v>
                </c:pt>
                <c:pt idx="18">
                  <c:v>54</c:v>
                </c:pt>
                <c:pt idx="19">
                  <c:v>57</c:v>
                </c:pt>
                <c:pt idx="20">
                  <c:v>60</c:v>
                </c:pt>
                <c:pt idx="21">
                  <c:v>63</c:v>
                </c:pt>
                <c:pt idx="22">
                  <c:v>66</c:v>
                </c:pt>
                <c:pt idx="23">
                  <c:v>69</c:v>
                </c:pt>
                <c:pt idx="24">
                  <c:v>72</c:v>
                </c:pt>
                <c:pt idx="25">
                  <c:v>75</c:v>
                </c:pt>
                <c:pt idx="26">
                  <c:v>79</c:v>
                </c:pt>
                <c:pt idx="27">
                  <c:v>81</c:v>
                </c:pt>
                <c:pt idx="28">
                  <c:v>84</c:v>
                </c:pt>
                <c:pt idx="29">
                  <c:v>88</c:v>
                </c:pt>
                <c:pt idx="30">
                  <c:v>91</c:v>
                </c:pt>
                <c:pt idx="31">
                  <c:v>94</c:v>
                </c:pt>
                <c:pt idx="32">
                  <c:v>95</c:v>
                </c:pt>
                <c:pt idx="33">
                  <c:v>99</c:v>
                </c:pt>
                <c:pt idx="34">
                  <c:v>100</c:v>
                </c:pt>
                <c:pt idx="35">
                  <c:v>103</c:v>
                </c:pt>
                <c:pt idx="36">
                  <c:v>105</c:v>
                </c:pt>
                <c:pt idx="37">
                  <c:v>108</c:v>
                </c:pt>
                <c:pt idx="38">
                  <c:v>109</c:v>
                </c:pt>
                <c:pt idx="39">
                  <c:v>112</c:v>
                </c:pt>
                <c:pt idx="40">
                  <c:v>113</c:v>
                </c:pt>
                <c:pt idx="41">
                  <c:v>116</c:v>
                </c:pt>
                <c:pt idx="42">
                  <c:v>118</c:v>
                </c:pt>
                <c:pt idx="43">
                  <c:v>120</c:v>
                </c:pt>
                <c:pt idx="44">
                  <c:v>121</c:v>
                </c:pt>
                <c:pt idx="45">
                  <c:v>122</c:v>
                </c:pt>
                <c:pt idx="46">
                  <c:v>125</c:v>
                </c:pt>
                <c:pt idx="47">
                  <c:v>126</c:v>
                </c:pt>
                <c:pt idx="48">
                  <c:v>128</c:v>
                </c:pt>
                <c:pt idx="49">
                  <c:v>130</c:v>
                </c:pt>
                <c:pt idx="50">
                  <c:v>130</c:v>
                </c:pt>
                <c:pt idx="51">
                  <c:v>132</c:v>
                </c:pt>
                <c:pt idx="52">
                  <c:v>134</c:v>
                </c:pt>
                <c:pt idx="53">
                  <c:v>135</c:v>
                </c:pt>
                <c:pt idx="54">
                  <c:v>137</c:v>
                </c:pt>
                <c:pt idx="55">
                  <c:v>137</c:v>
                </c:pt>
                <c:pt idx="56">
                  <c:v>139</c:v>
                </c:pt>
                <c:pt idx="57">
                  <c:v>140</c:v>
                </c:pt>
                <c:pt idx="58">
                  <c:v>141</c:v>
                </c:pt>
                <c:pt idx="59">
                  <c:v>142</c:v>
                </c:pt>
                <c:pt idx="60">
                  <c:v>143</c:v>
                </c:pt>
              </c:numCache>
            </c:numRef>
          </c:yVal>
          <c:smooth val="1"/>
        </c:ser>
        <c:ser>
          <c:idx val="1"/>
          <c:order val="1"/>
          <c:tx>
            <c:strRef>
              <c:f>'Coton 8 cm dernière'!$C$66</c:f>
              <c:strCache>
                <c:ptCount val="1"/>
                <c:pt idx="0">
                  <c:v>Consommation [Wh] épave thermique</c:v>
                </c:pt>
              </c:strCache>
            </c:strRef>
          </c:tx>
          <c:marker>
            <c:symbol val="none"/>
          </c:marker>
          <c:xVal>
            <c:numRef>
              <c:f>'Coton 8 cm dernière'!$A$67:$A$127</c:f>
              <c:numCache>
                <c:formatCode>General</c:formatCode>
                <c:ptCount val="6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numCache>
            </c:numRef>
          </c:xVal>
          <c:yVal>
            <c:numRef>
              <c:f>'Coton 8 cm dernière'!$C$67:$C$127</c:f>
              <c:numCache>
                <c:formatCode>General</c:formatCode>
                <c:ptCount val="61"/>
                <c:pt idx="0">
                  <c:v>0</c:v>
                </c:pt>
                <c:pt idx="1">
                  <c:v>3</c:v>
                </c:pt>
                <c:pt idx="2">
                  <c:v>6</c:v>
                </c:pt>
                <c:pt idx="3">
                  <c:v>9</c:v>
                </c:pt>
                <c:pt idx="4">
                  <c:v>12</c:v>
                </c:pt>
                <c:pt idx="5">
                  <c:v>15</c:v>
                </c:pt>
                <c:pt idx="6">
                  <c:v>18</c:v>
                </c:pt>
                <c:pt idx="7">
                  <c:v>21</c:v>
                </c:pt>
                <c:pt idx="8">
                  <c:v>24</c:v>
                </c:pt>
                <c:pt idx="9">
                  <c:v>27</c:v>
                </c:pt>
                <c:pt idx="10">
                  <c:v>30</c:v>
                </c:pt>
                <c:pt idx="11">
                  <c:v>34</c:v>
                </c:pt>
                <c:pt idx="12">
                  <c:v>36</c:v>
                </c:pt>
                <c:pt idx="13">
                  <c:v>39</c:v>
                </c:pt>
                <c:pt idx="14">
                  <c:v>42</c:v>
                </c:pt>
                <c:pt idx="15">
                  <c:v>46</c:v>
                </c:pt>
                <c:pt idx="16">
                  <c:v>48</c:v>
                </c:pt>
                <c:pt idx="17">
                  <c:v>51</c:v>
                </c:pt>
                <c:pt idx="18">
                  <c:v>54</c:v>
                </c:pt>
                <c:pt idx="19">
                  <c:v>57</c:v>
                </c:pt>
                <c:pt idx="20">
                  <c:v>60</c:v>
                </c:pt>
                <c:pt idx="21">
                  <c:v>64</c:v>
                </c:pt>
                <c:pt idx="22">
                  <c:v>68</c:v>
                </c:pt>
                <c:pt idx="23">
                  <c:v>70</c:v>
                </c:pt>
                <c:pt idx="24">
                  <c:v>73</c:v>
                </c:pt>
                <c:pt idx="25">
                  <c:v>76</c:v>
                </c:pt>
                <c:pt idx="26">
                  <c:v>79</c:v>
                </c:pt>
                <c:pt idx="27">
                  <c:v>82</c:v>
                </c:pt>
                <c:pt idx="28">
                  <c:v>85</c:v>
                </c:pt>
                <c:pt idx="29">
                  <c:v>88</c:v>
                </c:pt>
                <c:pt idx="30">
                  <c:v>91</c:v>
                </c:pt>
                <c:pt idx="31">
                  <c:v>94</c:v>
                </c:pt>
                <c:pt idx="32">
                  <c:v>97</c:v>
                </c:pt>
                <c:pt idx="33">
                  <c:v>100</c:v>
                </c:pt>
                <c:pt idx="34">
                  <c:v>103</c:v>
                </c:pt>
                <c:pt idx="35">
                  <c:v>106</c:v>
                </c:pt>
                <c:pt idx="36">
                  <c:v>109</c:v>
                </c:pt>
                <c:pt idx="37">
                  <c:v>112</c:v>
                </c:pt>
                <c:pt idx="38">
                  <c:v>115</c:v>
                </c:pt>
                <c:pt idx="39">
                  <c:v>118</c:v>
                </c:pt>
                <c:pt idx="40">
                  <c:v>122</c:v>
                </c:pt>
                <c:pt idx="41">
                  <c:v>124</c:v>
                </c:pt>
                <c:pt idx="42">
                  <c:v>127</c:v>
                </c:pt>
                <c:pt idx="43">
                  <c:v>130</c:v>
                </c:pt>
                <c:pt idx="44">
                  <c:v>133</c:v>
                </c:pt>
                <c:pt idx="45">
                  <c:v>137</c:v>
                </c:pt>
                <c:pt idx="46">
                  <c:v>139</c:v>
                </c:pt>
                <c:pt idx="47">
                  <c:v>143</c:v>
                </c:pt>
                <c:pt idx="48">
                  <c:v>146</c:v>
                </c:pt>
                <c:pt idx="49">
                  <c:v>149</c:v>
                </c:pt>
                <c:pt idx="50">
                  <c:v>152</c:v>
                </c:pt>
                <c:pt idx="51">
                  <c:v>155</c:v>
                </c:pt>
                <c:pt idx="52">
                  <c:v>158</c:v>
                </c:pt>
                <c:pt idx="53">
                  <c:v>161</c:v>
                </c:pt>
                <c:pt idx="54">
                  <c:v>164</c:v>
                </c:pt>
                <c:pt idx="55">
                  <c:v>167</c:v>
                </c:pt>
                <c:pt idx="56">
                  <c:v>170</c:v>
                </c:pt>
                <c:pt idx="57">
                  <c:v>173</c:v>
                </c:pt>
                <c:pt idx="58">
                  <c:v>176</c:v>
                </c:pt>
                <c:pt idx="59">
                  <c:v>179</c:v>
                </c:pt>
                <c:pt idx="60">
                  <c:v>182</c:v>
                </c:pt>
              </c:numCache>
            </c:numRef>
          </c:yVal>
          <c:smooth val="1"/>
        </c:ser>
        <c:dLbls>
          <c:showLegendKey val="0"/>
          <c:showVal val="0"/>
          <c:showCatName val="0"/>
          <c:showSerName val="0"/>
          <c:showPercent val="0"/>
          <c:showBubbleSize val="0"/>
        </c:dLbls>
        <c:axId val="100500224"/>
        <c:axId val="100502144"/>
      </c:scatterChart>
      <c:valAx>
        <c:axId val="100500224"/>
        <c:scaling>
          <c:orientation val="minMax"/>
          <c:max val="60"/>
        </c:scaling>
        <c:delete val="0"/>
        <c:axPos val="b"/>
        <c:title>
          <c:tx>
            <c:rich>
              <a:bodyPr/>
              <a:lstStyle/>
              <a:p>
                <a:pPr>
                  <a:defRPr/>
                </a:pPr>
                <a:r>
                  <a:rPr lang="fr-FR"/>
                  <a:t>temps en min</a:t>
                </a:r>
              </a:p>
            </c:rich>
          </c:tx>
          <c:layout/>
          <c:overlay val="0"/>
        </c:title>
        <c:numFmt formatCode="General" sourceLinked="1"/>
        <c:majorTickMark val="none"/>
        <c:minorTickMark val="none"/>
        <c:tickLblPos val="nextTo"/>
        <c:crossAx val="100502144"/>
        <c:crosses val="autoZero"/>
        <c:crossBetween val="midCat"/>
      </c:valAx>
      <c:valAx>
        <c:axId val="100502144"/>
        <c:scaling>
          <c:orientation val="minMax"/>
        </c:scaling>
        <c:delete val="0"/>
        <c:axPos val="l"/>
        <c:majorGridlines/>
        <c:title>
          <c:tx>
            <c:rich>
              <a:bodyPr/>
              <a:lstStyle/>
              <a:p>
                <a:pPr>
                  <a:defRPr/>
                </a:pPr>
                <a:r>
                  <a:rPr lang="en-US"/>
                  <a:t>Consommation en Wh</a:t>
                </a:r>
              </a:p>
            </c:rich>
          </c:tx>
          <c:layout/>
          <c:overlay val="0"/>
        </c:title>
        <c:numFmt formatCode="General" sourceLinked="1"/>
        <c:majorTickMark val="none"/>
        <c:minorTickMark val="none"/>
        <c:tickLblPos val="nextTo"/>
        <c:crossAx val="100500224"/>
        <c:crosses val="autoZero"/>
        <c:crossBetween val="midCat"/>
      </c:valAx>
    </c:plotArea>
    <c:legend>
      <c:legendPos val="r"/>
      <c:layout/>
      <c:overlay val="0"/>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a:t>Evolution des températures par types d'isolant</a:t>
            </a:r>
          </a:p>
        </c:rich>
      </c:tx>
      <c:layout/>
      <c:overlay val="0"/>
    </c:title>
    <c:autoTitleDeleted val="0"/>
    <c:plotArea>
      <c:layout/>
      <c:scatterChart>
        <c:scatterStyle val="smoothMarker"/>
        <c:varyColors val="0"/>
        <c:ser>
          <c:idx val="0"/>
          <c:order val="0"/>
          <c:tx>
            <c:strRef>
              <c:f>'toute les courbes'!$B$1</c:f>
              <c:strCache>
                <c:ptCount val="1"/>
                <c:pt idx="0">
                  <c:v>Température de consigne [°C]</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courbes'!$B$2:$B$152</c:f>
              <c:numCache>
                <c:formatCode>General</c:formatCode>
                <c:ptCount val="151"/>
                <c:pt idx="0">
                  <c:v>19</c:v>
                </c:pt>
                <c:pt idx="1">
                  <c:v>19</c:v>
                </c:pt>
                <c:pt idx="2">
                  <c:v>19</c:v>
                </c:pt>
                <c:pt idx="3">
                  <c:v>19</c:v>
                </c:pt>
                <c:pt idx="4">
                  <c:v>19</c:v>
                </c:pt>
                <c:pt idx="5">
                  <c:v>19</c:v>
                </c:pt>
                <c:pt idx="6">
                  <c:v>19</c:v>
                </c:pt>
                <c:pt idx="7">
                  <c:v>19</c:v>
                </c:pt>
                <c:pt idx="8">
                  <c:v>19</c:v>
                </c:pt>
                <c:pt idx="9">
                  <c:v>19</c:v>
                </c:pt>
                <c:pt idx="10">
                  <c:v>19</c:v>
                </c:pt>
                <c:pt idx="11">
                  <c:v>19</c:v>
                </c:pt>
                <c:pt idx="12">
                  <c:v>19</c:v>
                </c:pt>
                <c:pt idx="13">
                  <c:v>19</c:v>
                </c:pt>
                <c:pt idx="14">
                  <c:v>19</c:v>
                </c:pt>
                <c:pt idx="15">
                  <c:v>19</c:v>
                </c:pt>
                <c:pt idx="16">
                  <c:v>19</c:v>
                </c:pt>
                <c:pt idx="17">
                  <c:v>19</c:v>
                </c:pt>
                <c:pt idx="18">
                  <c:v>19</c:v>
                </c:pt>
                <c:pt idx="19">
                  <c:v>19</c:v>
                </c:pt>
                <c:pt idx="20">
                  <c:v>19</c:v>
                </c:pt>
                <c:pt idx="21">
                  <c:v>19</c:v>
                </c:pt>
                <c:pt idx="22">
                  <c:v>19</c:v>
                </c:pt>
                <c:pt idx="23">
                  <c:v>19</c:v>
                </c:pt>
                <c:pt idx="24">
                  <c:v>19</c:v>
                </c:pt>
                <c:pt idx="25">
                  <c:v>19</c:v>
                </c:pt>
                <c:pt idx="26">
                  <c:v>19</c:v>
                </c:pt>
                <c:pt idx="27">
                  <c:v>19</c:v>
                </c:pt>
                <c:pt idx="28">
                  <c:v>19</c:v>
                </c:pt>
                <c:pt idx="29">
                  <c:v>19</c:v>
                </c:pt>
                <c:pt idx="30">
                  <c:v>19</c:v>
                </c:pt>
                <c:pt idx="31">
                  <c:v>19</c:v>
                </c:pt>
                <c:pt idx="32">
                  <c:v>19</c:v>
                </c:pt>
                <c:pt idx="33">
                  <c:v>19</c:v>
                </c:pt>
                <c:pt idx="34">
                  <c:v>19</c:v>
                </c:pt>
                <c:pt idx="35">
                  <c:v>19</c:v>
                </c:pt>
                <c:pt idx="36">
                  <c:v>19</c:v>
                </c:pt>
                <c:pt idx="37">
                  <c:v>19</c:v>
                </c:pt>
                <c:pt idx="38">
                  <c:v>19</c:v>
                </c:pt>
                <c:pt idx="39">
                  <c:v>19</c:v>
                </c:pt>
                <c:pt idx="40">
                  <c:v>19</c:v>
                </c:pt>
                <c:pt idx="41">
                  <c:v>19</c:v>
                </c:pt>
                <c:pt idx="42">
                  <c:v>19</c:v>
                </c:pt>
                <c:pt idx="43">
                  <c:v>19</c:v>
                </c:pt>
                <c:pt idx="44">
                  <c:v>19</c:v>
                </c:pt>
                <c:pt idx="45">
                  <c:v>19</c:v>
                </c:pt>
                <c:pt idx="46">
                  <c:v>19</c:v>
                </c:pt>
                <c:pt idx="47">
                  <c:v>19</c:v>
                </c:pt>
                <c:pt idx="48">
                  <c:v>19</c:v>
                </c:pt>
                <c:pt idx="49">
                  <c:v>19</c:v>
                </c:pt>
                <c:pt idx="50">
                  <c:v>19</c:v>
                </c:pt>
                <c:pt idx="51">
                  <c:v>19</c:v>
                </c:pt>
                <c:pt idx="52">
                  <c:v>19</c:v>
                </c:pt>
                <c:pt idx="53">
                  <c:v>19</c:v>
                </c:pt>
                <c:pt idx="54">
                  <c:v>19</c:v>
                </c:pt>
                <c:pt idx="55">
                  <c:v>19</c:v>
                </c:pt>
                <c:pt idx="56">
                  <c:v>19</c:v>
                </c:pt>
                <c:pt idx="57">
                  <c:v>19</c:v>
                </c:pt>
                <c:pt idx="58">
                  <c:v>19</c:v>
                </c:pt>
                <c:pt idx="59">
                  <c:v>19</c:v>
                </c:pt>
                <c:pt idx="60">
                  <c:v>19</c:v>
                </c:pt>
                <c:pt idx="61">
                  <c:v>19</c:v>
                </c:pt>
                <c:pt idx="62">
                  <c:v>19</c:v>
                </c:pt>
                <c:pt idx="63">
                  <c:v>19</c:v>
                </c:pt>
                <c:pt idx="64">
                  <c:v>19</c:v>
                </c:pt>
                <c:pt idx="65">
                  <c:v>19</c:v>
                </c:pt>
                <c:pt idx="66">
                  <c:v>19</c:v>
                </c:pt>
                <c:pt idx="67">
                  <c:v>19</c:v>
                </c:pt>
                <c:pt idx="68">
                  <c:v>19</c:v>
                </c:pt>
                <c:pt idx="69">
                  <c:v>19</c:v>
                </c:pt>
                <c:pt idx="70">
                  <c:v>19</c:v>
                </c:pt>
                <c:pt idx="71">
                  <c:v>19</c:v>
                </c:pt>
                <c:pt idx="72">
                  <c:v>19</c:v>
                </c:pt>
                <c:pt idx="73">
                  <c:v>19</c:v>
                </c:pt>
                <c:pt idx="74">
                  <c:v>19</c:v>
                </c:pt>
                <c:pt idx="75">
                  <c:v>19</c:v>
                </c:pt>
                <c:pt idx="76">
                  <c:v>19</c:v>
                </c:pt>
                <c:pt idx="77">
                  <c:v>19</c:v>
                </c:pt>
                <c:pt idx="78">
                  <c:v>19</c:v>
                </c:pt>
                <c:pt idx="79">
                  <c:v>19</c:v>
                </c:pt>
                <c:pt idx="80">
                  <c:v>19</c:v>
                </c:pt>
                <c:pt idx="81">
                  <c:v>19</c:v>
                </c:pt>
                <c:pt idx="82">
                  <c:v>19</c:v>
                </c:pt>
                <c:pt idx="83">
                  <c:v>19</c:v>
                </c:pt>
                <c:pt idx="84">
                  <c:v>19</c:v>
                </c:pt>
                <c:pt idx="85">
                  <c:v>19</c:v>
                </c:pt>
                <c:pt idx="86">
                  <c:v>19</c:v>
                </c:pt>
                <c:pt idx="87">
                  <c:v>19</c:v>
                </c:pt>
                <c:pt idx="88">
                  <c:v>19</c:v>
                </c:pt>
                <c:pt idx="89">
                  <c:v>19</c:v>
                </c:pt>
                <c:pt idx="90">
                  <c:v>19</c:v>
                </c:pt>
                <c:pt idx="91">
                  <c:v>19</c:v>
                </c:pt>
                <c:pt idx="92">
                  <c:v>19</c:v>
                </c:pt>
                <c:pt idx="93">
                  <c:v>19</c:v>
                </c:pt>
                <c:pt idx="94">
                  <c:v>19</c:v>
                </c:pt>
                <c:pt idx="95">
                  <c:v>19</c:v>
                </c:pt>
                <c:pt idx="96">
                  <c:v>19</c:v>
                </c:pt>
                <c:pt idx="97">
                  <c:v>19</c:v>
                </c:pt>
                <c:pt idx="98">
                  <c:v>19</c:v>
                </c:pt>
                <c:pt idx="99">
                  <c:v>19</c:v>
                </c:pt>
                <c:pt idx="100">
                  <c:v>19</c:v>
                </c:pt>
                <c:pt idx="101">
                  <c:v>19</c:v>
                </c:pt>
                <c:pt idx="102">
                  <c:v>19</c:v>
                </c:pt>
                <c:pt idx="103">
                  <c:v>19</c:v>
                </c:pt>
                <c:pt idx="104">
                  <c:v>19</c:v>
                </c:pt>
                <c:pt idx="105">
                  <c:v>19</c:v>
                </c:pt>
                <c:pt idx="106">
                  <c:v>19</c:v>
                </c:pt>
                <c:pt idx="107">
                  <c:v>19</c:v>
                </c:pt>
                <c:pt idx="108">
                  <c:v>19</c:v>
                </c:pt>
                <c:pt idx="109">
                  <c:v>19</c:v>
                </c:pt>
                <c:pt idx="110">
                  <c:v>19</c:v>
                </c:pt>
                <c:pt idx="111">
                  <c:v>19</c:v>
                </c:pt>
                <c:pt idx="112">
                  <c:v>19</c:v>
                </c:pt>
                <c:pt idx="113">
                  <c:v>19</c:v>
                </c:pt>
                <c:pt idx="114">
                  <c:v>19</c:v>
                </c:pt>
                <c:pt idx="115">
                  <c:v>19</c:v>
                </c:pt>
                <c:pt idx="116">
                  <c:v>19</c:v>
                </c:pt>
                <c:pt idx="117">
                  <c:v>19</c:v>
                </c:pt>
                <c:pt idx="118">
                  <c:v>19</c:v>
                </c:pt>
                <c:pt idx="119">
                  <c:v>19</c:v>
                </c:pt>
                <c:pt idx="120">
                  <c:v>19</c:v>
                </c:pt>
                <c:pt idx="121">
                  <c:v>19</c:v>
                </c:pt>
                <c:pt idx="122">
                  <c:v>19</c:v>
                </c:pt>
                <c:pt idx="123">
                  <c:v>19</c:v>
                </c:pt>
                <c:pt idx="124">
                  <c:v>19</c:v>
                </c:pt>
                <c:pt idx="125">
                  <c:v>19</c:v>
                </c:pt>
                <c:pt idx="126">
                  <c:v>19</c:v>
                </c:pt>
                <c:pt idx="127">
                  <c:v>19</c:v>
                </c:pt>
                <c:pt idx="128">
                  <c:v>19</c:v>
                </c:pt>
                <c:pt idx="129">
                  <c:v>19</c:v>
                </c:pt>
                <c:pt idx="130">
                  <c:v>19</c:v>
                </c:pt>
                <c:pt idx="131">
                  <c:v>19</c:v>
                </c:pt>
                <c:pt idx="132">
                  <c:v>19</c:v>
                </c:pt>
                <c:pt idx="133">
                  <c:v>19</c:v>
                </c:pt>
                <c:pt idx="134">
                  <c:v>19</c:v>
                </c:pt>
                <c:pt idx="135">
                  <c:v>19</c:v>
                </c:pt>
                <c:pt idx="136">
                  <c:v>19</c:v>
                </c:pt>
                <c:pt idx="137">
                  <c:v>19</c:v>
                </c:pt>
                <c:pt idx="138">
                  <c:v>19</c:v>
                </c:pt>
                <c:pt idx="139">
                  <c:v>19</c:v>
                </c:pt>
                <c:pt idx="140">
                  <c:v>19</c:v>
                </c:pt>
                <c:pt idx="141">
                  <c:v>19</c:v>
                </c:pt>
                <c:pt idx="142">
                  <c:v>19</c:v>
                </c:pt>
                <c:pt idx="143">
                  <c:v>19</c:v>
                </c:pt>
                <c:pt idx="144">
                  <c:v>19</c:v>
                </c:pt>
                <c:pt idx="145">
                  <c:v>19</c:v>
                </c:pt>
                <c:pt idx="146">
                  <c:v>19</c:v>
                </c:pt>
                <c:pt idx="147">
                  <c:v>19</c:v>
                </c:pt>
                <c:pt idx="148">
                  <c:v>19</c:v>
                </c:pt>
                <c:pt idx="149">
                  <c:v>19</c:v>
                </c:pt>
                <c:pt idx="150">
                  <c:v>19</c:v>
                </c:pt>
              </c:numCache>
            </c:numRef>
          </c:yVal>
          <c:smooth val="1"/>
        </c:ser>
        <c:ser>
          <c:idx val="1"/>
          <c:order val="1"/>
          <c:tx>
            <c:strRef>
              <c:f>'toute les courbes'!$C$1</c:f>
              <c:strCache>
                <c:ptCount val="1"/>
                <c:pt idx="0">
                  <c:v>sans isolant</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courbes'!$C$2:$C$152</c:f>
              <c:numCache>
                <c:formatCode>General</c:formatCode>
                <c:ptCount val="151"/>
                <c:pt idx="0">
                  <c:v>-8.8000000000000007</c:v>
                </c:pt>
                <c:pt idx="1">
                  <c:v>-8.7000000000000011</c:v>
                </c:pt>
                <c:pt idx="2">
                  <c:v>-8.5</c:v>
                </c:pt>
                <c:pt idx="3">
                  <c:v>-8.3000000000000007</c:v>
                </c:pt>
                <c:pt idx="4">
                  <c:v>-8.1</c:v>
                </c:pt>
                <c:pt idx="5">
                  <c:v>-7.8</c:v>
                </c:pt>
                <c:pt idx="6">
                  <c:v>-7.7</c:v>
                </c:pt>
                <c:pt idx="7">
                  <c:v>-7.4</c:v>
                </c:pt>
                <c:pt idx="8">
                  <c:v>-7.2</c:v>
                </c:pt>
                <c:pt idx="9">
                  <c:v>-6.9</c:v>
                </c:pt>
                <c:pt idx="10">
                  <c:v>-6.7</c:v>
                </c:pt>
                <c:pt idx="11">
                  <c:v>-6.5</c:v>
                </c:pt>
                <c:pt idx="12">
                  <c:v>-6.3</c:v>
                </c:pt>
                <c:pt idx="13">
                  <c:v>-6.1</c:v>
                </c:pt>
                <c:pt idx="14">
                  <c:v>-5.8</c:v>
                </c:pt>
                <c:pt idx="15">
                  <c:v>-5.7</c:v>
                </c:pt>
                <c:pt idx="16">
                  <c:v>-5.4</c:v>
                </c:pt>
                <c:pt idx="17">
                  <c:v>-5.2</c:v>
                </c:pt>
                <c:pt idx="18">
                  <c:v>-4.9000000000000004</c:v>
                </c:pt>
                <c:pt idx="19">
                  <c:v>-4.7</c:v>
                </c:pt>
                <c:pt idx="20">
                  <c:v>-4.5</c:v>
                </c:pt>
                <c:pt idx="21">
                  <c:v>-4.3</c:v>
                </c:pt>
                <c:pt idx="22">
                  <c:v>-4.0999999999999996</c:v>
                </c:pt>
                <c:pt idx="23">
                  <c:v>-3.9</c:v>
                </c:pt>
                <c:pt idx="24">
                  <c:v>-3.6</c:v>
                </c:pt>
                <c:pt idx="25">
                  <c:v>-3.4</c:v>
                </c:pt>
                <c:pt idx="26">
                  <c:v>-3.2</c:v>
                </c:pt>
                <c:pt idx="27">
                  <c:v>-3</c:v>
                </c:pt>
                <c:pt idx="28">
                  <c:v>-2.8</c:v>
                </c:pt>
                <c:pt idx="29">
                  <c:v>-2.6</c:v>
                </c:pt>
                <c:pt idx="30">
                  <c:v>-2.4</c:v>
                </c:pt>
                <c:pt idx="31">
                  <c:v>-2.2000000000000002</c:v>
                </c:pt>
                <c:pt idx="32">
                  <c:v>-2</c:v>
                </c:pt>
                <c:pt idx="33">
                  <c:v>-1.7</c:v>
                </c:pt>
                <c:pt idx="34">
                  <c:v>-1.6</c:v>
                </c:pt>
                <c:pt idx="35">
                  <c:v>-1.4</c:v>
                </c:pt>
                <c:pt idx="36">
                  <c:v>-1.2</c:v>
                </c:pt>
                <c:pt idx="37">
                  <c:v>-1</c:v>
                </c:pt>
                <c:pt idx="38">
                  <c:v>-0.8</c:v>
                </c:pt>
                <c:pt idx="39">
                  <c:v>-0.60000000000000064</c:v>
                </c:pt>
                <c:pt idx="40">
                  <c:v>-0.5</c:v>
                </c:pt>
                <c:pt idx="41">
                  <c:v>-0.2</c:v>
                </c:pt>
                <c:pt idx="42">
                  <c:v>0</c:v>
                </c:pt>
                <c:pt idx="43">
                  <c:v>0.1</c:v>
                </c:pt>
                <c:pt idx="44">
                  <c:v>0.30000000000000032</c:v>
                </c:pt>
                <c:pt idx="45">
                  <c:v>0.5</c:v>
                </c:pt>
                <c:pt idx="46">
                  <c:v>0.60000000000000064</c:v>
                </c:pt>
                <c:pt idx="47">
                  <c:v>0.8</c:v>
                </c:pt>
                <c:pt idx="48">
                  <c:v>1</c:v>
                </c:pt>
                <c:pt idx="49">
                  <c:v>1.1000000000000001</c:v>
                </c:pt>
                <c:pt idx="50">
                  <c:v>1.3</c:v>
                </c:pt>
                <c:pt idx="51">
                  <c:v>1.4</c:v>
                </c:pt>
                <c:pt idx="52">
                  <c:v>1.6</c:v>
                </c:pt>
                <c:pt idx="53">
                  <c:v>1.7</c:v>
                </c:pt>
                <c:pt idx="54">
                  <c:v>1.9000000000000001</c:v>
                </c:pt>
                <c:pt idx="55">
                  <c:v>2</c:v>
                </c:pt>
                <c:pt idx="56">
                  <c:v>2.1</c:v>
                </c:pt>
                <c:pt idx="57">
                  <c:v>2.2999999999999998</c:v>
                </c:pt>
                <c:pt idx="58">
                  <c:v>2.4</c:v>
                </c:pt>
                <c:pt idx="59">
                  <c:v>2.5</c:v>
                </c:pt>
                <c:pt idx="60">
                  <c:v>2.7</c:v>
                </c:pt>
                <c:pt idx="61">
                  <c:v>2.8</c:v>
                </c:pt>
                <c:pt idx="62">
                  <c:v>2.9</c:v>
                </c:pt>
                <c:pt idx="63">
                  <c:v>3.1</c:v>
                </c:pt>
                <c:pt idx="64">
                  <c:v>3.2</c:v>
                </c:pt>
                <c:pt idx="65">
                  <c:v>3.3</c:v>
                </c:pt>
                <c:pt idx="66">
                  <c:v>3.4</c:v>
                </c:pt>
                <c:pt idx="67">
                  <c:v>3.5</c:v>
                </c:pt>
                <c:pt idx="68">
                  <c:v>3.6</c:v>
                </c:pt>
                <c:pt idx="69">
                  <c:v>3.7</c:v>
                </c:pt>
                <c:pt idx="70">
                  <c:v>3.8</c:v>
                </c:pt>
                <c:pt idx="71">
                  <c:v>3.9</c:v>
                </c:pt>
                <c:pt idx="72">
                  <c:v>4.0999999999999996</c:v>
                </c:pt>
                <c:pt idx="73">
                  <c:v>4.2</c:v>
                </c:pt>
                <c:pt idx="74">
                  <c:v>4.2</c:v>
                </c:pt>
                <c:pt idx="75">
                  <c:v>4.4000000000000004</c:v>
                </c:pt>
                <c:pt idx="76">
                  <c:v>4.5</c:v>
                </c:pt>
                <c:pt idx="77">
                  <c:v>4.5</c:v>
                </c:pt>
                <c:pt idx="78">
                  <c:v>4.5999999999999996</c:v>
                </c:pt>
                <c:pt idx="79">
                  <c:v>4.7</c:v>
                </c:pt>
                <c:pt idx="80">
                  <c:v>4.8</c:v>
                </c:pt>
                <c:pt idx="81">
                  <c:v>5</c:v>
                </c:pt>
                <c:pt idx="82">
                  <c:v>5</c:v>
                </c:pt>
                <c:pt idx="83">
                  <c:v>5.0999999999999996</c:v>
                </c:pt>
                <c:pt idx="84">
                  <c:v>5.2</c:v>
                </c:pt>
                <c:pt idx="85">
                  <c:v>5.3</c:v>
                </c:pt>
                <c:pt idx="86">
                  <c:v>5.4</c:v>
                </c:pt>
                <c:pt idx="87">
                  <c:v>5.4</c:v>
                </c:pt>
                <c:pt idx="88">
                  <c:v>5.5</c:v>
                </c:pt>
                <c:pt idx="89">
                  <c:v>5.6</c:v>
                </c:pt>
                <c:pt idx="90">
                  <c:v>5.7</c:v>
                </c:pt>
                <c:pt idx="91">
                  <c:v>5.8</c:v>
                </c:pt>
                <c:pt idx="92">
                  <c:v>5.8</c:v>
                </c:pt>
                <c:pt idx="93">
                  <c:v>5.9</c:v>
                </c:pt>
                <c:pt idx="94">
                  <c:v>6</c:v>
                </c:pt>
                <c:pt idx="95">
                  <c:v>6</c:v>
                </c:pt>
                <c:pt idx="96">
                  <c:v>6.2</c:v>
                </c:pt>
                <c:pt idx="97">
                  <c:v>6.2</c:v>
                </c:pt>
                <c:pt idx="98">
                  <c:v>6.3</c:v>
                </c:pt>
                <c:pt idx="99">
                  <c:v>6.3</c:v>
                </c:pt>
                <c:pt idx="100">
                  <c:v>6.4</c:v>
                </c:pt>
                <c:pt idx="101">
                  <c:v>6.4</c:v>
                </c:pt>
                <c:pt idx="102">
                  <c:v>6.6</c:v>
                </c:pt>
                <c:pt idx="103">
                  <c:v>6.6</c:v>
                </c:pt>
                <c:pt idx="104">
                  <c:v>6.7</c:v>
                </c:pt>
                <c:pt idx="105">
                  <c:v>6.8</c:v>
                </c:pt>
                <c:pt idx="106">
                  <c:v>6.8</c:v>
                </c:pt>
                <c:pt idx="107">
                  <c:v>6.9</c:v>
                </c:pt>
                <c:pt idx="108">
                  <c:v>6.9</c:v>
                </c:pt>
                <c:pt idx="109">
                  <c:v>6.9</c:v>
                </c:pt>
                <c:pt idx="110">
                  <c:v>7</c:v>
                </c:pt>
                <c:pt idx="111">
                  <c:v>7</c:v>
                </c:pt>
                <c:pt idx="112">
                  <c:v>7.1</c:v>
                </c:pt>
                <c:pt idx="113">
                  <c:v>7.2</c:v>
                </c:pt>
                <c:pt idx="114">
                  <c:v>7.2</c:v>
                </c:pt>
                <c:pt idx="115">
                  <c:v>7.2</c:v>
                </c:pt>
                <c:pt idx="116">
                  <c:v>7.3</c:v>
                </c:pt>
                <c:pt idx="117">
                  <c:v>7.4</c:v>
                </c:pt>
                <c:pt idx="118">
                  <c:v>7.4</c:v>
                </c:pt>
                <c:pt idx="119">
                  <c:v>7.4</c:v>
                </c:pt>
                <c:pt idx="120">
                  <c:v>7.5</c:v>
                </c:pt>
                <c:pt idx="121">
                  <c:v>7.6</c:v>
                </c:pt>
                <c:pt idx="122">
                  <c:v>7.7</c:v>
                </c:pt>
                <c:pt idx="123">
                  <c:v>7.7</c:v>
                </c:pt>
                <c:pt idx="124">
                  <c:v>7.8</c:v>
                </c:pt>
                <c:pt idx="125">
                  <c:v>7.8</c:v>
                </c:pt>
                <c:pt idx="126">
                  <c:v>7.8</c:v>
                </c:pt>
                <c:pt idx="127">
                  <c:v>7.9</c:v>
                </c:pt>
                <c:pt idx="128">
                  <c:v>7.9</c:v>
                </c:pt>
                <c:pt idx="129">
                  <c:v>8</c:v>
                </c:pt>
                <c:pt idx="130">
                  <c:v>8.1</c:v>
                </c:pt>
                <c:pt idx="131">
                  <c:v>8.1</c:v>
                </c:pt>
                <c:pt idx="132">
                  <c:v>8.1</c:v>
                </c:pt>
                <c:pt idx="133">
                  <c:v>8.1</c:v>
                </c:pt>
                <c:pt idx="134">
                  <c:v>8.2000000000000011</c:v>
                </c:pt>
                <c:pt idx="135">
                  <c:v>8.2000000000000011</c:v>
                </c:pt>
                <c:pt idx="136">
                  <c:v>8.2000000000000011</c:v>
                </c:pt>
                <c:pt idx="137">
                  <c:v>8.3000000000000007</c:v>
                </c:pt>
                <c:pt idx="138">
                  <c:v>8.3000000000000007</c:v>
                </c:pt>
                <c:pt idx="139">
                  <c:v>8.4</c:v>
                </c:pt>
                <c:pt idx="140">
                  <c:v>8.4</c:v>
                </c:pt>
                <c:pt idx="141">
                  <c:v>8.5</c:v>
                </c:pt>
                <c:pt idx="142">
                  <c:v>8.5</c:v>
                </c:pt>
                <c:pt idx="143">
                  <c:v>8.5</c:v>
                </c:pt>
                <c:pt idx="144">
                  <c:v>8.5</c:v>
                </c:pt>
                <c:pt idx="145">
                  <c:v>8.6</c:v>
                </c:pt>
                <c:pt idx="146">
                  <c:v>8.6</c:v>
                </c:pt>
                <c:pt idx="147">
                  <c:v>8.6</c:v>
                </c:pt>
                <c:pt idx="148">
                  <c:v>8.7000000000000011</c:v>
                </c:pt>
                <c:pt idx="149">
                  <c:v>8.7000000000000011</c:v>
                </c:pt>
                <c:pt idx="150">
                  <c:v>8.8000000000000007</c:v>
                </c:pt>
              </c:numCache>
            </c:numRef>
          </c:yVal>
          <c:smooth val="1"/>
        </c:ser>
        <c:ser>
          <c:idx val="2"/>
          <c:order val="2"/>
          <c:tx>
            <c:strRef>
              <c:f>'toute les courbes'!$D$1</c:f>
              <c:strCache>
                <c:ptCount val="1"/>
                <c:pt idx="0">
                  <c:v>coton 1 couche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courbes'!$D$2:$D$152</c:f>
              <c:numCache>
                <c:formatCode>General</c:formatCode>
                <c:ptCount val="151"/>
                <c:pt idx="0">
                  <c:v>-8.4</c:v>
                </c:pt>
                <c:pt idx="1">
                  <c:v>-7</c:v>
                </c:pt>
                <c:pt idx="2">
                  <c:v>-6.1</c:v>
                </c:pt>
                <c:pt idx="3">
                  <c:v>-5.2</c:v>
                </c:pt>
                <c:pt idx="4">
                  <c:v>-4.3</c:v>
                </c:pt>
                <c:pt idx="5">
                  <c:v>-3.3</c:v>
                </c:pt>
                <c:pt idx="6">
                  <c:v>-2.4</c:v>
                </c:pt>
                <c:pt idx="7">
                  <c:v>-1.5</c:v>
                </c:pt>
                <c:pt idx="8">
                  <c:v>-0.8</c:v>
                </c:pt>
                <c:pt idx="9">
                  <c:v>-0.30000000000000032</c:v>
                </c:pt>
                <c:pt idx="10">
                  <c:v>0.2</c:v>
                </c:pt>
                <c:pt idx="11">
                  <c:v>1.3</c:v>
                </c:pt>
                <c:pt idx="12">
                  <c:v>2</c:v>
                </c:pt>
                <c:pt idx="13">
                  <c:v>2.9</c:v>
                </c:pt>
                <c:pt idx="14">
                  <c:v>3.5</c:v>
                </c:pt>
                <c:pt idx="15">
                  <c:v>4.0999999999999996</c:v>
                </c:pt>
                <c:pt idx="16">
                  <c:v>4.5999999999999996</c:v>
                </c:pt>
                <c:pt idx="17">
                  <c:v>5.3</c:v>
                </c:pt>
                <c:pt idx="18">
                  <c:v>5.8</c:v>
                </c:pt>
                <c:pt idx="19">
                  <c:v>6.5</c:v>
                </c:pt>
                <c:pt idx="20">
                  <c:v>7.2</c:v>
                </c:pt>
                <c:pt idx="21">
                  <c:v>8</c:v>
                </c:pt>
                <c:pt idx="22">
                  <c:v>9.1</c:v>
                </c:pt>
                <c:pt idx="23">
                  <c:v>9.9</c:v>
                </c:pt>
                <c:pt idx="24">
                  <c:v>10.7</c:v>
                </c:pt>
                <c:pt idx="25">
                  <c:v>11.5</c:v>
                </c:pt>
                <c:pt idx="26">
                  <c:v>12</c:v>
                </c:pt>
                <c:pt idx="27">
                  <c:v>12.5</c:v>
                </c:pt>
                <c:pt idx="28">
                  <c:v>13.1</c:v>
                </c:pt>
                <c:pt idx="29">
                  <c:v>13.8</c:v>
                </c:pt>
                <c:pt idx="30">
                  <c:v>14.4</c:v>
                </c:pt>
                <c:pt idx="31">
                  <c:v>15</c:v>
                </c:pt>
                <c:pt idx="32">
                  <c:v>15.5</c:v>
                </c:pt>
                <c:pt idx="33">
                  <c:v>16.2</c:v>
                </c:pt>
                <c:pt idx="34">
                  <c:v>16.7</c:v>
                </c:pt>
                <c:pt idx="35">
                  <c:v>17.100000000000001</c:v>
                </c:pt>
                <c:pt idx="36">
                  <c:v>17.600000000000001</c:v>
                </c:pt>
                <c:pt idx="37">
                  <c:v>18</c:v>
                </c:pt>
                <c:pt idx="38">
                  <c:v>18.600000000000001</c:v>
                </c:pt>
                <c:pt idx="39">
                  <c:v>19.100000000000001</c:v>
                </c:pt>
                <c:pt idx="40">
                  <c:v>19.5</c:v>
                </c:pt>
                <c:pt idx="41">
                  <c:v>19.100000000000001</c:v>
                </c:pt>
                <c:pt idx="42">
                  <c:v>18.5</c:v>
                </c:pt>
                <c:pt idx="43">
                  <c:v>18.7</c:v>
                </c:pt>
                <c:pt idx="44">
                  <c:v>19.3</c:v>
                </c:pt>
                <c:pt idx="45">
                  <c:v>19.399999999999999</c:v>
                </c:pt>
                <c:pt idx="46">
                  <c:v>18.8</c:v>
                </c:pt>
                <c:pt idx="47">
                  <c:v>18.3</c:v>
                </c:pt>
                <c:pt idx="48">
                  <c:v>18.8</c:v>
                </c:pt>
                <c:pt idx="49">
                  <c:v>19.3</c:v>
                </c:pt>
                <c:pt idx="50">
                  <c:v>19.100000000000001</c:v>
                </c:pt>
                <c:pt idx="51">
                  <c:v>18.8</c:v>
                </c:pt>
                <c:pt idx="52">
                  <c:v>18.3</c:v>
                </c:pt>
                <c:pt idx="53">
                  <c:v>19</c:v>
                </c:pt>
                <c:pt idx="54">
                  <c:v>19.600000000000001</c:v>
                </c:pt>
                <c:pt idx="55">
                  <c:v>19.5</c:v>
                </c:pt>
                <c:pt idx="56">
                  <c:v>19.100000000000001</c:v>
                </c:pt>
                <c:pt idx="57">
                  <c:v>18.5</c:v>
                </c:pt>
                <c:pt idx="58">
                  <c:v>18.600000000000001</c:v>
                </c:pt>
                <c:pt idx="59">
                  <c:v>19.600000000000001</c:v>
                </c:pt>
                <c:pt idx="60">
                  <c:v>19.2</c:v>
                </c:pt>
              </c:numCache>
            </c:numRef>
          </c:yVal>
          <c:smooth val="1"/>
        </c:ser>
        <c:ser>
          <c:idx val="3"/>
          <c:order val="3"/>
          <c:tx>
            <c:strRef>
              <c:f>'toute les courbes'!$E$1</c:f>
              <c:strCache>
                <c:ptCount val="1"/>
                <c:pt idx="0">
                  <c:v>coton 2 couches</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courbes'!$E$2:$E$152</c:f>
              <c:numCache>
                <c:formatCode>General</c:formatCode>
                <c:ptCount val="151"/>
                <c:pt idx="0">
                  <c:v>-0.30000000000000032</c:v>
                </c:pt>
                <c:pt idx="1">
                  <c:v>-0.60000000000000064</c:v>
                </c:pt>
                <c:pt idx="2">
                  <c:v>2</c:v>
                </c:pt>
                <c:pt idx="3">
                  <c:v>3.5</c:v>
                </c:pt>
                <c:pt idx="4">
                  <c:v>4.5999999999999996</c:v>
                </c:pt>
                <c:pt idx="5">
                  <c:v>5.8</c:v>
                </c:pt>
                <c:pt idx="6">
                  <c:v>6.7</c:v>
                </c:pt>
                <c:pt idx="7">
                  <c:v>7.8</c:v>
                </c:pt>
                <c:pt idx="8">
                  <c:v>8.5</c:v>
                </c:pt>
                <c:pt idx="9">
                  <c:v>9.4</c:v>
                </c:pt>
                <c:pt idx="10">
                  <c:v>10.3</c:v>
                </c:pt>
                <c:pt idx="11">
                  <c:v>11</c:v>
                </c:pt>
                <c:pt idx="12">
                  <c:v>11.8</c:v>
                </c:pt>
                <c:pt idx="13">
                  <c:v>12.5</c:v>
                </c:pt>
                <c:pt idx="14">
                  <c:v>13.2</c:v>
                </c:pt>
                <c:pt idx="15">
                  <c:v>13.9</c:v>
                </c:pt>
                <c:pt idx="16">
                  <c:v>14.7</c:v>
                </c:pt>
                <c:pt idx="17">
                  <c:v>15.3</c:v>
                </c:pt>
                <c:pt idx="18">
                  <c:v>15.9</c:v>
                </c:pt>
                <c:pt idx="19">
                  <c:v>16.5</c:v>
                </c:pt>
                <c:pt idx="20">
                  <c:v>17.100000000000001</c:v>
                </c:pt>
                <c:pt idx="21">
                  <c:v>17.7</c:v>
                </c:pt>
                <c:pt idx="22">
                  <c:v>18.3</c:v>
                </c:pt>
                <c:pt idx="23">
                  <c:v>18.8</c:v>
                </c:pt>
                <c:pt idx="24">
                  <c:v>18.7</c:v>
                </c:pt>
                <c:pt idx="25">
                  <c:v>18.5</c:v>
                </c:pt>
                <c:pt idx="26">
                  <c:v>19</c:v>
                </c:pt>
                <c:pt idx="27">
                  <c:v>18.399999999999999</c:v>
                </c:pt>
                <c:pt idx="28">
                  <c:v>18.7</c:v>
                </c:pt>
                <c:pt idx="29">
                  <c:v>18.899999999999999</c:v>
                </c:pt>
                <c:pt idx="30">
                  <c:v>18.399999999999999</c:v>
                </c:pt>
                <c:pt idx="31">
                  <c:v>18.899999999999999</c:v>
                </c:pt>
                <c:pt idx="32">
                  <c:v>18.8</c:v>
                </c:pt>
                <c:pt idx="33">
                  <c:v>18.399999999999999</c:v>
                </c:pt>
                <c:pt idx="34">
                  <c:v>19</c:v>
                </c:pt>
                <c:pt idx="35">
                  <c:v>18.899999999999999</c:v>
                </c:pt>
                <c:pt idx="36">
                  <c:v>18.399999999999999</c:v>
                </c:pt>
                <c:pt idx="37">
                  <c:v>19.2</c:v>
                </c:pt>
                <c:pt idx="38">
                  <c:v>18.600000000000001</c:v>
                </c:pt>
                <c:pt idx="39">
                  <c:v>18.399999999999999</c:v>
                </c:pt>
                <c:pt idx="40">
                  <c:v>19.2</c:v>
                </c:pt>
                <c:pt idx="41">
                  <c:v>18.8</c:v>
                </c:pt>
                <c:pt idx="42">
                  <c:v>18.399999999999999</c:v>
                </c:pt>
                <c:pt idx="43">
                  <c:v>18.899999999999999</c:v>
                </c:pt>
                <c:pt idx="44">
                  <c:v>18.899999999999999</c:v>
                </c:pt>
                <c:pt idx="45">
                  <c:v>18.399999999999999</c:v>
                </c:pt>
                <c:pt idx="46">
                  <c:v>18.8</c:v>
                </c:pt>
                <c:pt idx="47">
                  <c:v>19.100000000000001</c:v>
                </c:pt>
                <c:pt idx="48">
                  <c:v>18.8</c:v>
                </c:pt>
                <c:pt idx="49">
                  <c:v>18.399999999999999</c:v>
                </c:pt>
                <c:pt idx="50">
                  <c:v>19.2</c:v>
                </c:pt>
                <c:pt idx="51">
                  <c:v>18.899999999999999</c:v>
                </c:pt>
                <c:pt idx="52">
                  <c:v>18.600000000000001</c:v>
                </c:pt>
                <c:pt idx="53">
                  <c:v>18.7</c:v>
                </c:pt>
                <c:pt idx="54">
                  <c:v>19.2</c:v>
                </c:pt>
                <c:pt idx="55">
                  <c:v>18.8</c:v>
                </c:pt>
                <c:pt idx="56">
                  <c:v>18.399999999999999</c:v>
                </c:pt>
                <c:pt idx="57">
                  <c:v>19.2</c:v>
                </c:pt>
                <c:pt idx="58">
                  <c:v>19.100000000000001</c:v>
                </c:pt>
                <c:pt idx="59">
                  <c:v>18.7</c:v>
                </c:pt>
                <c:pt idx="60">
                  <c:v>18.399999999999999</c:v>
                </c:pt>
                <c:pt idx="61">
                  <c:v>19.100000000000001</c:v>
                </c:pt>
                <c:pt idx="62">
                  <c:v>18.899999999999999</c:v>
                </c:pt>
                <c:pt idx="63">
                  <c:v>18.8</c:v>
                </c:pt>
                <c:pt idx="64">
                  <c:v>18.399999999999999</c:v>
                </c:pt>
                <c:pt idx="65">
                  <c:v>19.2</c:v>
                </c:pt>
                <c:pt idx="66">
                  <c:v>19</c:v>
                </c:pt>
                <c:pt idx="67">
                  <c:v>18.7</c:v>
                </c:pt>
                <c:pt idx="68">
                  <c:v>18.5</c:v>
                </c:pt>
                <c:pt idx="69">
                  <c:v>19.100000000000001</c:v>
                </c:pt>
                <c:pt idx="70">
                  <c:v>19</c:v>
                </c:pt>
                <c:pt idx="71">
                  <c:v>18.7</c:v>
                </c:pt>
                <c:pt idx="72">
                  <c:v>18.399999999999999</c:v>
                </c:pt>
                <c:pt idx="73">
                  <c:v>19.2</c:v>
                </c:pt>
                <c:pt idx="74">
                  <c:v>19.100000000000001</c:v>
                </c:pt>
                <c:pt idx="75">
                  <c:v>18.8</c:v>
                </c:pt>
                <c:pt idx="76">
                  <c:v>18.5</c:v>
                </c:pt>
                <c:pt idx="77">
                  <c:v>18.8</c:v>
                </c:pt>
                <c:pt idx="78">
                  <c:v>19.100000000000001</c:v>
                </c:pt>
                <c:pt idx="79">
                  <c:v>18.8</c:v>
                </c:pt>
                <c:pt idx="80">
                  <c:v>18.5</c:v>
                </c:pt>
                <c:pt idx="81">
                  <c:v>19.2</c:v>
                </c:pt>
                <c:pt idx="82">
                  <c:v>19.2</c:v>
                </c:pt>
                <c:pt idx="83">
                  <c:v>18.899999999999999</c:v>
                </c:pt>
                <c:pt idx="84">
                  <c:v>18.7</c:v>
                </c:pt>
                <c:pt idx="85">
                  <c:v>18.399999999999999</c:v>
                </c:pt>
                <c:pt idx="86">
                  <c:v>19.2</c:v>
                </c:pt>
                <c:pt idx="87">
                  <c:v>19</c:v>
                </c:pt>
                <c:pt idx="88">
                  <c:v>18.7</c:v>
                </c:pt>
                <c:pt idx="89">
                  <c:v>18.399999999999999</c:v>
                </c:pt>
                <c:pt idx="90">
                  <c:v>19.2</c:v>
                </c:pt>
                <c:pt idx="91">
                  <c:v>19.100000000000001</c:v>
                </c:pt>
              </c:numCache>
            </c:numRef>
          </c:yVal>
          <c:smooth val="1"/>
        </c:ser>
        <c:ser>
          <c:idx val="4"/>
          <c:order val="4"/>
          <c:tx>
            <c:strRef>
              <c:f>'toute les courbes'!$F$1</c:f>
              <c:strCache>
                <c:ptCount val="1"/>
                <c:pt idx="0">
                  <c:v>laine de roche </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courbes'!$F$2:$F$152</c:f>
              <c:numCache>
                <c:formatCode>General</c:formatCode>
                <c:ptCount val="151"/>
                <c:pt idx="0">
                  <c:v>-9.7000000000000011</c:v>
                </c:pt>
                <c:pt idx="1">
                  <c:v>-7.3</c:v>
                </c:pt>
                <c:pt idx="2">
                  <c:v>-5</c:v>
                </c:pt>
                <c:pt idx="3">
                  <c:v>-2.7</c:v>
                </c:pt>
                <c:pt idx="4">
                  <c:v>-0.8</c:v>
                </c:pt>
                <c:pt idx="5">
                  <c:v>0.9</c:v>
                </c:pt>
                <c:pt idx="6">
                  <c:v>2.2999999999999998</c:v>
                </c:pt>
                <c:pt idx="7">
                  <c:v>4.2</c:v>
                </c:pt>
                <c:pt idx="8">
                  <c:v>5.6</c:v>
                </c:pt>
                <c:pt idx="9">
                  <c:v>6.6</c:v>
                </c:pt>
                <c:pt idx="10">
                  <c:v>7.9</c:v>
                </c:pt>
                <c:pt idx="11">
                  <c:v>8.9</c:v>
                </c:pt>
                <c:pt idx="12">
                  <c:v>9.9</c:v>
                </c:pt>
                <c:pt idx="13">
                  <c:v>10.6</c:v>
                </c:pt>
                <c:pt idx="14">
                  <c:v>11.2</c:v>
                </c:pt>
                <c:pt idx="15">
                  <c:v>11.9</c:v>
                </c:pt>
                <c:pt idx="16">
                  <c:v>12.9</c:v>
                </c:pt>
                <c:pt idx="17">
                  <c:v>14</c:v>
                </c:pt>
                <c:pt idx="18">
                  <c:v>15.2</c:v>
                </c:pt>
                <c:pt idx="19">
                  <c:v>16.5</c:v>
                </c:pt>
                <c:pt idx="20">
                  <c:v>17.100000000000001</c:v>
                </c:pt>
                <c:pt idx="21">
                  <c:v>17.8</c:v>
                </c:pt>
                <c:pt idx="22">
                  <c:v>18.2</c:v>
                </c:pt>
                <c:pt idx="23">
                  <c:v>18.8</c:v>
                </c:pt>
                <c:pt idx="24">
                  <c:v>19.100000000000001</c:v>
                </c:pt>
                <c:pt idx="25">
                  <c:v>19.100000000000001</c:v>
                </c:pt>
                <c:pt idx="26">
                  <c:v>18.7</c:v>
                </c:pt>
                <c:pt idx="27">
                  <c:v>19.2</c:v>
                </c:pt>
                <c:pt idx="28">
                  <c:v>18.8</c:v>
                </c:pt>
                <c:pt idx="29">
                  <c:v>19.3</c:v>
                </c:pt>
                <c:pt idx="30">
                  <c:v>18.600000000000001</c:v>
                </c:pt>
                <c:pt idx="31">
                  <c:v>19.5</c:v>
                </c:pt>
                <c:pt idx="32">
                  <c:v>18.5</c:v>
                </c:pt>
                <c:pt idx="33">
                  <c:v>19.5</c:v>
                </c:pt>
                <c:pt idx="34">
                  <c:v>18.5</c:v>
                </c:pt>
                <c:pt idx="35">
                  <c:v>19.5</c:v>
                </c:pt>
                <c:pt idx="36">
                  <c:v>18.5</c:v>
                </c:pt>
                <c:pt idx="37">
                  <c:v>19.5</c:v>
                </c:pt>
                <c:pt idx="38">
                  <c:v>18.7</c:v>
                </c:pt>
                <c:pt idx="39">
                  <c:v>19.5</c:v>
                </c:pt>
                <c:pt idx="40">
                  <c:v>18.8</c:v>
                </c:pt>
              </c:numCache>
            </c:numRef>
          </c:yVal>
          <c:smooth val="1"/>
        </c:ser>
        <c:ser>
          <c:idx val="5"/>
          <c:order val="5"/>
          <c:tx>
            <c:strRef>
              <c:f>'toute les courbes'!$G$1</c:f>
              <c:strCache>
                <c:ptCount val="1"/>
                <c:pt idx="0">
                  <c:v>chanvre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courbes'!$G$2:$G$152</c:f>
              <c:numCache>
                <c:formatCode>General</c:formatCode>
                <c:ptCount val="151"/>
                <c:pt idx="0">
                  <c:v>-10.200000000000001</c:v>
                </c:pt>
                <c:pt idx="1">
                  <c:v>-7.8</c:v>
                </c:pt>
                <c:pt idx="2">
                  <c:v>-5.3</c:v>
                </c:pt>
                <c:pt idx="3">
                  <c:v>-2.8</c:v>
                </c:pt>
                <c:pt idx="4">
                  <c:v>-0.60000000000000064</c:v>
                </c:pt>
                <c:pt idx="5">
                  <c:v>1.3</c:v>
                </c:pt>
                <c:pt idx="6">
                  <c:v>2.9</c:v>
                </c:pt>
                <c:pt idx="7">
                  <c:v>4.4000000000000004</c:v>
                </c:pt>
                <c:pt idx="8">
                  <c:v>5.6</c:v>
                </c:pt>
                <c:pt idx="9">
                  <c:v>6.9</c:v>
                </c:pt>
                <c:pt idx="10">
                  <c:v>8</c:v>
                </c:pt>
                <c:pt idx="11">
                  <c:v>9.1</c:v>
                </c:pt>
                <c:pt idx="12">
                  <c:v>10</c:v>
                </c:pt>
                <c:pt idx="13">
                  <c:v>11</c:v>
                </c:pt>
                <c:pt idx="14">
                  <c:v>11.9</c:v>
                </c:pt>
                <c:pt idx="15">
                  <c:v>12.8</c:v>
                </c:pt>
                <c:pt idx="16">
                  <c:v>13.6</c:v>
                </c:pt>
                <c:pt idx="17">
                  <c:v>14.5</c:v>
                </c:pt>
                <c:pt idx="18">
                  <c:v>15.3</c:v>
                </c:pt>
                <c:pt idx="19">
                  <c:v>16.100000000000001</c:v>
                </c:pt>
                <c:pt idx="20">
                  <c:v>16.899999999999999</c:v>
                </c:pt>
                <c:pt idx="21">
                  <c:v>17.600000000000001</c:v>
                </c:pt>
                <c:pt idx="22">
                  <c:v>18.3</c:v>
                </c:pt>
                <c:pt idx="23">
                  <c:v>19</c:v>
                </c:pt>
                <c:pt idx="24">
                  <c:v>18.100000000000001</c:v>
                </c:pt>
                <c:pt idx="25">
                  <c:v>18.8</c:v>
                </c:pt>
                <c:pt idx="26">
                  <c:v>18.600000000000001</c:v>
                </c:pt>
                <c:pt idx="27">
                  <c:v>18.600000000000001</c:v>
                </c:pt>
                <c:pt idx="28">
                  <c:v>18.899999999999999</c:v>
                </c:pt>
                <c:pt idx="29">
                  <c:v>18.5</c:v>
                </c:pt>
                <c:pt idx="30">
                  <c:v>18.899999999999999</c:v>
                </c:pt>
                <c:pt idx="31">
                  <c:v>18.3</c:v>
                </c:pt>
                <c:pt idx="32">
                  <c:v>19.2</c:v>
                </c:pt>
                <c:pt idx="33">
                  <c:v>18.600000000000001</c:v>
                </c:pt>
                <c:pt idx="34">
                  <c:v>19.2</c:v>
                </c:pt>
                <c:pt idx="35">
                  <c:v>18.3</c:v>
                </c:pt>
                <c:pt idx="36">
                  <c:v>19.2</c:v>
                </c:pt>
                <c:pt idx="37">
                  <c:v>18.3</c:v>
                </c:pt>
                <c:pt idx="38">
                  <c:v>19.3</c:v>
                </c:pt>
                <c:pt idx="39">
                  <c:v>18.399999999999999</c:v>
                </c:pt>
                <c:pt idx="40">
                  <c:v>18.2</c:v>
                </c:pt>
                <c:pt idx="41">
                  <c:v>18.600000000000001</c:v>
                </c:pt>
                <c:pt idx="42">
                  <c:v>19.100000000000001</c:v>
                </c:pt>
                <c:pt idx="43">
                  <c:v>18.7</c:v>
                </c:pt>
                <c:pt idx="44">
                  <c:v>18.7</c:v>
                </c:pt>
                <c:pt idx="45">
                  <c:v>19.2</c:v>
                </c:pt>
                <c:pt idx="46">
                  <c:v>18.3</c:v>
                </c:pt>
                <c:pt idx="47">
                  <c:v>19.3</c:v>
                </c:pt>
                <c:pt idx="48">
                  <c:v>18.5</c:v>
                </c:pt>
                <c:pt idx="49">
                  <c:v>19</c:v>
                </c:pt>
                <c:pt idx="50">
                  <c:v>18.899999999999999</c:v>
                </c:pt>
                <c:pt idx="51">
                  <c:v>19</c:v>
                </c:pt>
                <c:pt idx="52">
                  <c:v>19.3</c:v>
                </c:pt>
                <c:pt idx="53">
                  <c:v>18.5</c:v>
                </c:pt>
                <c:pt idx="54">
                  <c:v>19.2</c:v>
                </c:pt>
                <c:pt idx="55">
                  <c:v>19</c:v>
                </c:pt>
                <c:pt idx="56">
                  <c:v>18.399999999999999</c:v>
                </c:pt>
                <c:pt idx="57">
                  <c:v>19.399999999999999</c:v>
                </c:pt>
                <c:pt idx="58">
                  <c:v>18.7</c:v>
                </c:pt>
                <c:pt idx="59">
                  <c:v>18.7</c:v>
                </c:pt>
                <c:pt idx="60">
                  <c:v>19.3</c:v>
                </c:pt>
              </c:numCache>
            </c:numRef>
          </c:yVal>
          <c:smooth val="1"/>
        </c:ser>
        <c:ser>
          <c:idx val="6"/>
          <c:order val="6"/>
          <c:tx>
            <c:strRef>
              <c:f>'toute les courbes'!$H$1</c:f>
              <c:strCache>
                <c:ptCount val="1"/>
                <c:pt idx="0">
                  <c:v>isolant mince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courbes'!$H$2:$H$152</c:f>
              <c:numCache>
                <c:formatCode>General</c:formatCode>
                <c:ptCount val="151"/>
              </c:numCache>
            </c:numRef>
          </c:yVal>
          <c:smooth val="1"/>
        </c:ser>
        <c:ser>
          <c:idx val="7"/>
          <c:order val="7"/>
          <c:tx>
            <c:strRef>
              <c:f>'toute les courbes'!$I$1</c:f>
              <c:strCache>
                <c:ptCount val="1"/>
                <c:pt idx="0">
                  <c:v>Température  extérieure [°C]</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courbes'!$I$2:$I$152</c:f>
              <c:numCache>
                <c:formatCode>General</c:formatCode>
                <c:ptCount val="151"/>
                <c:pt idx="0">
                  <c:v>-9.2000000000000011</c:v>
                </c:pt>
                <c:pt idx="1">
                  <c:v>-10.9</c:v>
                </c:pt>
                <c:pt idx="2">
                  <c:v>-11.1</c:v>
                </c:pt>
                <c:pt idx="3">
                  <c:v>-10.7</c:v>
                </c:pt>
                <c:pt idx="4">
                  <c:v>-10.4</c:v>
                </c:pt>
                <c:pt idx="5">
                  <c:v>-9.8000000000000007</c:v>
                </c:pt>
                <c:pt idx="6">
                  <c:v>-9.2000000000000011</c:v>
                </c:pt>
                <c:pt idx="7">
                  <c:v>-8.7000000000000011</c:v>
                </c:pt>
                <c:pt idx="8">
                  <c:v>-8.2000000000000011</c:v>
                </c:pt>
                <c:pt idx="9">
                  <c:v>-8.1</c:v>
                </c:pt>
                <c:pt idx="10">
                  <c:v>-8.5</c:v>
                </c:pt>
                <c:pt idx="11">
                  <c:v>-9</c:v>
                </c:pt>
                <c:pt idx="12">
                  <c:v>-9.5</c:v>
                </c:pt>
                <c:pt idx="13">
                  <c:v>-10</c:v>
                </c:pt>
                <c:pt idx="14">
                  <c:v>-10.4</c:v>
                </c:pt>
                <c:pt idx="15">
                  <c:v>-10.5</c:v>
                </c:pt>
                <c:pt idx="16">
                  <c:v>-10.1</c:v>
                </c:pt>
                <c:pt idx="17">
                  <c:v>-9.5</c:v>
                </c:pt>
                <c:pt idx="18">
                  <c:v>-8.9</c:v>
                </c:pt>
                <c:pt idx="19">
                  <c:v>-8.2000000000000011</c:v>
                </c:pt>
                <c:pt idx="20">
                  <c:v>-7.9</c:v>
                </c:pt>
                <c:pt idx="21">
                  <c:v>-8</c:v>
                </c:pt>
                <c:pt idx="22">
                  <c:v>-8.5</c:v>
                </c:pt>
                <c:pt idx="23">
                  <c:v>-9.3000000000000007</c:v>
                </c:pt>
                <c:pt idx="24">
                  <c:v>-10.1</c:v>
                </c:pt>
                <c:pt idx="25">
                  <c:v>-10.9</c:v>
                </c:pt>
                <c:pt idx="26">
                  <c:v>-11.2</c:v>
                </c:pt>
                <c:pt idx="27">
                  <c:v>-10.9</c:v>
                </c:pt>
                <c:pt idx="28">
                  <c:v>-10.4</c:v>
                </c:pt>
                <c:pt idx="29">
                  <c:v>-9.8000000000000007</c:v>
                </c:pt>
                <c:pt idx="30">
                  <c:v>-9.1</c:v>
                </c:pt>
                <c:pt idx="31">
                  <c:v>-8.7000000000000011</c:v>
                </c:pt>
                <c:pt idx="32">
                  <c:v>-8.2000000000000011</c:v>
                </c:pt>
                <c:pt idx="33">
                  <c:v>-8</c:v>
                </c:pt>
                <c:pt idx="34">
                  <c:v>-8.3000000000000007</c:v>
                </c:pt>
                <c:pt idx="35">
                  <c:v>-9</c:v>
                </c:pt>
                <c:pt idx="36">
                  <c:v>-9.6</c:v>
                </c:pt>
                <c:pt idx="37">
                  <c:v>-10.4</c:v>
                </c:pt>
                <c:pt idx="38">
                  <c:v>-11</c:v>
                </c:pt>
                <c:pt idx="39">
                  <c:v>-10.9</c:v>
                </c:pt>
                <c:pt idx="40">
                  <c:v>-10.5</c:v>
                </c:pt>
                <c:pt idx="41">
                  <c:v>-9.9</c:v>
                </c:pt>
                <c:pt idx="42">
                  <c:v>-9.4</c:v>
                </c:pt>
                <c:pt idx="43">
                  <c:v>-8.8000000000000007</c:v>
                </c:pt>
                <c:pt idx="44">
                  <c:v>-8.3000000000000007</c:v>
                </c:pt>
                <c:pt idx="45">
                  <c:v>-7.9</c:v>
                </c:pt>
                <c:pt idx="46">
                  <c:v>-7.9</c:v>
                </c:pt>
                <c:pt idx="47">
                  <c:v>-8.5</c:v>
                </c:pt>
                <c:pt idx="48">
                  <c:v>-9.2000000000000011</c:v>
                </c:pt>
                <c:pt idx="49">
                  <c:v>-10</c:v>
                </c:pt>
                <c:pt idx="50">
                  <c:v>-11</c:v>
                </c:pt>
                <c:pt idx="51">
                  <c:v>-11</c:v>
                </c:pt>
                <c:pt idx="52">
                  <c:v>-10.7</c:v>
                </c:pt>
                <c:pt idx="53">
                  <c:v>-10.3</c:v>
                </c:pt>
                <c:pt idx="54">
                  <c:v>-9.7000000000000011</c:v>
                </c:pt>
                <c:pt idx="55">
                  <c:v>-9.2000000000000011</c:v>
                </c:pt>
                <c:pt idx="56">
                  <c:v>-8.7000000000000011</c:v>
                </c:pt>
                <c:pt idx="57">
                  <c:v>-8.2000000000000011</c:v>
                </c:pt>
                <c:pt idx="58">
                  <c:v>-8.1</c:v>
                </c:pt>
                <c:pt idx="59">
                  <c:v>-8.4</c:v>
                </c:pt>
                <c:pt idx="60">
                  <c:v>-9</c:v>
                </c:pt>
                <c:pt idx="61">
                  <c:v>-9.5</c:v>
                </c:pt>
                <c:pt idx="62">
                  <c:v>-9.8000000000000007</c:v>
                </c:pt>
                <c:pt idx="63">
                  <c:v>-10.3</c:v>
                </c:pt>
                <c:pt idx="64">
                  <c:v>-10.200000000000001</c:v>
                </c:pt>
                <c:pt idx="65">
                  <c:v>-10.1</c:v>
                </c:pt>
                <c:pt idx="66">
                  <c:v>-9.5</c:v>
                </c:pt>
                <c:pt idx="67">
                  <c:v>-8.8000000000000007</c:v>
                </c:pt>
                <c:pt idx="68">
                  <c:v>-8.3000000000000007</c:v>
                </c:pt>
                <c:pt idx="69">
                  <c:v>-7.8</c:v>
                </c:pt>
                <c:pt idx="70">
                  <c:v>-7.8</c:v>
                </c:pt>
                <c:pt idx="71">
                  <c:v>-8.4</c:v>
                </c:pt>
                <c:pt idx="72">
                  <c:v>-9.1</c:v>
                </c:pt>
                <c:pt idx="73">
                  <c:v>-9.9</c:v>
                </c:pt>
                <c:pt idx="74">
                  <c:v>-10.5</c:v>
                </c:pt>
                <c:pt idx="75">
                  <c:v>-11</c:v>
                </c:pt>
                <c:pt idx="76">
                  <c:v>-10.7</c:v>
                </c:pt>
                <c:pt idx="77">
                  <c:v>-10.3</c:v>
                </c:pt>
                <c:pt idx="78">
                  <c:v>-9.8000000000000007</c:v>
                </c:pt>
                <c:pt idx="79">
                  <c:v>-9.1</c:v>
                </c:pt>
                <c:pt idx="80">
                  <c:v>-8.6</c:v>
                </c:pt>
                <c:pt idx="81">
                  <c:v>-8.1</c:v>
                </c:pt>
                <c:pt idx="82">
                  <c:v>-7.8</c:v>
                </c:pt>
                <c:pt idx="83">
                  <c:v>-8.3000000000000007</c:v>
                </c:pt>
                <c:pt idx="84">
                  <c:v>-8.9</c:v>
                </c:pt>
                <c:pt idx="85">
                  <c:v>-9.6</c:v>
                </c:pt>
                <c:pt idx="86">
                  <c:v>-10.4</c:v>
                </c:pt>
                <c:pt idx="87">
                  <c:v>-11</c:v>
                </c:pt>
                <c:pt idx="88">
                  <c:v>-11</c:v>
                </c:pt>
                <c:pt idx="89">
                  <c:v>-10.5</c:v>
                </c:pt>
                <c:pt idx="90">
                  <c:v>-10</c:v>
                </c:pt>
                <c:pt idx="91">
                  <c:v>-9.4</c:v>
                </c:pt>
                <c:pt idx="92">
                  <c:v>-8.9</c:v>
                </c:pt>
                <c:pt idx="93">
                  <c:v>-8.4</c:v>
                </c:pt>
                <c:pt idx="94">
                  <c:v>-7.9</c:v>
                </c:pt>
                <c:pt idx="95">
                  <c:v>-8</c:v>
                </c:pt>
                <c:pt idx="96">
                  <c:v>-8.6</c:v>
                </c:pt>
                <c:pt idx="97">
                  <c:v>-9.2000000000000011</c:v>
                </c:pt>
                <c:pt idx="98">
                  <c:v>-10</c:v>
                </c:pt>
                <c:pt idx="99">
                  <c:v>-10.8</c:v>
                </c:pt>
                <c:pt idx="100">
                  <c:v>-11</c:v>
                </c:pt>
                <c:pt idx="101">
                  <c:v>-10.8</c:v>
                </c:pt>
                <c:pt idx="102">
                  <c:v>-9.7000000000000011</c:v>
                </c:pt>
                <c:pt idx="103">
                  <c:v>-9.1</c:v>
                </c:pt>
                <c:pt idx="104">
                  <c:v>-8.6</c:v>
                </c:pt>
                <c:pt idx="105">
                  <c:v>-8.1</c:v>
                </c:pt>
                <c:pt idx="106">
                  <c:v>-7.9</c:v>
                </c:pt>
                <c:pt idx="107">
                  <c:v>-8.2000000000000011</c:v>
                </c:pt>
                <c:pt idx="108">
                  <c:v>-8.5</c:v>
                </c:pt>
                <c:pt idx="109">
                  <c:v>-8.9</c:v>
                </c:pt>
                <c:pt idx="110">
                  <c:v>-9.7000000000000011</c:v>
                </c:pt>
                <c:pt idx="111">
                  <c:v>-10.4</c:v>
                </c:pt>
                <c:pt idx="112">
                  <c:v>-11</c:v>
                </c:pt>
                <c:pt idx="113">
                  <c:v>-10.9</c:v>
                </c:pt>
                <c:pt idx="114">
                  <c:v>-10.5</c:v>
                </c:pt>
                <c:pt idx="115">
                  <c:v>-9.9</c:v>
                </c:pt>
                <c:pt idx="116">
                  <c:v>-9.3000000000000007</c:v>
                </c:pt>
                <c:pt idx="117">
                  <c:v>-8.8000000000000007</c:v>
                </c:pt>
                <c:pt idx="118">
                  <c:v>-8.2000000000000011</c:v>
                </c:pt>
                <c:pt idx="119">
                  <c:v>-7.8</c:v>
                </c:pt>
                <c:pt idx="120">
                  <c:v>-7.9</c:v>
                </c:pt>
                <c:pt idx="121">
                  <c:v>-8.5</c:v>
                </c:pt>
                <c:pt idx="122">
                  <c:v>-9.2000000000000011</c:v>
                </c:pt>
                <c:pt idx="123">
                  <c:v>-10.1</c:v>
                </c:pt>
                <c:pt idx="124">
                  <c:v>-10.7</c:v>
                </c:pt>
                <c:pt idx="125">
                  <c:v>-11</c:v>
                </c:pt>
                <c:pt idx="126">
                  <c:v>-10.7</c:v>
                </c:pt>
                <c:pt idx="127">
                  <c:v>-10.3</c:v>
                </c:pt>
                <c:pt idx="128">
                  <c:v>-9.6</c:v>
                </c:pt>
                <c:pt idx="129">
                  <c:v>-9.1</c:v>
                </c:pt>
                <c:pt idx="130">
                  <c:v>-8.5</c:v>
                </c:pt>
                <c:pt idx="131">
                  <c:v>-8</c:v>
                </c:pt>
                <c:pt idx="132">
                  <c:v>-7.8</c:v>
                </c:pt>
                <c:pt idx="133">
                  <c:v>-8.1</c:v>
                </c:pt>
                <c:pt idx="134">
                  <c:v>-8.9</c:v>
                </c:pt>
                <c:pt idx="135">
                  <c:v>-9.5</c:v>
                </c:pt>
                <c:pt idx="136">
                  <c:v>-10.3</c:v>
                </c:pt>
                <c:pt idx="137">
                  <c:v>-11</c:v>
                </c:pt>
                <c:pt idx="138">
                  <c:v>-11</c:v>
                </c:pt>
                <c:pt idx="139">
                  <c:v>-10.6</c:v>
                </c:pt>
                <c:pt idx="140">
                  <c:v>-10</c:v>
                </c:pt>
                <c:pt idx="141">
                  <c:v>-9.4</c:v>
                </c:pt>
                <c:pt idx="142">
                  <c:v>-8.9</c:v>
                </c:pt>
                <c:pt idx="143">
                  <c:v>-8.3000000000000007</c:v>
                </c:pt>
                <c:pt idx="144">
                  <c:v>-7.8</c:v>
                </c:pt>
                <c:pt idx="145">
                  <c:v>-8</c:v>
                </c:pt>
                <c:pt idx="146">
                  <c:v>-8.5</c:v>
                </c:pt>
                <c:pt idx="147">
                  <c:v>-9.2000000000000011</c:v>
                </c:pt>
                <c:pt idx="148">
                  <c:v>-10</c:v>
                </c:pt>
                <c:pt idx="149">
                  <c:v>-10.7</c:v>
                </c:pt>
                <c:pt idx="150">
                  <c:v>-11.2</c:v>
                </c:pt>
              </c:numCache>
            </c:numRef>
          </c:yVal>
          <c:smooth val="1"/>
        </c:ser>
        <c:dLbls>
          <c:showLegendKey val="0"/>
          <c:showVal val="0"/>
          <c:showCatName val="0"/>
          <c:showSerName val="0"/>
          <c:showPercent val="0"/>
          <c:showBubbleSize val="0"/>
        </c:dLbls>
        <c:axId val="100459648"/>
        <c:axId val="100461568"/>
      </c:scatterChart>
      <c:valAx>
        <c:axId val="100459648"/>
        <c:scaling>
          <c:orientation val="minMax"/>
          <c:max val="150"/>
        </c:scaling>
        <c:delete val="0"/>
        <c:axPos val="b"/>
        <c:title>
          <c:tx>
            <c:rich>
              <a:bodyPr/>
              <a:lstStyle/>
              <a:p>
                <a:pPr>
                  <a:defRPr/>
                </a:pPr>
                <a:r>
                  <a:rPr lang="fr-FR"/>
                  <a:t>temps en min</a:t>
                </a:r>
              </a:p>
            </c:rich>
          </c:tx>
          <c:layout/>
          <c:overlay val="0"/>
        </c:title>
        <c:numFmt formatCode="General" sourceLinked="1"/>
        <c:majorTickMark val="none"/>
        <c:minorTickMark val="none"/>
        <c:tickLblPos val="nextTo"/>
        <c:crossAx val="100461568"/>
        <c:crosses val="autoZero"/>
        <c:crossBetween val="midCat"/>
      </c:valAx>
      <c:valAx>
        <c:axId val="100461568"/>
        <c:scaling>
          <c:orientation val="minMax"/>
        </c:scaling>
        <c:delete val="0"/>
        <c:axPos val="l"/>
        <c:majorGridlines/>
        <c:title>
          <c:tx>
            <c:rich>
              <a:bodyPr/>
              <a:lstStyle/>
              <a:p>
                <a:pPr>
                  <a:defRPr/>
                </a:pPr>
                <a:r>
                  <a:rPr lang="fr-FR"/>
                  <a:t>Température</a:t>
                </a:r>
                <a:r>
                  <a:rPr lang="fr-FR" baseline="0"/>
                  <a:t> en °C</a:t>
                </a:r>
                <a:endParaRPr lang="fr-FR"/>
              </a:p>
            </c:rich>
          </c:tx>
          <c:layout/>
          <c:overlay val="0"/>
        </c:title>
        <c:numFmt formatCode="General" sourceLinked="1"/>
        <c:majorTickMark val="none"/>
        <c:minorTickMark val="none"/>
        <c:tickLblPos val="nextTo"/>
        <c:crossAx val="100459648"/>
        <c:crosses val="autoZero"/>
        <c:crossBetween val="midCat"/>
      </c:valAx>
    </c:plotArea>
    <c:legend>
      <c:legendPos val="r"/>
      <c:layout>
        <c:manualLayout>
          <c:xMode val="edge"/>
          <c:yMode val="edge"/>
          <c:x val="0.66145395799676898"/>
          <c:y val="0.135969168410911"/>
          <c:w val="0.32562197092084189"/>
          <c:h val="0.48831496062992263"/>
        </c:manualLayout>
      </c:layout>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EDA93F-CED9-4023-ABA7-3D36B9907E37}" type="doc">
      <dgm:prSet loTypeId="urn:microsoft.com/office/officeart/2005/8/layout/hProcess11" loCatId="process" qsTypeId="urn:microsoft.com/office/officeart/2005/8/quickstyle/3d1" qsCatId="3D" csTypeId="urn:microsoft.com/office/officeart/2005/8/colors/accent0_1" csCatId="mainScheme" phldr="1"/>
      <dgm:spPr/>
    </dgm:pt>
    <dgm:pt modelId="{7A9DE77A-3C06-4C21-A0EA-37F5B5BA0019}">
      <dgm:prSet phldrT="[Texte]"/>
      <dgm:spPr/>
      <dgm:t>
        <a:bodyPr/>
        <a:lstStyle/>
        <a:p>
          <a:r>
            <a:rPr lang="fr-FR" dirty="0" smtClean="0"/>
            <a:t> </a:t>
          </a:r>
          <a:endParaRPr lang="fr-FR" dirty="0"/>
        </a:p>
      </dgm:t>
    </dgm:pt>
    <dgm:pt modelId="{CE363476-F03E-4108-A41C-B8CA4700924D}" type="sibTrans" cxnId="{1A406945-D08D-43F5-B7AC-2031DCD1A724}">
      <dgm:prSet/>
      <dgm:spPr/>
      <dgm:t>
        <a:bodyPr/>
        <a:lstStyle/>
        <a:p>
          <a:endParaRPr lang="fr-FR"/>
        </a:p>
      </dgm:t>
    </dgm:pt>
    <dgm:pt modelId="{51E83905-4F15-4B8E-9771-29A5EB37A051}" type="parTrans" cxnId="{1A406945-D08D-43F5-B7AC-2031DCD1A724}">
      <dgm:prSet/>
      <dgm:spPr/>
      <dgm:t>
        <a:bodyPr/>
        <a:lstStyle/>
        <a:p>
          <a:endParaRPr lang="fr-FR"/>
        </a:p>
      </dgm:t>
    </dgm:pt>
    <dgm:pt modelId="{7E578A94-636C-473C-859C-FF3AF4696241}">
      <dgm:prSet phldrT="[Texte]"/>
      <dgm:spPr/>
      <dgm:t>
        <a:bodyPr/>
        <a:lstStyle/>
        <a:p>
          <a:r>
            <a:rPr lang="fr-FR" dirty="0" smtClean="0"/>
            <a:t> </a:t>
          </a:r>
          <a:endParaRPr lang="fr-FR" dirty="0"/>
        </a:p>
      </dgm:t>
    </dgm:pt>
    <dgm:pt modelId="{9F31A990-F8EC-467A-B3CB-326977D5A4C6}" type="sibTrans" cxnId="{6205D9CA-16D5-4859-8DC9-BE1547413FAB}">
      <dgm:prSet/>
      <dgm:spPr/>
      <dgm:t>
        <a:bodyPr/>
        <a:lstStyle/>
        <a:p>
          <a:endParaRPr lang="fr-FR"/>
        </a:p>
      </dgm:t>
    </dgm:pt>
    <dgm:pt modelId="{91FCA867-4BEB-4610-B5E7-3406FC8D59E4}" type="parTrans" cxnId="{6205D9CA-16D5-4859-8DC9-BE1547413FAB}">
      <dgm:prSet/>
      <dgm:spPr/>
      <dgm:t>
        <a:bodyPr/>
        <a:lstStyle/>
        <a:p>
          <a:endParaRPr lang="fr-FR"/>
        </a:p>
      </dgm:t>
    </dgm:pt>
    <dgm:pt modelId="{EE1A941A-7F33-4AFE-BCCB-B050481C6B46}">
      <dgm:prSet phldrT="[Texte]"/>
      <dgm:spPr/>
      <dgm:t>
        <a:bodyPr/>
        <a:lstStyle/>
        <a:p>
          <a:r>
            <a:rPr lang="fr-FR" dirty="0" smtClean="0"/>
            <a:t> </a:t>
          </a:r>
          <a:endParaRPr lang="fr-FR" dirty="0"/>
        </a:p>
      </dgm:t>
    </dgm:pt>
    <dgm:pt modelId="{B1DB3277-FDB7-4F6C-B497-E0C1150B1D12}" type="sibTrans" cxnId="{6DC11DE2-E673-42D5-A435-4EF739976238}">
      <dgm:prSet/>
      <dgm:spPr/>
      <dgm:t>
        <a:bodyPr/>
        <a:lstStyle/>
        <a:p>
          <a:endParaRPr lang="fr-FR"/>
        </a:p>
      </dgm:t>
    </dgm:pt>
    <dgm:pt modelId="{B5D8F824-0461-4F62-B019-91DFC4B8B79C}" type="parTrans" cxnId="{6DC11DE2-E673-42D5-A435-4EF739976238}">
      <dgm:prSet/>
      <dgm:spPr/>
      <dgm:t>
        <a:bodyPr/>
        <a:lstStyle/>
        <a:p>
          <a:endParaRPr lang="fr-FR"/>
        </a:p>
      </dgm:t>
    </dgm:pt>
    <dgm:pt modelId="{BF9A6544-880D-451E-BF24-B4A62887337A}">
      <dgm:prSet phldrT="[Texte]"/>
      <dgm:spPr/>
      <dgm:t>
        <a:bodyPr/>
        <a:lstStyle/>
        <a:p>
          <a:r>
            <a:rPr lang="fr-FR" dirty="0" smtClean="0"/>
            <a:t> </a:t>
          </a:r>
          <a:endParaRPr lang="fr-FR" dirty="0"/>
        </a:p>
      </dgm:t>
    </dgm:pt>
    <dgm:pt modelId="{597149FF-222A-4906-A49F-56271F4A966B}" type="sibTrans" cxnId="{05910825-2474-480E-9353-AED6187203F4}">
      <dgm:prSet/>
      <dgm:spPr/>
      <dgm:t>
        <a:bodyPr/>
        <a:lstStyle/>
        <a:p>
          <a:endParaRPr lang="fr-FR"/>
        </a:p>
      </dgm:t>
    </dgm:pt>
    <dgm:pt modelId="{21F31E48-9D63-414C-B2A6-D6AE693F7948}" type="parTrans" cxnId="{05910825-2474-480E-9353-AED6187203F4}">
      <dgm:prSet/>
      <dgm:spPr/>
      <dgm:t>
        <a:bodyPr/>
        <a:lstStyle/>
        <a:p>
          <a:endParaRPr lang="fr-FR"/>
        </a:p>
      </dgm:t>
    </dgm:pt>
    <dgm:pt modelId="{1BA6DD5D-2866-4F83-98A7-812B1CAF040A}">
      <dgm:prSet phldrT="[Texte]"/>
      <dgm:spPr/>
      <dgm:t>
        <a:bodyPr/>
        <a:lstStyle/>
        <a:p>
          <a:r>
            <a:rPr lang="fr-FR" dirty="0" smtClean="0"/>
            <a:t> </a:t>
          </a:r>
          <a:endParaRPr lang="fr-FR" dirty="0"/>
        </a:p>
      </dgm:t>
    </dgm:pt>
    <dgm:pt modelId="{F7E52E77-E684-4177-A42C-F4E5B33BBECA}" type="sibTrans" cxnId="{2396E18A-B745-4FB9-BA5B-07F54B6A84B6}">
      <dgm:prSet/>
      <dgm:spPr/>
      <dgm:t>
        <a:bodyPr/>
        <a:lstStyle/>
        <a:p>
          <a:endParaRPr lang="fr-FR"/>
        </a:p>
      </dgm:t>
    </dgm:pt>
    <dgm:pt modelId="{F5813D93-1C7C-4F6C-BBA5-2CC70685C569}" type="parTrans" cxnId="{2396E18A-B745-4FB9-BA5B-07F54B6A84B6}">
      <dgm:prSet/>
      <dgm:spPr/>
      <dgm:t>
        <a:bodyPr/>
        <a:lstStyle/>
        <a:p>
          <a:endParaRPr lang="fr-FR"/>
        </a:p>
      </dgm:t>
    </dgm:pt>
    <dgm:pt modelId="{9ADE40A9-B2FC-4296-9A0C-A140A594FBB6}">
      <dgm:prSet phldrT="[Texte]"/>
      <dgm:spPr/>
      <dgm:t>
        <a:bodyPr/>
        <a:lstStyle/>
        <a:p>
          <a:r>
            <a:rPr lang="fr-FR" dirty="0" smtClean="0"/>
            <a:t> </a:t>
          </a:r>
          <a:endParaRPr lang="fr-FR" dirty="0"/>
        </a:p>
      </dgm:t>
    </dgm:pt>
    <dgm:pt modelId="{2BA0C643-23F7-4328-A532-A0D2D0BF5827}" type="sibTrans" cxnId="{8587703A-17FD-4A79-A30E-47C44EBE6858}">
      <dgm:prSet/>
      <dgm:spPr/>
      <dgm:t>
        <a:bodyPr/>
        <a:lstStyle/>
        <a:p>
          <a:endParaRPr lang="fr-FR"/>
        </a:p>
      </dgm:t>
    </dgm:pt>
    <dgm:pt modelId="{C4BE73FC-EA81-4741-8A98-0B55B447122B}" type="parTrans" cxnId="{8587703A-17FD-4A79-A30E-47C44EBE6858}">
      <dgm:prSet/>
      <dgm:spPr/>
      <dgm:t>
        <a:bodyPr/>
        <a:lstStyle/>
        <a:p>
          <a:endParaRPr lang="fr-FR"/>
        </a:p>
      </dgm:t>
    </dgm:pt>
    <dgm:pt modelId="{F4D21A57-D658-4213-9BD3-2C10E02C99F3}" type="pres">
      <dgm:prSet presAssocID="{5AEDA93F-CED9-4023-ABA7-3D36B9907E37}" presName="Name0" presStyleCnt="0">
        <dgm:presLayoutVars>
          <dgm:dir/>
          <dgm:resizeHandles val="exact"/>
        </dgm:presLayoutVars>
      </dgm:prSet>
      <dgm:spPr/>
    </dgm:pt>
    <dgm:pt modelId="{7FA87D47-3671-46DA-8332-04E4F21D22FD}" type="pres">
      <dgm:prSet presAssocID="{5AEDA93F-CED9-4023-ABA7-3D36B9907E37}" presName="arrow" presStyleLbl="bgShp" presStyleIdx="0" presStyleCnt="1"/>
      <dgm:spPr/>
    </dgm:pt>
    <dgm:pt modelId="{5188C6F4-093B-47E1-97CF-79312032430A}" type="pres">
      <dgm:prSet presAssocID="{5AEDA93F-CED9-4023-ABA7-3D36B9907E37}" presName="points" presStyleCnt="0"/>
      <dgm:spPr/>
    </dgm:pt>
    <dgm:pt modelId="{9C84BC8F-3A97-43EA-AF75-6480AF793D24}" type="pres">
      <dgm:prSet presAssocID="{7A9DE77A-3C06-4C21-A0EA-37F5B5BA0019}" presName="compositeA" presStyleCnt="0"/>
      <dgm:spPr/>
    </dgm:pt>
    <dgm:pt modelId="{164C6EC2-8C96-493A-818A-CFEE7D123623}" type="pres">
      <dgm:prSet presAssocID="{7A9DE77A-3C06-4C21-A0EA-37F5B5BA0019}" presName="textA" presStyleLbl="revTx" presStyleIdx="0" presStyleCnt="6">
        <dgm:presLayoutVars>
          <dgm:bulletEnabled val="1"/>
        </dgm:presLayoutVars>
      </dgm:prSet>
      <dgm:spPr/>
      <dgm:t>
        <a:bodyPr/>
        <a:lstStyle/>
        <a:p>
          <a:endParaRPr lang="fr-FR"/>
        </a:p>
      </dgm:t>
    </dgm:pt>
    <dgm:pt modelId="{12189571-78C0-4F4F-8FD0-D38F7D2EB931}" type="pres">
      <dgm:prSet presAssocID="{7A9DE77A-3C06-4C21-A0EA-37F5B5BA0019}" presName="circleA" presStyleLbl="node1" presStyleIdx="0" presStyleCnt="6" custLinFactNeighborY="-9924"/>
      <dgm:spPr/>
    </dgm:pt>
    <dgm:pt modelId="{8FBCD57D-F89C-4D92-ADBD-C9322FEC6AC2}" type="pres">
      <dgm:prSet presAssocID="{7A9DE77A-3C06-4C21-A0EA-37F5B5BA0019}" presName="spaceA" presStyleCnt="0"/>
      <dgm:spPr/>
    </dgm:pt>
    <dgm:pt modelId="{023E1895-7D9C-4290-B06C-311155E5E69E}" type="pres">
      <dgm:prSet presAssocID="{CE363476-F03E-4108-A41C-B8CA4700924D}" presName="space" presStyleCnt="0"/>
      <dgm:spPr/>
    </dgm:pt>
    <dgm:pt modelId="{11886AE4-416A-4415-A6D3-2FB250DBC8F1}" type="pres">
      <dgm:prSet presAssocID="{9ADE40A9-B2FC-4296-9A0C-A140A594FBB6}" presName="compositeB" presStyleCnt="0"/>
      <dgm:spPr/>
    </dgm:pt>
    <dgm:pt modelId="{F0223664-4426-467A-8AFB-EBEC43652C6D}" type="pres">
      <dgm:prSet presAssocID="{9ADE40A9-B2FC-4296-9A0C-A140A594FBB6}" presName="textB" presStyleLbl="revTx" presStyleIdx="1" presStyleCnt="6" custLinFactY="-21871" custLinFactNeighborX="-4214" custLinFactNeighborY="-100000">
        <dgm:presLayoutVars>
          <dgm:bulletEnabled val="1"/>
        </dgm:presLayoutVars>
      </dgm:prSet>
      <dgm:spPr/>
      <dgm:t>
        <a:bodyPr/>
        <a:lstStyle/>
        <a:p>
          <a:endParaRPr lang="fr-FR"/>
        </a:p>
      </dgm:t>
    </dgm:pt>
    <dgm:pt modelId="{0EF5D638-2065-4A32-BB0A-5E6A55BE15E0}" type="pres">
      <dgm:prSet presAssocID="{9ADE40A9-B2FC-4296-9A0C-A140A594FBB6}" presName="circleB" presStyleLbl="node1" presStyleIdx="1" presStyleCnt="6"/>
      <dgm:spPr/>
    </dgm:pt>
    <dgm:pt modelId="{D52560B5-0F11-45BD-BB5A-0AD7FF3F70A4}" type="pres">
      <dgm:prSet presAssocID="{9ADE40A9-B2FC-4296-9A0C-A140A594FBB6}" presName="spaceB" presStyleCnt="0"/>
      <dgm:spPr/>
    </dgm:pt>
    <dgm:pt modelId="{A601BC1C-166B-441E-A235-5F676F325128}" type="pres">
      <dgm:prSet presAssocID="{2BA0C643-23F7-4328-A532-A0D2D0BF5827}" presName="space" presStyleCnt="0"/>
      <dgm:spPr/>
    </dgm:pt>
    <dgm:pt modelId="{C3EFA109-AF4E-4D29-AACE-DE9D8FF3C3F8}" type="pres">
      <dgm:prSet presAssocID="{1BA6DD5D-2866-4F83-98A7-812B1CAF040A}" presName="compositeA" presStyleCnt="0"/>
      <dgm:spPr/>
    </dgm:pt>
    <dgm:pt modelId="{4EC3A74F-194D-4C8F-B070-9EFE53CC0275}" type="pres">
      <dgm:prSet presAssocID="{1BA6DD5D-2866-4F83-98A7-812B1CAF040A}" presName="textA" presStyleLbl="revTx" presStyleIdx="2" presStyleCnt="6">
        <dgm:presLayoutVars>
          <dgm:bulletEnabled val="1"/>
        </dgm:presLayoutVars>
      </dgm:prSet>
      <dgm:spPr/>
      <dgm:t>
        <a:bodyPr/>
        <a:lstStyle/>
        <a:p>
          <a:endParaRPr lang="fr-FR"/>
        </a:p>
      </dgm:t>
    </dgm:pt>
    <dgm:pt modelId="{521E0D3C-9CE6-4568-A097-2A8703D03B38}" type="pres">
      <dgm:prSet presAssocID="{1BA6DD5D-2866-4F83-98A7-812B1CAF040A}" presName="circleA" presStyleLbl="node1" presStyleIdx="2" presStyleCnt="6" custLinFactNeighborX="58784" custLinFactNeighborY="-63"/>
      <dgm:spPr/>
    </dgm:pt>
    <dgm:pt modelId="{417EE1FD-21BD-43E7-B522-C5CCD7196190}" type="pres">
      <dgm:prSet presAssocID="{1BA6DD5D-2866-4F83-98A7-812B1CAF040A}" presName="spaceA" presStyleCnt="0"/>
      <dgm:spPr/>
    </dgm:pt>
    <dgm:pt modelId="{127CCA62-3816-41F2-80F0-AA95ECCB8346}" type="pres">
      <dgm:prSet presAssocID="{F7E52E77-E684-4177-A42C-F4E5B33BBECA}" presName="space" presStyleCnt="0"/>
      <dgm:spPr/>
    </dgm:pt>
    <dgm:pt modelId="{4D8E30C9-5614-41F5-AE42-B3988017C948}" type="pres">
      <dgm:prSet presAssocID="{BF9A6544-880D-451E-BF24-B4A62887337A}" presName="compositeB" presStyleCnt="0"/>
      <dgm:spPr/>
    </dgm:pt>
    <dgm:pt modelId="{D44E65FC-41A8-4D57-A5C4-01183D3D27FC}" type="pres">
      <dgm:prSet presAssocID="{BF9A6544-880D-451E-BF24-B4A62887337A}" presName="textB" presStyleLbl="revTx" presStyleIdx="3" presStyleCnt="6" custLinFactY="-10619" custLinFactNeighborX="536" custLinFactNeighborY="-100000">
        <dgm:presLayoutVars>
          <dgm:bulletEnabled val="1"/>
        </dgm:presLayoutVars>
      </dgm:prSet>
      <dgm:spPr/>
      <dgm:t>
        <a:bodyPr/>
        <a:lstStyle/>
        <a:p>
          <a:endParaRPr lang="fr-FR"/>
        </a:p>
      </dgm:t>
    </dgm:pt>
    <dgm:pt modelId="{E7A98EBC-C86E-4C15-B2BA-9CB3AABA1757}" type="pres">
      <dgm:prSet presAssocID="{BF9A6544-880D-451E-BF24-B4A62887337A}" presName="circleB" presStyleLbl="node1" presStyleIdx="3" presStyleCnt="6" custLinFactNeighborX="95383" custLinFactNeighborY="5512"/>
      <dgm:spPr/>
    </dgm:pt>
    <dgm:pt modelId="{995135A0-5146-4351-9C77-9297E448FDA1}" type="pres">
      <dgm:prSet presAssocID="{BF9A6544-880D-451E-BF24-B4A62887337A}" presName="spaceB" presStyleCnt="0"/>
      <dgm:spPr/>
    </dgm:pt>
    <dgm:pt modelId="{F2B18BCF-F483-4560-9644-9704BCA7D0CD}" type="pres">
      <dgm:prSet presAssocID="{597149FF-222A-4906-A49F-56271F4A966B}" presName="space" presStyleCnt="0"/>
      <dgm:spPr/>
    </dgm:pt>
    <dgm:pt modelId="{FB4A1541-E8AA-4CEF-AB1F-3D687C7B07AB}" type="pres">
      <dgm:prSet presAssocID="{EE1A941A-7F33-4AFE-BCCB-B050481C6B46}" presName="compositeA" presStyleCnt="0"/>
      <dgm:spPr/>
    </dgm:pt>
    <dgm:pt modelId="{435E728B-3F20-4D11-9CC1-5C628CD2E9D6}" type="pres">
      <dgm:prSet presAssocID="{EE1A941A-7F33-4AFE-BCCB-B050481C6B46}" presName="textA" presStyleLbl="revTx" presStyleIdx="4" presStyleCnt="6">
        <dgm:presLayoutVars>
          <dgm:bulletEnabled val="1"/>
        </dgm:presLayoutVars>
      </dgm:prSet>
      <dgm:spPr/>
      <dgm:t>
        <a:bodyPr/>
        <a:lstStyle/>
        <a:p>
          <a:endParaRPr lang="fr-FR"/>
        </a:p>
      </dgm:t>
    </dgm:pt>
    <dgm:pt modelId="{BE4FCBFB-ABD6-4F1A-926A-347376BBDC7B}" type="pres">
      <dgm:prSet presAssocID="{EE1A941A-7F33-4AFE-BCCB-B050481C6B46}" presName="circleA" presStyleLbl="node1" presStyleIdx="4" presStyleCnt="6" custLinFactNeighborX="93764" custLinFactNeighborY="-63"/>
      <dgm:spPr/>
    </dgm:pt>
    <dgm:pt modelId="{33CA27B9-8598-4338-94D4-1E46830F52F5}" type="pres">
      <dgm:prSet presAssocID="{EE1A941A-7F33-4AFE-BCCB-B050481C6B46}" presName="spaceA" presStyleCnt="0"/>
      <dgm:spPr/>
    </dgm:pt>
    <dgm:pt modelId="{E45197E8-2B80-41E9-8D53-AED990C3B314}" type="pres">
      <dgm:prSet presAssocID="{B1DB3277-FDB7-4F6C-B497-E0C1150B1D12}" presName="space" presStyleCnt="0"/>
      <dgm:spPr/>
    </dgm:pt>
    <dgm:pt modelId="{07C402F9-C7F0-4745-A26D-D18583996218}" type="pres">
      <dgm:prSet presAssocID="{7E578A94-636C-473C-859C-FF3AF4696241}" presName="compositeB" presStyleCnt="0"/>
      <dgm:spPr/>
    </dgm:pt>
    <dgm:pt modelId="{7CAC033B-99C8-4679-B7C1-2603BFB51E92}" type="pres">
      <dgm:prSet presAssocID="{7E578A94-636C-473C-859C-FF3AF4696241}" presName="textB" presStyleLbl="revTx" presStyleIdx="5" presStyleCnt="6" custLinFactNeighborX="-2567" custLinFactNeighborY="-86852">
        <dgm:presLayoutVars>
          <dgm:bulletEnabled val="1"/>
        </dgm:presLayoutVars>
      </dgm:prSet>
      <dgm:spPr/>
      <dgm:t>
        <a:bodyPr/>
        <a:lstStyle/>
        <a:p>
          <a:endParaRPr lang="fr-FR"/>
        </a:p>
      </dgm:t>
    </dgm:pt>
    <dgm:pt modelId="{1D9EB1A2-4585-4873-BC23-8E43B6CA20B1}" type="pres">
      <dgm:prSet presAssocID="{7E578A94-636C-473C-859C-FF3AF4696241}" presName="circleB" presStyleLbl="node1" presStyleIdx="5" presStyleCnt="6" custLinFactX="19427" custLinFactNeighborX="100000" custLinFactNeighborY="4580"/>
      <dgm:spPr/>
    </dgm:pt>
    <dgm:pt modelId="{2659A8CB-C258-4CD0-9010-97DDBCB2A2FF}" type="pres">
      <dgm:prSet presAssocID="{7E578A94-636C-473C-859C-FF3AF4696241}" presName="spaceB" presStyleCnt="0"/>
      <dgm:spPr/>
    </dgm:pt>
  </dgm:ptLst>
  <dgm:cxnLst>
    <dgm:cxn modelId="{8587703A-17FD-4A79-A30E-47C44EBE6858}" srcId="{5AEDA93F-CED9-4023-ABA7-3D36B9907E37}" destId="{9ADE40A9-B2FC-4296-9A0C-A140A594FBB6}" srcOrd="1" destOrd="0" parTransId="{C4BE73FC-EA81-4741-8A98-0B55B447122B}" sibTransId="{2BA0C643-23F7-4328-A532-A0D2D0BF5827}"/>
    <dgm:cxn modelId="{060AAC72-5810-4549-BF8C-3FD86785DFCA}" type="presOf" srcId="{9ADE40A9-B2FC-4296-9A0C-A140A594FBB6}" destId="{F0223664-4426-467A-8AFB-EBEC43652C6D}" srcOrd="0" destOrd="0" presId="urn:microsoft.com/office/officeart/2005/8/layout/hProcess11"/>
    <dgm:cxn modelId="{2396E18A-B745-4FB9-BA5B-07F54B6A84B6}" srcId="{5AEDA93F-CED9-4023-ABA7-3D36B9907E37}" destId="{1BA6DD5D-2866-4F83-98A7-812B1CAF040A}" srcOrd="2" destOrd="0" parTransId="{F5813D93-1C7C-4F6C-BBA5-2CC70685C569}" sibTransId="{F7E52E77-E684-4177-A42C-F4E5B33BBECA}"/>
    <dgm:cxn modelId="{0A55A26B-567B-4326-8FB6-F4C6E02EA63F}" type="presOf" srcId="{5AEDA93F-CED9-4023-ABA7-3D36B9907E37}" destId="{F4D21A57-D658-4213-9BD3-2C10E02C99F3}" srcOrd="0" destOrd="0" presId="urn:microsoft.com/office/officeart/2005/8/layout/hProcess11"/>
    <dgm:cxn modelId="{78BE6F4F-5676-4B0C-ACA4-7829C811BED8}" type="presOf" srcId="{EE1A941A-7F33-4AFE-BCCB-B050481C6B46}" destId="{435E728B-3F20-4D11-9CC1-5C628CD2E9D6}" srcOrd="0" destOrd="0" presId="urn:microsoft.com/office/officeart/2005/8/layout/hProcess11"/>
    <dgm:cxn modelId="{1A406945-D08D-43F5-B7AC-2031DCD1A724}" srcId="{5AEDA93F-CED9-4023-ABA7-3D36B9907E37}" destId="{7A9DE77A-3C06-4C21-A0EA-37F5B5BA0019}" srcOrd="0" destOrd="0" parTransId="{51E83905-4F15-4B8E-9771-29A5EB37A051}" sibTransId="{CE363476-F03E-4108-A41C-B8CA4700924D}"/>
    <dgm:cxn modelId="{6205D9CA-16D5-4859-8DC9-BE1547413FAB}" srcId="{5AEDA93F-CED9-4023-ABA7-3D36B9907E37}" destId="{7E578A94-636C-473C-859C-FF3AF4696241}" srcOrd="5" destOrd="0" parTransId="{91FCA867-4BEB-4610-B5E7-3406FC8D59E4}" sibTransId="{9F31A990-F8EC-467A-B3CB-326977D5A4C6}"/>
    <dgm:cxn modelId="{903C374C-50ED-42CC-8E6B-D308BF81780D}" type="presOf" srcId="{BF9A6544-880D-451E-BF24-B4A62887337A}" destId="{D44E65FC-41A8-4D57-A5C4-01183D3D27FC}" srcOrd="0" destOrd="0" presId="urn:microsoft.com/office/officeart/2005/8/layout/hProcess11"/>
    <dgm:cxn modelId="{8E1E3480-A9DA-4DE2-BA8F-3D6B4CE89F52}" type="presOf" srcId="{7E578A94-636C-473C-859C-FF3AF4696241}" destId="{7CAC033B-99C8-4679-B7C1-2603BFB51E92}" srcOrd="0" destOrd="0" presId="urn:microsoft.com/office/officeart/2005/8/layout/hProcess11"/>
    <dgm:cxn modelId="{05910825-2474-480E-9353-AED6187203F4}" srcId="{5AEDA93F-CED9-4023-ABA7-3D36B9907E37}" destId="{BF9A6544-880D-451E-BF24-B4A62887337A}" srcOrd="3" destOrd="0" parTransId="{21F31E48-9D63-414C-B2A6-D6AE693F7948}" sibTransId="{597149FF-222A-4906-A49F-56271F4A966B}"/>
    <dgm:cxn modelId="{ED34DC70-5F30-4F78-A99A-2A8A935F5486}" type="presOf" srcId="{7A9DE77A-3C06-4C21-A0EA-37F5B5BA0019}" destId="{164C6EC2-8C96-493A-818A-CFEE7D123623}" srcOrd="0" destOrd="0" presId="urn:microsoft.com/office/officeart/2005/8/layout/hProcess11"/>
    <dgm:cxn modelId="{07C3C905-1933-46D7-B83F-D909D1C20ED0}" type="presOf" srcId="{1BA6DD5D-2866-4F83-98A7-812B1CAF040A}" destId="{4EC3A74F-194D-4C8F-B070-9EFE53CC0275}" srcOrd="0" destOrd="0" presId="urn:microsoft.com/office/officeart/2005/8/layout/hProcess11"/>
    <dgm:cxn modelId="{6DC11DE2-E673-42D5-A435-4EF739976238}" srcId="{5AEDA93F-CED9-4023-ABA7-3D36B9907E37}" destId="{EE1A941A-7F33-4AFE-BCCB-B050481C6B46}" srcOrd="4" destOrd="0" parTransId="{B5D8F824-0461-4F62-B019-91DFC4B8B79C}" sibTransId="{B1DB3277-FDB7-4F6C-B497-E0C1150B1D12}"/>
    <dgm:cxn modelId="{5955322C-9B9E-4460-8BE8-D23070A0FA77}" type="presParOf" srcId="{F4D21A57-D658-4213-9BD3-2C10E02C99F3}" destId="{7FA87D47-3671-46DA-8332-04E4F21D22FD}" srcOrd="0" destOrd="0" presId="urn:microsoft.com/office/officeart/2005/8/layout/hProcess11"/>
    <dgm:cxn modelId="{883E98DB-9A93-4E9C-A06D-EEA1AAB56625}" type="presParOf" srcId="{F4D21A57-D658-4213-9BD3-2C10E02C99F3}" destId="{5188C6F4-093B-47E1-97CF-79312032430A}" srcOrd="1" destOrd="0" presId="urn:microsoft.com/office/officeart/2005/8/layout/hProcess11"/>
    <dgm:cxn modelId="{3D430567-8B59-4745-805B-F231F4C2DE61}" type="presParOf" srcId="{5188C6F4-093B-47E1-97CF-79312032430A}" destId="{9C84BC8F-3A97-43EA-AF75-6480AF793D24}" srcOrd="0" destOrd="0" presId="urn:microsoft.com/office/officeart/2005/8/layout/hProcess11"/>
    <dgm:cxn modelId="{A355E2C4-072F-47ED-AB63-DD17D13FC3A8}" type="presParOf" srcId="{9C84BC8F-3A97-43EA-AF75-6480AF793D24}" destId="{164C6EC2-8C96-493A-818A-CFEE7D123623}" srcOrd="0" destOrd="0" presId="urn:microsoft.com/office/officeart/2005/8/layout/hProcess11"/>
    <dgm:cxn modelId="{0063442B-B7AB-4D68-920A-76E04F6ACD4A}" type="presParOf" srcId="{9C84BC8F-3A97-43EA-AF75-6480AF793D24}" destId="{12189571-78C0-4F4F-8FD0-D38F7D2EB931}" srcOrd="1" destOrd="0" presId="urn:microsoft.com/office/officeart/2005/8/layout/hProcess11"/>
    <dgm:cxn modelId="{B0F06ED8-168D-4169-9085-15A1B6A6FFA5}" type="presParOf" srcId="{9C84BC8F-3A97-43EA-AF75-6480AF793D24}" destId="{8FBCD57D-F89C-4D92-ADBD-C9322FEC6AC2}" srcOrd="2" destOrd="0" presId="urn:microsoft.com/office/officeart/2005/8/layout/hProcess11"/>
    <dgm:cxn modelId="{F0A2DDF2-1DFF-4B18-964E-BFA2DCCDACB8}" type="presParOf" srcId="{5188C6F4-093B-47E1-97CF-79312032430A}" destId="{023E1895-7D9C-4290-B06C-311155E5E69E}" srcOrd="1" destOrd="0" presId="urn:microsoft.com/office/officeart/2005/8/layout/hProcess11"/>
    <dgm:cxn modelId="{B9A1B41F-50E1-4F84-A030-C60AFCEF0C1E}" type="presParOf" srcId="{5188C6F4-093B-47E1-97CF-79312032430A}" destId="{11886AE4-416A-4415-A6D3-2FB250DBC8F1}" srcOrd="2" destOrd="0" presId="urn:microsoft.com/office/officeart/2005/8/layout/hProcess11"/>
    <dgm:cxn modelId="{981D2B7D-340A-4E79-B617-1518189D20D5}" type="presParOf" srcId="{11886AE4-416A-4415-A6D3-2FB250DBC8F1}" destId="{F0223664-4426-467A-8AFB-EBEC43652C6D}" srcOrd="0" destOrd="0" presId="urn:microsoft.com/office/officeart/2005/8/layout/hProcess11"/>
    <dgm:cxn modelId="{5655E6B5-FFB2-4C51-BD88-4F807C475912}" type="presParOf" srcId="{11886AE4-416A-4415-A6D3-2FB250DBC8F1}" destId="{0EF5D638-2065-4A32-BB0A-5E6A55BE15E0}" srcOrd="1" destOrd="0" presId="urn:microsoft.com/office/officeart/2005/8/layout/hProcess11"/>
    <dgm:cxn modelId="{B775A8F3-91AF-4535-8A6B-2745D8DF9DF7}" type="presParOf" srcId="{11886AE4-416A-4415-A6D3-2FB250DBC8F1}" destId="{D52560B5-0F11-45BD-BB5A-0AD7FF3F70A4}" srcOrd="2" destOrd="0" presId="urn:microsoft.com/office/officeart/2005/8/layout/hProcess11"/>
    <dgm:cxn modelId="{6499D01B-A0F4-4785-8687-F922A29E3D5F}" type="presParOf" srcId="{5188C6F4-093B-47E1-97CF-79312032430A}" destId="{A601BC1C-166B-441E-A235-5F676F325128}" srcOrd="3" destOrd="0" presId="urn:microsoft.com/office/officeart/2005/8/layout/hProcess11"/>
    <dgm:cxn modelId="{1D10D46E-8ACA-416B-8122-3ECF8B6CC8DA}" type="presParOf" srcId="{5188C6F4-093B-47E1-97CF-79312032430A}" destId="{C3EFA109-AF4E-4D29-AACE-DE9D8FF3C3F8}" srcOrd="4" destOrd="0" presId="urn:microsoft.com/office/officeart/2005/8/layout/hProcess11"/>
    <dgm:cxn modelId="{A3A2B1C8-2988-4D85-95AA-7C044E4AB78B}" type="presParOf" srcId="{C3EFA109-AF4E-4D29-AACE-DE9D8FF3C3F8}" destId="{4EC3A74F-194D-4C8F-B070-9EFE53CC0275}" srcOrd="0" destOrd="0" presId="urn:microsoft.com/office/officeart/2005/8/layout/hProcess11"/>
    <dgm:cxn modelId="{EC77CCE3-9282-4383-A409-87F295687427}" type="presParOf" srcId="{C3EFA109-AF4E-4D29-AACE-DE9D8FF3C3F8}" destId="{521E0D3C-9CE6-4568-A097-2A8703D03B38}" srcOrd="1" destOrd="0" presId="urn:microsoft.com/office/officeart/2005/8/layout/hProcess11"/>
    <dgm:cxn modelId="{E25205A2-5163-4761-BBC8-AA2114B5ECEB}" type="presParOf" srcId="{C3EFA109-AF4E-4D29-AACE-DE9D8FF3C3F8}" destId="{417EE1FD-21BD-43E7-B522-C5CCD7196190}" srcOrd="2" destOrd="0" presId="urn:microsoft.com/office/officeart/2005/8/layout/hProcess11"/>
    <dgm:cxn modelId="{BD7A72FB-B77E-4FB5-B089-1567FFA487A2}" type="presParOf" srcId="{5188C6F4-093B-47E1-97CF-79312032430A}" destId="{127CCA62-3816-41F2-80F0-AA95ECCB8346}" srcOrd="5" destOrd="0" presId="urn:microsoft.com/office/officeart/2005/8/layout/hProcess11"/>
    <dgm:cxn modelId="{45D3550E-BE75-4679-A3CC-6CE2D5727233}" type="presParOf" srcId="{5188C6F4-093B-47E1-97CF-79312032430A}" destId="{4D8E30C9-5614-41F5-AE42-B3988017C948}" srcOrd="6" destOrd="0" presId="urn:microsoft.com/office/officeart/2005/8/layout/hProcess11"/>
    <dgm:cxn modelId="{F1D807C3-DE1B-494D-AD67-B9913462457E}" type="presParOf" srcId="{4D8E30C9-5614-41F5-AE42-B3988017C948}" destId="{D44E65FC-41A8-4D57-A5C4-01183D3D27FC}" srcOrd="0" destOrd="0" presId="urn:microsoft.com/office/officeart/2005/8/layout/hProcess11"/>
    <dgm:cxn modelId="{967CCF71-CA37-4EA7-BB9B-D88730ABC010}" type="presParOf" srcId="{4D8E30C9-5614-41F5-AE42-B3988017C948}" destId="{E7A98EBC-C86E-4C15-B2BA-9CB3AABA1757}" srcOrd="1" destOrd="0" presId="urn:microsoft.com/office/officeart/2005/8/layout/hProcess11"/>
    <dgm:cxn modelId="{675400BB-262E-4837-A18F-F998C36A0D12}" type="presParOf" srcId="{4D8E30C9-5614-41F5-AE42-B3988017C948}" destId="{995135A0-5146-4351-9C77-9297E448FDA1}" srcOrd="2" destOrd="0" presId="urn:microsoft.com/office/officeart/2005/8/layout/hProcess11"/>
    <dgm:cxn modelId="{95465D33-DC2F-405D-B379-D4B857F60B21}" type="presParOf" srcId="{5188C6F4-093B-47E1-97CF-79312032430A}" destId="{F2B18BCF-F483-4560-9644-9704BCA7D0CD}" srcOrd="7" destOrd="0" presId="urn:microsoft.com/office/officeart/2005/8/layout/hProcess11"/>
    <dgm:cxn modelId="{9299BDA4-D807-40D6-8590-5AD0A8B99CAD}" type="presParOf" srcId="{5188C6F4-093B-47E1-97CF-79312032430A}" destId="{FB4A1541-E8AA-4CEF-AB1F-3D687C7B07AB}" srcOrd="8" destOrd="0" presId="urn:microsoft.com/office/officeart/2005/8/layout/hProcess11"/>
    <dgm:cxn modelId="{6DEF07B1-5255-48D4-B72B-964425798032}" type="presParOf" srcId="{FB4A1541-E8AA-4CEF-AB1F-3D687C7B07AB}" destId="{435E728B-3F20-4D11-9CC1-5C628CD2E9D6}" srcOrd="0" destOrd="0" presId="urn:microsoft.com/office/officeart/2005/8/layout/hProcess11"/>
    <dgm:cxn modelId="{FF42C02C-0045-4A83-8D41-CFAE258E70EC}" type="presParOf" srcId="{FB4A1541-E8AA-4CEF-AB1F-3D687C7B07AB}" destId="{BE4FCBFB-ABD6-4F1A-926A-347376BBDC7B}" srcOrd="1" destOrd="0" presId="urn:microsoft.com/office/officeart/2005/8/layout/hProcess11"/>
    <dgm:cxn modelId="{75E9870C-6A49-47E8-A570-1319CC702E80}" type="presParOf" srcId="{FB4A1541-E8AA-4CEF-AB1F-3D687C7B07AB}" destId="{33CA27B9-8598-4338-94D4-1E46830F52F5}" srcOrd="2" destOrd="0" presId="urn:microsoft.com/office/officeart/2005/8/layout/hProcess11"/>
    <dgm:cxn modelId="{297D4AB9-2931-4FD9-9A33-888D71D4776A}" type="presParOf" srcId="{5188C6F4-093B-47E1-97CF-79312032430A}" destId="{E45197E8-2B80-41E9-8D53-AED990C3B314}" srcOrd="9" destOrd="0" presId="urn:microsoft.com/office/officeart/2005/8/layout/hProcess11"/>
    <dgm:cxn modelId="{4FD7F75A-499F-49BD-8B5D-2BB014B3243F}" type="presParOf" srcId="{5188C6F4-093B-47E1-97CF-79312032430A}" destId="{07C402F9-C7F0-4745-A26D-D18583996218}" srcOrd="10" destOrd="0" presId="urn:microsoft.com/office/officeart/2005/8/layout/hProcess11"/>
    <dgm:cxn modelId="{E4F58DC6-A6DF-404A-B19E-FF0B93CC66E9}" type="presParOf" srcId="{07C402F9-C7F0-4745-A26D-D18583996218}" destId="{7CAC033B-99C8-4679-B7C1-2603BFB51E92}" srcOrd="0" destOrd="0" presId="urn:microsoft.com/office/officeart/2005/8/layout/hProcess11"/>
    <dgm:cxn modelId="{B3570AE4-1F02-46A5-A188-F97C6BF51377}" type="presParOf" srcId="{07C402F9-C7F0-4745-A26D-D18583996218}" destId="{1D9EB1A2-4585-4873-BC23-8E43B6CA20B1}" srcOrd="1" destOrd="0" presId="urn:microsoft.com/office/officeart/2005/8/layout/hProcess11"/>
    <dgm:cxn modelId="{4D10E6F1-F755-4D54-B6A1-1D0CB2AF91A6}" type="presParOf" srcId="{07C402F9-C7F0-4745-A26D-D18583996218}" destId="{2659A8CB-C258-4CD0-9010-97DDBCB2A2FF}"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F67C9F7-DAF1-4127-99B6-78615376968A}" type="presOf" srcId="{FC46B03D-4DEC-4C29-A635-85415668D137}" destId="{0522655A-2F00-4089-8E67-8DAEEAF098D5}"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D20A5E00-DF78-4F96-8B8E-3E9F5CB5459A}" srcId="{5741D3A5-2EC8-4B97-BF69-D67785218111}" destId="{3BE4128C-BB12-4365-85FE-41128AA493CC}" srcOrd="2" destOrd="0" parTransId="{5FC049AE-13B8-4417-BAD5-DAABA8E7C190}" sibTransId="{C053BB1E-1DF5-4FA4-AE71-1349C5EAF90B}"/>
    <dgm:cxn modelId="{0F4C15E3-AA7D-4146-A67B-D0978B8D9572}" type="presOf" srcId="{3BE4128C-BB12-4365-85FE-41128AA493CC}" destId="{4BE2623E-44E3-4E55-9A25-930D27C19B05}" srcOrd="0" destOrd="0" presId="urn:microsoft.com/office/officeart/2005/8/layout/cycle8"/>
    <dgm:cxn modelId="{E2EC97A2-A0BF-47FC-9D35-7BF11E041DEE}" type="presOf" srcId="{FC46B03D-4DEC-4C29-A635-85415668D137}" destId="{993ABECD-5E80-4DC0-980A-60228A32E1DD}" srcOrd="0" destOrd="0" presId="urn:microsoft.com/office/officeart/2005/8/layout/cycle8"/>
    <dgm:cxn modelId="{95B91282-BDBF-423E-BD12-7D3308BEB366}" type="presOf" srcId="{AB545DC4-FBB8-4E92-8F69-C386680D71B9}" destId="{3253C355-DF82-4AC9-AE94-1E056543E0F4}" srcOrd="1" destOrd="0" presId="urn:microsoft.com/office/officeart/2005/8/layout/cycle8"/>
    <dgm:cxn modelId="{0FB02753-429A-4755-B434-43DD243FCC15}" type="presOf" srcId="{AB545DC4-FBB8-4E92-8F69-C386680D71B9}" destId="{0B99C9B7-17DD-4BCB-A6FE-1F454AB4ECD9}" srcOrd="0" destOrd="0" presId="urn:microsoft.com/office/officeart/2005/8/layout/cycle8"/>
    <dgm:cxn modelId="{CA8628A3-2131-4EA8-A60C-6B7A50092B56}" type="presOf" srcId="{3BE4128C-BB12-4365-85FE-41128AA493CC}" destId="{F63B0765-0077-47A3-AD89-E68BB2F93421}" srcOrd="1" destOrd="0" presId="urn:microsoft.com/office/officeart/2005/8/layout/cycle8"/>
    <dgm:cxn modelId="{1307A18B-4833-4F1A-A67A-A1714B34A588}" type="presOf" srcId="{5741D3A5-2EC8-4B97-BF69-D67785218111}" destId="{EAFCBB14-AE9E-460C-AE3A-0F454FD601D1}"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8566FAB1-24D9-4600-9FA1-13827DF37FA2}" type="presParOf" srcId="{EAFCBB14-AE9E-460C-AE3A-0F454FD601D1}" destId="{0B99C9B7-17DD-4BCB-A6FE-1F454AB4ECD9}" srcOrd="0" destOrd="0" presId="urn:microsoft.com/office/officeart/2005/8/layout/cycle8"/>
    <dgm:cxn modelId="{06AEA3C6-C1BE-447E-A577-95B99DE81443}" type="presParOf" srcId="{EAFCBB14-AE9E-460C-AE3A-0F454FD601D1}" destId="{99D6865B-862A-4217-B777-C984132223F1}" srcOrd="1" destOrd="0" presId="urn:microsoft.com/office/officeart/2005/8/layout/cycle8"/>
    <dgm:cxn modelId="{1F29BD8B-DE8C-4B08-9308-7637BF680580}" type="presParOf" srcId="{EAFCBB14-AE9E-460C-AE3A-0F454FD601D1}" destId="{A3328714-D17A-489A-B3D6-479E3FEE0BB8}" srcOrd="2" destOrd="0" presId="urn:microsoft.com/office/officeart/2005/8/layout/cycle8"/>
    <dgm:cxn modelId="{1524681C-63FB-44FD-99CA-5A2420DCAB85}" type="presParOf" srcId="{EAFCBB14-AE9E-460C-AE3A-0F454FD601D1}" destId="{3253C355-DF82-4AC9-AE94-1E056543E0F4}" srcOrd="3" destOrd="0" presId="urn:microsoft.com/office/officeart/2005/8/layout/cycle8"/>
    <dgm:cxn modelId="{2C396774-B5EF-4321-B411-A0E3FC260FF6}" type="presParOf" srcId="{EAFCBB14-AE9E-460C-AE3A-0F454FD601D1}" destId="{993ABECD-5E80-4DC0-980A-60228A32E1DD}" srcOrd="4" destOrd="0" presId="urn:microsoft.com/office/officeart/2005/8/layout/cycle8"/>
    <dgm:cxn modelId="{0D2546DE-5D1B-4CE0-BD75-BAC32321CF75}" type="presParOf" srcId="{EAFCBB14-AE9E-460C-AE3A-0F454FD601D1}" destId="{2BCAB19E-ADA8-44AC-86C5-0874679E8753}" srcOrd="5" destOrd="0" presId="urn:microsoft.com/office/officeart/2005/8/layout/cycle8"/>
    <dgm:cxn modelId="{D42E68E4-EF73-41F5-A772-4D16BA625DBF}" type="presParOf" srcId="{EAFCBB14-AE9E-460C-AE3A-0F454FD601D1}" destId="{3DB87569-9C43-40AA-B918-081479BD99C6}" srcOrd="6" destOrd="0" presId="urn:microsoft.com/office/officeart/2005/8/layout/cycle8"/>
    <dgm:cxn modelId="{CDC9006F-E51C-46D8-992B-8A70F32D7FB1}" type="presParOf" srcId="{EAFCBB14-AE9E-460C-AE3A-0F454FD601D1}" destId="{0522655A-2F00-4089-8E67-8DAEEAF098D5}" srcOrd="7" destOrd="0" presId="urn:microsoft.com/office/officeart/2005/8/layout/cycle8"/>
    <dgm:cxn modelId="{42E028C5-DD94-4D18-B7D0-49BC79C90A0C}" type="presParOf" srcId="{EAFCBB14-AE9E-460C-AE3A-0F454FD601D1}" destId="{4BE2623E-44E3-4E55-9A25-930D27C19B05}" srcOrd="8" destOrd="0" presId="urn:microsoft.com/office/officeart/2005/8/layout/cycle8"/>
    <dgm:cxn modelId="{B40DDEE2-E737-49EF-AB3C-DD975CDEF52B}" type="presParOf" srcId="{EAFCBB14-AE9E-460C-AE3A-0F454FD601D1}" destId="{9A413716-3DCA-458F-97F1-569A06FA25E3}" srcOrd="9" destOrd="0" presId="urn:microsoft.com/office/officeart/2005/8/layout/cycle8"/>
    <dgm:cxn modelId="{189589F6-C70E-42F9-A8EC-B91A57ABC649}" type="presParOf" srcId="{EAFCBB14-AE9E-460C-AE3A-0F454FD601D1}" destId="{A0673187-3585-4291-8A32-BB4D13940682}" srcOrd="10" destOrd="0" presId="urn:microsoft.com/office/officeart/2005/8/layout/cycle8"/>
    <dgm:cxn modelId="{52EDA0E7-1F63-4E44-9CF7-8DA600830DB2}" type="presParOf" srcId="{EAFCBB14-AE9E-460C-AE3A-0F454FD601D1}" destId="{F63B0765-0077-47A3-AD89-E68BB2F93421}" srcOrd="11" destOrd="0" presId="urn:microsoft.com/office/officeart/2005/8/layout/cycle8"/>
    <dgm:cxn modelId="{4D65A38F-D100-4075-9709-AF520D828CEB}" type="presParOf" srcId="{EAFCBB14-AE9E-460C-AE3A-0F454FD601D1}" destId="{DF800391-AC98-4B11-A100-73E3F21164FB}" srcOrd="12" destOrd="0" presId="urn:microsoft.com/office/officeart/2005/8/layout/cycle8"/>
    <dgm:cxn modelId="{F6CE9DCB-A9F5-42F4-B6A3-6A5364BB4B71}" type="presParOf" srcId="{EAFCBB14-AE9E-460C-AE3A-0F454FD601D1}" destId="{E39F0C03-89A4-42D4-ABCB-F8DE6619F46A}" srcOrd="13" destOrd="0" presId="urn:microsoft.com/office/officeart/2005/8/layout/cycle8"/>
    <dgm:cxn modelId="{F76BE9B1-96CE-4FA1-80B2-3AC8CE6C49D3}"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85EB791-51FF-41CF-A2FA-28713B89B3AB}" type="presOf" srcId="{3BE4128C-BB12-4365-85FE-41128AA493CC}" destId="{F63B0765-0077-47A3-AD89-E68BB2F93421}" srcOrd="1" destOrd="0" presId="urn:microsoft.com/office/officeart/2005/8/layout/cycle8"/>
    <dgm:cxn modelId="{E5843CA9-17DF-47AE-8652-CD2C4A125574}" type="presOf" srcId="{AB545DC4-FBB8-4E92-8F69-C386680D71B9}" destId="{0B99C9B7-17DD-4BCB-A6FE-1F454AB4ECD9}"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D20A5E00-DF78-4F96-8B8E-3E9F5CB5459A}" srcId="{5741D3A5-2EC8-4B97-BF69-D67785218111}" destId="{3BE4128C-BB12-4365-85FE-41128AA493CC}" srcOrd="2" destOrd="0" parTransId="{5FC049AE-13B8-4417-BAD5-DAABA8E7C190}" sibTransId="{C053BB1E-1DF5-4FA4-AE71-1349C5EAF90B}"/>
    <dgm:cxn modelId="{9AE78368-DE53-4230-AF1F-5C6BEE8FAEBE}" type="presOf" srcId="{FC46B03D-4DEC-4C29-A635-85415668D137}" destId="{993ABECD-5E80-4DC0-980A-60228A32E1DD}" srcOrd="0" destOrd="0" presId="urn:microsoft.com/office/officeart/2005/8/layout/cycle8"/>
    <dgm:cxn modelId="{92780AAF-7EC8-47FA-9B22-850E20B4D162}" type="presOf" srcId="{FC46B03D-4DEC-4C29-A635-85415668D137}" destId="{0522655A-2F00-4089-8E67-8DAEEAF098D5}" srcOrd="1" destOrd="0" presId="urn:microsoft.com/office/officeart/2005/8/layout/cycle8"/>
    <dgm:cxn modelId="{79EB5CD5-87ED-4F90-828D-80986B23B9A2}" type="presOf" srcId="{3BE4128C-BB12-4365-85FE-41128AA493CC}" destId="{4BE2623E-44E3-4E55-9A25-930D27C19B05}" srcOrd="0" destOrd="0" presId="urn:microsoft.com/office/officeart/2005/8/layout/cycle8"/>
    <dgm:cxn modelId="{0F1A123D-0845-4885-A9FB-3904A1BFFF5C}" type="presOf" srcId="{AB545DC4-FBB8-4E92-8F69-C386680D71B9}" destId="{3253C355-DF82-4AC9-AE94-1E056543E0F4}"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CCEB9871-0755-42DB-9363-8A2DF96C1804}" type="presOf" srcId="{5741D3A5-2EC8-4B97-BF69-D67785218111}" destId="{EAFCBB14-AE9E-460C-AE3A-0F454FD601D1}" srcOrd="0" destOrd="0" presId="urn:microsoft.com/office/officeart/2005/8/layout/cycle8"/>
    <dgm:cxn modelId="{16663DBC-1563-42A2-B5C0-2B1D9EFAC331}" type="presParOf" srcId="{EAFCBB14-AE9E-460C-AE3A-0F454FD601D1}" destId="{0B99C9B7-17DD-4BCB-A6FE-1F454AB4ECD9}" srcOrd="0" destOrd="0" presId="urn:microsoft.com/office/officeart/2005/8/layout/cycle8"/>
    <dgm:cxn modelId="{F90A3193-8094-407A-A523-502704D1BDD7}" type="presParOf" srcId="{EAFCBB14-AE9E-460C-AE3A-0F454FD601D1}" destId="{99D6865B-862A-4217-B777-C984132223F1}" srcOrd="1" destOrd="0" presId="urn:microsoft.com/office/officeart/2005/8/layout/cycle8"/>
    <dgm:cxn modelId="{85C5D1A4-C627-4B69-B5D8-DC7F2A91CEDA}" type="presParOf" srcId="{EAFCBB14-AE9E-460C-AE3A-0F454FD601D1}" destId="{A3328714-D17A-489A-B3D6-479E3FEE0BB8}" srcOrd="2" destOrd="0" presId="urn:microsoft.com/office/officeart/2005/8/layout/cycle8"/>
    <dgm:cxn modelId="{6B409DBA-6880-46F6-AE7A-9A45004903DD}" type="presParOf" srcId="{EAFCBB14-AE9E-460C-AE3A-0F454FD601D1}" destId="{3253C355-DF82-4AC9-AE94-1E056543E0F4}" srcOrd="3" destOrd="0" presId="urn:microsoft.com/office/officeart/2005/8/layout/cycle8"/>
    <dgm:cxn modelId="{4CD6BBC0-37CF-4AF9-8EB7-C6193180329A}" type="presParOf" srcId="{EAFCBB14-AE9E-460C-AE3A-0F454FD601D1}" destId="{993ABECD-5E80-4DC0-980A-60228A32E1DD}" srcOrd="4" destOrd="0" presId="urn:microsoft.com/office/officeart/2005/8/layout/cycle8"/>
    <dgm:cxn modelId="{7E2E8F55-BC5E-47C1-B982-00DD922F8660}" type="presParOf" srcId="{EAFCBB14-AE9E-460C-AE3A-0F454FD601D1}" destId="{2BCAB19E-ADA8-44AC-86C5-0874679E8753}" srcOrd="5" destOrd="0" presId="urn:microsoft.com/office/officeart/2005/8/layout/cycle8"/>
    <dgm:cxn modelId="{469B3506-0A50-43C1-B049-EDF1BDBF923D}" type="presParOf" srcId="{EAFCBB14-AE9E-460C-AE3A-0F454FD601D1}" destId="{3DB87569-9C43-40AA-B918-081479BD99C6}" srcOrd="6" destOrd="0" presId="urn:microsoft.com/office/officeart/2005/8/layout/cycle8"/>
    <dgm:cxn modelId="{FB06749A-9DE3-4A17-8652-4ACA30D84961}" type="presParOf" srcId="{EAFCBB14-AE9E-460C-AE3A-0F454FD601D1}" destId="{0522655A-2F00-4089-8E67-8DAEEAF098D5}" srcOrd="7" destOrd="0" presId="urn:microsoft.com/office/officeart/2005/8/layout/cycle8"/>
    <dgm:cxn modelId="{72300DB2-ADED-40A0-9589-EDCCAA5FD784}" type="presParOf" srcId="{EAFCBB14-AE9E-460C-AE3A-0F454FD601D1}" destId="{4BE2623E-44E3-4E55-9A25-930D27C19B05}" srcOrd="8" destOrd="0" presId="urn:microsoft.com/office/officeart/2005/8/layout/cycle8"/>
    <dgm:cxn modelId="{B2D12880-B234-4A28-BFDB-3DE5976EDFCC}" type="presParOf" srcId="{EAFCBB14-AE9E-460C-AE3A-0F454FD601D1}" destId="{9A413716-3DCA-458F-97F1-569A06FA25E3}" srcOrd="9" destOrd="0" presId="urn:microsoft.com/office/officeart/2005/8/layout/cycle8"/>
    <dgm:cxn modelId="{7166B6D0-100E-42A4-A219-514D95B5A17A}" type="presParOf" srcId="{EAFCBB14-AE9E-460C-AE3A-0F454FD601D1}" destId="{A0673187-3585-4291-8A32-BB4D13940682}" srcOrd="10" destOrd="0" presId="urn:microsoft.com/office/officeart/2005/8/layout/cycle8"/>
    <dgm:cxn modelId="{926CB932-01B8-449C-8931-255B72853516}" type="presParOf" srcId="{EAFCBB14-AE9E-460C-AE3A-0F454FD601D1}" destId="{F63B0765-0077-47A3-AD89-E68BB2F93421}" srcOrd="11" destOrd="0" presId="urn:microsoft.com/office/officeart/2005/8/layout/cycle8"/>
    <dgm:cxn modelId="{C9A4436E-3D3A-4B8B-B8F0-34FF46307F17}" type="presParOf" srcId="{EAFCBB14-AE9E-460C-AE3A-0F454FD601D1}" destId="{DF800391-AC98-4B11-A100-73E3F21164FB}" srcOrd="12" destOrd="0" presId="urn:microsoft.com/office/officeart/2005/8/layout/cycle8"/>
    <dgm:cxn modelId="{70E34F59-F48D-48D6-9984-6236D19D1CAA}" type="presParOf" srcId="{EAFCBB14-AE9E-460C-AE3A-0F454FD601D1}" destId="{E39F0C03-89A4-42D4-ABCB-F8DE6619F46A}" srcOrd="13" destOrd="0" presId="urn:microsoft.com/office/officeart/2005/8/layout/cycle8"/>
    <dgm:cxn modelId="{3AC9A557-C153-4763-8361-20AD2CAEC448}"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6C671F2A-F0B3-4105-9A81-1E71E6F5F36D}" type="presOf" srcId="{5741D3A5-2EC8-4B97-BF69-D67785218111}" destId="{EAFCBB14-AE9E-460C-AE3A-0F454FD601D1}" srcOrd="0" destOrd="0" presId="urn:microsoft.com/office/officeart/2005/8/layout/cycle8"/>
    <dgm:cxn modelId="{F430575B-450E-41B6-B580-66096A7C0176}" type="presOf" srcId="{AB545DC4-FBB8-4E92-8F69-C386680D71B9}" destId="{0B99C9B7-17DD-4BCB-A6FE-1F454AB4ECD9}" srcOrd="0" destOrd="0" presId="urn:microsoft.com/office/officeart/2005/8/layout/cycle8"/>
    <dgm:cxn modelId="{C1644B3C-3EA6-4144-86FE-25C15825240A}" type="presOf" srcId="{AB545DC4-FBB8-4E92-8F69-C386680D71B9}" destId="{3253C355-DF82-4AC9-AE94-1E056543E0F4}"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D20A5E00-DF78-4F96-8B8E-3E9F5CB5459A}" srcId="{5741D3A5-2EC8-4B97-BF69-D67785218111}" destId="{3BE4128C-BB12-4365-85FE-41128AA493CC}" srcOrd="2" destOrd="0" parTransId="{5FC049AE-13B8-4417-BAD5-DAABA8E7C190}" sibTransId="{C053BB1E-1DF5-4FA4-AE71-1349C5EAF90B}"/>
    <dgm:cxn modelId="{72510266-69C6-497B-B205-220CB905916C}" type="presOf" srcId="{3BE4128C-BB12-4365-85FE-41128AA493CC}" destId="{F63B0765-0077-47A3-AD89-E68BB2F93421}" srcOrd="1" destOrd="0" presId="urn:microsoft.com/office/officeart/2005/8/layout/cycle8"/>
    <dgm:cxn modelId="{537AB101-C398-4255-943D-492CDD200C88}" type="presOf" srcId="{FC46B03D-4DEC-4C29-A635-85415668D137}" destId="{0522655A-2F00-4089-8E67-8DAEEAF098D5}" srcOrd="1" destOrd="0" presId="urn:microsoft.com/office/officeart/2005/8/layout/cycle8"/>
    <dgm:cxn modelId="{F77A9A6D-5ED6-406E-87E0-380816F151C8}" type="presOf" srcId="{3BE4128C-BB12-4365-85FE-41128AA493CC}" destId="{4BE2623E-44E3-4E55-9A25-930D27C19B05}"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17875E7F-7418-446A-89CD-AEC125121D4A}" type="presOf" srcId="{FC46B03D-4DEC-4C29-A635-85415668D137}" destId="{993ABECD-5E80-4DC0-980A-60228A32E1DD}" srcOrd="0" destOrd="0" presId="urn:microsoft.com/office/officeart/2005/8/layout/cycle8"/>
    <dgm:cxn modelId="{C5695D2D-6E0B-4773-A5DD-14ECE72A5060}" type="presParOf" srcId="{EAFCBB14-AE9E-460C-AE3A-0F454FD601D1}" destId="{0B99C9B7-17DD-4BCB-A6FE-1F454AB4ECD9}" srcOrd="0" destOrd="0" presId="urn:microsoft.com/office/officeart/2005/8/layout/cycle8"/>
    <dgm:cxn modelId="{D3744DA3-D027-49F0-823F-4BA5C02EC089}" type="presParOf" srcId="{EAFCBB14-AE9E-460C-AE3A-0F454FD601D1}" destId="{99D6865B-862A-4217-B777-C984132223F1}" srcOrd="1" destOrd="0" presId="urn:microsoft.com/office/officeart/2005/8/layout/cycle8"/>
    <dgm:cxn modelId="{5BF6A862-3190-4E0B-81E7-0051167F5067}" type="presParOf" srcId="{EAFCBB14-AE9E-460C-AE3A-0F454FD601D1}" destId="{A3328714-D17A-489A-B3D6-479E3FEE0BB8}" srcOrd="2" destOrd="0" presId="urn:microsoft.com/office/officeart/2005/8/layout/cycle8"/>
    <dgm:cxn modelId="{F35A483E-7EEF-4CF1-93DB-7D18FEEB5EDE}" type="presParOf" srcId="{EAFCBB14-AE9E-460C-AE3A-0F454FD601D1}" destId="{3253C355-DF82-4AC9-AE94-1E056543E0F4}" srcOrd="3" destOrd="0" presId="urn:microsoft.com/office/officeart/2005/8/layout/cycle8"/>
    <dgm:cxn modelId="{46BBA5F8-AFFF-43D4-B74C-2CE234FAAF15}" type="presParOf" srcId="{EAFCBB14-AE9E-460C-AE3A-0F454FD601D1}" destId="{993ABECD-5E80-4DC0-980A-60228A32E1DD}" srcOrd="4" destOrd="0" presId="urn:microsoft.com/office/officeart/2005/8/layout/cycle8"/>
    <dgm:cxn modelId="{30324608-1E0A-418D-82DA-435BBDBBCAD2}" type="presParOf" srcId="{EAFCBB14-AE9E-460C-AE3A-0F454FD601D1}" destId="{2BCAB19E-ADA8-44AC-86C5-0874679E8753}" srcOrd="5" destOrd="0" presId="urn:microsoft.com/office/officeart/2005/8/layout/cycle8"/>
    <dgm:cxn modelId="{EBBFA991-EDB7-42AD-B6C2-9AD186A8C5BE}" type="presParOf" srcId="{EAFCBB14-AE9E-460C-AE3A-0F454FD601D1}" destId="{3DB87569-9C43-40AA-B918-081479BD99C6}" srcOrd="6" destOrd="0" presId="urn:microsoft.com/office/officeart/2005/8/layout/cycle8"/>
    <dgm:cxn modelId="{8DC8A7E4-8C56-4969-A5EB-F928451D699A}" type="presParOf" srcId="{EAFCBB14-AE9E-460C-AE3A-0F454FD601D1}" destId="{0522655A-2F00-4089-8E67-8DAEEAF098D5}" srcOrd="7" destOrd="0" presId="urn:microsoft.com/office/officeart/2005/8/layout/cycle8"/>
    <dgm:cxn modelId="{54C9F0EE-5FD0-4267-91D4-22A3881228E2}" type="presParOf" srcId="{EAFCBB14-AE9E-460C-AE3A-0F454FD601D1}" destId="{4BE2623E-44E3-4E55-9A25-930D27C19B05}" srcOrd="8" destOrd="0" presId="urn:microsoft.com/office/officeart/2005/8/layout/cycle8"/>
    <dgm:cxn modelId="{D6DBC3AC-D557-4A3B-BE52-89592EA214AF}" type="presParOf" srcId="{EAFCBB14-AE9E-460C-AE3A-0F454FD601D1}" destId="{9A413716-3DCA-458F-97F1-569A06FA25E3}" srcOrd="9" destOrd="0" presId="urn:microsoft.com/office/officeart/2005/8/layout/cycle8"/>
    <dgm:cxn modelId="{23EA90C9-E20D-431D-9325-76F116A26020}" type="presParOf" srcId="{EAFCBB14-AE9E-460C-AE3A-0F454FD601D1}" destId="{A0673187-3585-4291-8A32-BB4D13940682}" srcOrd="10" destOrd="0" presId="urn:microsoft.com/office/officeart/2005/8/layout/cycle8"/>
    <dgm:cxn modelId="{3539052A-DFFD-4C14-ADFC-909ED6F34655}" type="presParOf" srcId="{EAFCBB14-AE9E-460C-AE3A-0F454FD601D1}" destId="{F63B0765-0077-47A3-AD89-E68BB2F93421}" srcOrd="11" destOrd="0" presId="urn:microsoft.com/office/officeart/2005/8/layout/cycle8"/>
    <dgm:cxn modelId="{AFD147FA-CD77-40B2-AA82-AF6A83300AB5}" type="presParOf" srcId="{EAFCBB14-AE9E-460C-AE3A-0F454FD601D1}" destId="{DF800391-AC98-4B11-A100-73E3F21164FB}" srcOrd="12" destOrd="0" presId="urn:microsoft.com/office/officeart/2005/8/layout/cycle8"/>
    <dgm:cxn modelId="{161F7771-3B74-44B9-9948-9EA5FD172A64}" type="presParOf" srcId="{EAFCBB14-AE9E-460C-AE3A-0F454FD601D1}" destId="{E39F0C03-89A4-42D4-ABCB-F8DE6619F46A}" srcOrd="13" destOrd="0" presId="urn:microsoft.com/office/officeart/2005/8/layout/cycle8"/>
    <dgm:cxn modelId="{7B73698E-C1AA-4097-9271-15196454CD38}"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97284"/>
          </a:xfrm>
          <a:prstGeom prst="rect">
            <a:avLst/>
          </a:prstGeom>
        </p:spPr>
        <p:txBody>
          <a:bodyPr vert="horz" lIns="91440" tIns="45720" rIns="91440" bIns="45720" rtlCol="0"/>
          <a:lstStyle>
            <a:lvl1pPr algn="r">
              <a:defRPr sz="1200"/>
            </a:lvl1pPr>
          </a:lstStyle>
          <a:p>
            <a:fld id="{5765069A-D0DE-405F-B91A-CF6D7B123D55}" type="datetimeFigureOut">
              <a:rPr lang="fr-FR" smtClean="0"/>
              <a:pPr/>
              <a:t>11/01/2014</a:t>
            </a:fld>
            <a:endParaRPr lang="fr-FR"/>
          </a:p>
        </p:txBody>
      </p:sp>
      <p:sp>
        <p:nvSpPr>
          <p:cNvPr id="4" name="Espace réservé du pied de page 3"/>
          <p:cNvSpPr>
            <a:spLocks noGrp="1"/>
          </p:cNvSpPr>
          <p:nvPr>
            <p:ph type="ftr" sz="quarter" idx="2"/>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9446678"/>
            <a:ext cx="2971800" cy="497284"/>
          </a:xfrm>
          <a:prstGeom prst="rect">
            <a:avLst/>
          </a:prstGeom>
        </p:spPr>
        <p:txBody>
          <a:bodyPr vert="horz" lIns="91440" tIns="45720" rIns="91440" bIns="45720" rtlCol="0" anchor="b"/>
          <a:lstStyle>
            <a:lvl1pPr algn="r">
              <a:defRPr sz="1200"/>
            </a:lvl1pPr>
          </a:lstStyle>
          <a:p>
            <a:fld id="{ED475061-A662-4D09-BD32-3FF0A567906F}" type="slidenum">
              <a:rPr lang="fr-FR" smtClean="0"/>
              <a:pPr/>
              <a:t>‹N°›</a:t>
            </a:fld>
            <a:endParaRPr lang="fr-FR"/>
          </a:p>
        </p:txBody>
      </p:sp>
    </p:spTree>
    <p:extLst>
      <p:ext uri="{BB962C8B-B14F-4D97-AF65-F5344CB8AC3E}">
        <p14:creationId xmlns:p14="http://schemas.microsoft.com/office/powerpoint/2010/main" val="1640222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8EA7DA01-FB26-4D2C-AC6C-50A3E6700C73}" type="datetimeFigureOut">
              <a:rPr lang="fr-FR" smtClean="0"/>
              <a:pPr/>
              <a:t>11/01/2014</a:t>
            </a:fld>
            <a:endParaRPr lang="fr-FR"/>
          </a:p>
        </p:txBody>
      </p:sp>
      <p:sp>
        <p:nvSpPr>
          <p:cNvPr id="4" name="Espace réservé de l'image des diapositives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AF39407C-7FCC-4CFC-B3C9-318F3247F8FF}" type="slidenum">
              <a:rPr lang="fr-FR" smtClean="0"/>
              <a:pPr/>
              <a:t>‹N°›</a:t>
            </a:fld>
            <a:endParaRPr lang="fr-FR"/>
          </a:p>
        </p:txBody>
      </p:sp>
    </p:spTree>
    <p:extLst>
      <p:ext uri="{BB962C8B-B14F-4D97-AF65-F5344CB8AC3E}">
        <p14:creationId xmlns:p14="http://schemas.microsoft.com/office/powerpoint/2010/main" val="2866747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a:t>
            </a:fld>
            <a:endParaRPr lang="fr-FR"/>
          </a:p>
        </p:txBody>
      </p:sp>
    </p:spTree>
    <p:extLst>
      <p:ext uri="{BB962C8B-B14F-4D97-AF65-F5344CB8AC3E}">
        <p14:creationId xmlns:p14="http://schemas.microsoft.com/office/powerpoint/2010/main" val="2772128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 structuration des connaissances permet de mettre en place les concepts.</a:t>
            </a:r>
            <a:r>
              <a:rPr lang="fr-FR" baseline="0" dirty="0" smtClean="0"/>
              <a:t> A l’issue de la séquence, les élèves doivent conserver les FC et FM.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10</a:t>
            </a:fld>
            <a:endParaRPr lang="fr-FR"/>
          </a:p>
        </p:txBody>
      </p:sp>
    </p:spTree>
    <p:extLst>
      <p:ext uri="{BB962C8B-B14F-4D97-AF65-F5344CB8AC3E}">
        <p14:creationId xmlns:p14="http://schemas.microsoft.com/office/powerpoint/2010/main" val="3577722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Une compétence</a:t>
            </a:r>
            <a:r>
              <a:rPr lang="fr-FR" baseline="0" dirty="0" smtClean="0"/>
              <a:t> est acquise lorsque l’élève est capable de la transposer dans d’autres situations.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Dans notre cas, certaines </a:t>
            </a:r>
            <a:r>
              <a:rPr lang="fr-FR" dirty="0" smtClean="0"/>
              <a:t>compétences acquises en ET  serviront de « briques » de base pour développer </a:t>
            </a:r>
            <a:r>
              <a:rPr lang="fr-FR" baseline="0" dirty="0" smtClean="0"/>
              <a:t>des compétences « spécifiques » en architecture et construction et seront mobilisées lors du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11</a:t>
            </a:fld>
            <a:endParaRPr lang="fr-FR"/>
          </a:p>
        </p:txBody>
      </p:sp>
    </p:spTree>
    <p:extLst>
      <p:ext uri="{BB962C8B-B14F-4D97-AF65-F5344CB8AC3E}">
        <p14:creationId xmlns:p14="http://schemas.microsoft.com/office/powerpoint/2010/main" val="3577722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ce qui concerne l’organisation des enseignements, les séquences s’intègrent</a:t>
            </a:r>
            <a:r>
              <a:rPr lang="fr-FR" baseline="0" dirty="0" smtClean="0"/>
              <a:t> dans un plan de formation global.</a:t>
            </a:r>
          </a:p>
          <a:p>
            <a:endParaRPr lang="fr-FR" baseline="0" dirty="0" smtClean="0"/>
          </a:p>
          <a:p>
            <a:r>
              <a:rPr lang="fr-FR" baseline="0" dirty="0" smtClean="0"/>
              <a:t>Le thème de l’énergie dans l’habitat est tout d’abord abordé en Enseignement transversal. Il correspond à la séquence 4, traitée entre les vacances de Toussaint et de Noël.</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12</a:t>
            </a:fld>
            <a:endParaRPr lang="fr-FR"/>
          </a:p>
        </p:txBody>
      </p:sp>
    </p:spTree>
    <p:extLst>
      <p:ext uri="{BB962C8B-B14F-4D97-AF65-F5344CB8AC3E}">
        <p14:creationId xmlns:p14="http://schemas.microsoft.com/office/powerpoint/2010/main" val="2191490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est ensuite abordé en Spécialité</a:t>
            </a:r>
            <a:r>
              <a:rPr lang="fr-FR" baseline="0" dirty="0" smtClean="0"/>
              <a:t> lors de la séquence 5, après les vacances d’avril.</a:t>
            </a:r>
          </a:p>
          <a:p>
            <a:endParaRPr lang="fr-FR" baseline="0" dirty="0" smtClean="0"/>
          </a:p>
          <a:p>
            <a:r>
              <a:rPr lang="fr-FR" baseline="0" dirty="0" smtClean="0"/>
              <a:t>Plus tard, le support d’étude sera utilisé en projet. Les connaissances et compétences acquises seront mobilisées et complétées à cette période.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13</a:t>
            </a:fld>
            <a:endParaRPr lang="fr-FR"/>
          </a:p>
        </p:txBody>
      </p:sp>
    </p:spTree>
    <p:extLst>
      <p:ext uri="{BB962C8B-B14F-4D97-AF65-F5344CB8AC3E}">
        <p14:creationId xmlns:p14="http://schemas.microsoft.com/office/powerpoint/2010/main" val="3259031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Pour résumer, toutes les</a:t>
            </a:r>
            <a:r>
              <a:rPr lang="fr-FR" baseline="0" dirty="0" smtClean="0"/>
              <a:t> activités ont pour thème « l’énergie dans l’habitat » et montrent des centres d’intérêt concordants.</a:t>
            </a:r>
          </a:p>
          <a:p>
            <a:endParaRPr lang="fr-FR" dirty="0" smtClean="0"/>
          </a:p>
          <a:p>
            <a:r>
              <a:rPr lang="fr-FR" dirty="0" smtClean="0"/>
              <a:t>Les enseignements s’enchaînent de la manière suivante:</a:t>
            </a:r>
            <a:endParaRPr lang="fr-FR" baseline="0" dirty="0" smtClean="0"/>
          </a:p>
          <a:p>
            <a:endParaRPr lang="fr-FR" baseline="0" dirty="0" smtClean="0"/>
          </a:p>
          <a:p>
            <a:r>
              <a:rPr lang="fr-FR" baseline="0" dirty="0" smtClean="0"/>
              <a:t>       - une séquence en Enseignement Transversal :</a:t>
            </a:r>
          </a:p>
          <a:p>
            <a:r>
              <a:rPr lang="fr-FR" baseline="0" dirty="0" smtClean="0"/>
              <a:t>                - elle débute par une démarche d’investigation dans le but d’établir un état des lieux des performances énergétiques du bâti.</a:t>
            </a:r>
          </a:p>
          <a:p>
            <a:r>
              <a:rPr lang="fr-FR" baseline="0" dirty="0" smtClean="0"/>
              <a:t>                - Ensuite, les élèves sont amenés à réfléchir à l’améliorer l’efficacité énergétique, tout d’abord en étudiant les systèmes d’éclairage.</a:t>
            </a:r>
          </a:p>
          <a:p>
            <a:endParaRPr lang="fr-FR" baseline="0" dirty="0" smtClean="0"/>
          </a:p>
          <a:p>
            <a:r>
              <a:rPr lang="fr-FR" baseline="0" dirty="0" smtClean="0"/>
              <a:t>       - S’en suit la séquence de spécialité qui permet d’approfondir la question en travaillant sur le thème de la rénovation d’une construction.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14</a:t>
            </a:fld>
            <a:endParaRPr lang="fr-FR"/>
          </a:p>
        </p:txBody>
      </p:sp>
    </p:spTree>
    <p:extLst>
      <p:ext uri="{BB962C8B-B14F-4D97-AF65-F5344CB8AC3E}">
        <p14:creationId xmlns:p14="http://schemas.microsoft.com/office/powerpoint/2010/main" val="3255877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dirty="0" smtClean="0"/>
              <a:t>L’habitat répond à de nombreux besoins</a:t>
            </a:r>
            <a:r>
              <a:rPr lang="fr-FR" baseline="0" dirty="0" smtClean="0"/>
              <a:t> mais il est également responsable d’un quart des consommations énergétiques et d’un quart des rejets en CO</a:t>
            </a:r>
            <a:r>
              <a:rPr lang="fr-FR" baseline="-25000" dirty="0" smtClean="0"/>
              <a:t>2.</a:t>
            </a:r>
            <a:endParaRPr lang="fr-FR" dirty="0" smtClean="0"/>
          </a:p>
        </p:txBody>
      </p:sp>
      <p:sp>
        <p:nvSpPr>
          <p:cNvPr id="532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9EC1A3-63CF-4CF4-84B6-AD52DAF253AB}" type="slidenum">
              <a:rPr lang="fr-FR" smtClean="0"/>
              <a:pPr fontAlgn="base">
                <a:spcBef>
                  <a:spcPct val="0"/>
                </a:spcBef>
                <a:spcAft>
                  <a:spcPct val="0"/>
                </a:spcAft>
                <a:defRPr/>
              </a:pPr>
              <a:t>15</a:t>
            </a:fld>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Ici</a:t>
            </a:r>
            <a:r>
              <a:rPr lang="fr-FR" baseline="0" dirty="0" smtClean="0"/>
              <a:t> le contexte extérieur pris en considération est le changement climatique. </a:t>
            </a:r>
          </a:p>
          <a:p>
            <a:endParaRPr lang="fr-FR" baseline="0" dirty="0" smtClean="0"/>
          </a:p>
          <a:p>
            <a:r>
              <a:rPr lang="fr-FR" baseline="0" dirty="0" smtClean="0"/>
              <a:t>Le secteur du bâtiment doit diviser par 4 ses émissions de CO</a:t>
            </a:r>
            <a:r>
              <a:rPr lang="fr-FR" baseline="-25000" dirty="0" smtClean="0"/>
              <a:t>2</a:t>
            </a:r>
            <a:r>
              <a:rPr lang="fr-FR" baseline="0" dirty="0" smtClean="0"/>
              <a:t>. </a:t>
            </a:r>
          </a:p>
          <a:p>
            <a:endParaRPr lang="fr-FR" baseline="0" dirty="0" smtClean="0"/>
          </a:p>
          <a:p>
            <a:r>
              <a:rPr lang="fr-FR" baseline="0" dirty="0" smtClean="0"/>
              <a:t>Les élèves ont besoin d’un outil de mesure. </a:t>
            </a:r>
            <a:r>
              <a:rPr lang="fr-FR" strike="sngStrike" baseline="0" dirty="0" smtClean="0"/>
              <a:t>qui permettra de vérifier que cet objectif soit atteint</a:t>
            </a:r>
            <a:r>
              <a:rPr lang="fr-FR" baseline="0" dirty="0" smtClean="0"/>
              <a:t>.</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16</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Pendant la phase d’appropriation, le professeur présente la Réglementation Thermique 2012. </a:t>
            </a:r>
          </a:p>
          <a:p>
            <a:r>
              <a:rPr lang="fr-FR" baseline="0" dirty="0" smtClean="0"/>
              <a:t>On enclenche alors sur la phase de recherche…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17</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t>
            </a:r>
            <a:r>
              <a:rPr lang="fr-FR" baseline="0" dirty="0" smtClean="0"/>
              <a:t> A la maison, les élèves consulte le site d’une agence immobilière afin d’établir un état des lieux des performances énergétiques du bâti.</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18</a:t>
            </a:fld>
            <a:endParaRPr lang="fr-FR"/>
          </a:p>
        </p:txBody>
      </p:sp>
    </p:spTree>
    <p:extLst>
      <p:ext uri="{BB962C8B-B14F-4D97-AF65-F5344CB8AC3E}">
        <p14:creationId xmlns:p14="http://schemas.microsoft.com/office/powerpoint/2010/main" val="2386169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phase de restitution, les élèves </a:t>
            </a:r>
            <a:r>
              <a:rPr lang="fr-FR" baseline="0" dirty="0" smtClean="0"/>
              <a:t>présentent leurs résultats.  </a:t>
            </a:r>
          </a:p>
          <a:p>
            <a:r>
              <a:rPr lang="fr-FR" baseline="0" dirty="0" smtClean="0"/>
              <a:t>La dernière étape est la structuration des connaissances.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19</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Il s’agit de montrer un</a:t>
            </a:r>
            <a:r>
              <a:rPr lang="fr-FR" baseline="0" dirty="0" smtClean="0"/>
              <a:t> chaînage</a:t>
            </a:r>
            <a:r>
              <a:rPr lang="fr-FR" dirty="0" smtClean="0"/>
              <a:t> dans l’organisation des enseignements. </a:t>
            </a:r>
          </a:p>
          <a:p>
            <a:pPr marL="0" marR="0" indent="0" algn="l" defTabSz="914400" rtl="0" eaLnBrk="1" fontAlgn="auto" latinLnBrk="0" hangingPunct="1">
              <a:lnSpc>
                <a:spcPct val="100000"/>
              </a:lnSpc>
              <a:spcBef>
                <a:spcPts val="0"/>
              </a:spcBef>
              <a:spcAft>
                <a:spcPts val="0"/>
              </a:spcAft>
              <a:buClrTx/>
              <a:buSzTx/>
              <a:buFontTx/>
              <a:buNone/>
              <a:tabLst/>
              <a:defRPr/>
            </a:pPr>
            <a:r>
              <a:rPr lang="fr-FR" strike="sngStrike" dirty="0" smtClean="0"/>
              <a:t>(Il s’agit de montrer un enchaînement entre les enseignements transversaux</a:t>
            </a:r>
            <a:r>
              <a:rPr lang="fr-FR" strike="sngStrike" baseline="0" dirty="0" smtClean="0"/>
              <a:t> </a:t>
            </a:r>
            <a:r>
              <a:rPr lang="fr-FR" strike="sngStrike" dirty="0" smtClean="0"/>
              <a:t> et ceux de la spécialité. Le dossier crèche a tout d’abord été utilisé</a:t>
            </a:r>
            <a:r>
              <a:rPr lang="fr-FR" strike="sngStrike" baseline="0" dirty="0" smtClean="0"/>
              <a:t> comme support de projet )</a:t>
            </a:r>
            <a:r>
              <a:rPr lang="fr-FR" strike="sngStrike" dirty="0" smtClean="0"/>
              <a:t> </a:t>
            </a:r>
          </a:p>
          <a:p>
            <a:r>
              <a:rPr lang="fr-FR" dirty="0" smtClean="0"/>
              <a:t>Autrement</a:t>
            </a:r>
            <a:r>
              <a:rPr lang="fr-FR" baseline="0" dirty="0" smtClean="0"/>
              <a:t> dit, </a:t>
            </a:r>
            <a:r>
              <a:rPr lang="fr-FR" dirty="0" smtClean="0"/>
              <a:t>Comment une séquence en Enseignement Transversal peut se</a:t>
            </a:r>
            <a:r>
              <a:rPr lang="fr-FR" baseline="0" dirty="0" smtClean="0"/>
              <a:t> prolonger en spécialité?</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thème abordé</a:t>
            </a:r>
            <a:r>
              <a:rPr lang="fr-FR" baseline="0" dirty="0" smtClean="0"/>
              <a:t> est « l’énergie dans l’habitat ». Dans un premier temps, lors d’une séquence en enseignement transversal puis lors d’une séquence en spécialité Architecture &amp; Construction et enfin un réinvestissement et renforcement des acquis en projet.</a:t>
            </a:r>
            <a:endParaRPr lang="fr-FR"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r>
              <a:rPr lang="fr-FR" baseline="0" dirty="0" smtClean="0"/>
              <a:t>Elle concerne le diagnostic de performances énergétiques qui est un outil de mesure essentiel</a:t>
            </a:r>
            <a:r>
              <a:rPr lang="fr-FR" i="1" baseline="0" dirty="0" smtClean="0"/>
              <a:t>. Il permettra de valider les objectifs</a:t>
            </a:r>
            <a:r>
              <a:rPr lang="fr-FR" baseline="0" dirty="0" smtClean="0"/>
              <a:t>.</a:t>
            </a:r>
            <a:endParaRPr lang="fr-FR"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Sur la base de cet état des lieux,</a:t>
            </a:r>
            <a:r>
              <a:rPr lang="fr-FR" baseline="0" dirty="0" smtClean="0"/>
              <a:t> il s’agit maintenant de résoudre le problème de consommation énergétique. En enseignement transversal, la question de l’éclairage est abordée.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23</a:t>
            </a:fld>
            <a:endParaRPr lang="fr-FR"/>
          </a:p>
        </p:txBody>
      </p:sp>
    </p:spTree>
    <p:extLst>
      <p:ext uri="{BB962C8B-B14F-4D97-AF65-F5344CB8AC3E}">
        <p14:creationId xmlns:p14="http://schemas.microsoft.com/office/powerpoint/2010/main" val="1709421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Tout d’abord les élèves s’approprient la question et dresse</a:t>
            </a:r>
            <a:r>
              <a:rPr lang="fr-FR" baseline="0" dirty="0" smtClean="0"/>
              <a:t> un inventaire des solutions envisageables. </a:t>
            </a:r>
          </a:p>
          <a:p>
            <a:endParaRPr lang="fr-FR" baseline="0" dirty="0" smtClean="0"/>
          </a:p>
          <a:p>
            <a:r>
              <a:rPr lang="fr-FR" baseline="0" dirty="0" smtClean="0"/>
              <a:t>Les idées sont triées, les solutions ne sont pas forcément toutes listées par les élèves.</a:t>
            </a:r>
          </a:p>
          <a:p>
            <a:endParaRPr lang="fr-FR" baseline="0" dirty="0" smtClean="0"/>
          </a:p>
          <a:p>
            <a:r>
              <a:rPr lang="fr-FR" baseline="0" dirty="0" smtClean="0"/>
              <a:t>Les activités proposées permettront aux 5 groupes d’étudier des solutions complémentaires.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24</a:t>
            </a:fld>
            <a:endParaRPr lang="fr-FR"/>
          </a:p>
        </p:txBody>
      </p:sp>
    </p:spTree>
    <p:extLst>
      <p:ext uri="{BB962C8B-B14F-4D97-AF65-F5344CB8AC3E}">
        <p14:creationId xmlns:p14="http://schemas.microsoft.com/office/powerpoint/2010/main" val="624690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35960B-D3C7-435B-848B-0E94B43C9297}" type="slidenum">
              <a:rPr lang="fr-FR"/>
              <a:pPr/>
              <a:t>25</a:t>
            </a:fld>
            <a:endParaRPr lang="fr-FR"/>
          </a:p>
        </p:txBody>
      </p:sp>
      <p:sp>
        <p:nvSpPr>
          <p:cNvPr id="5122" name="Rectangle 2"/>
          <p:cNvSpPr>
            <a:spLocks noGrp="1" noRot="1" noChangeAspect="1" noTextEdit="1"/>
          </p:cNvSpPr>
          <p:nvPr>
            <p:ph type="sldImg"/>
          </p:nvPr>
        </p:nvSpPr>
        <p:spPr>
          <a:ln/>
        </p:spPr>
      </p:sp>
      <p:sp>
        <p:nvSpPr>
          <p:cNvPr id="5123" name="Rectangle 3"/>
          <p:cNvSpPr>
            <a:spLocks noGrp="1"/>
          </p:cNvSpPr>
          <p:nvPr>
            <p:ph type="body" idx="1"/>
          </p:nvPr>
        </p:nvSpPr>
        <p:spPr>
          <a:noFill/>
        </p:spPr>
        <p:txBody>
          <a:bodyPr/>
          <a:lstStyle/>
          <a:p>
            <a:r>
              <a:rPr lang="fr-FR" dirty="0" smtClean="0"/>
              <a:t>Une première activité montre l’importance de l’éclairage naturel gratuit. L’éclairage naturel est très confortable car l’œil humain y est parfaitement</a:t>
            </a:r>
            <a:r>
              <a:rPr lang="fr-FR" baseline="0" dirty="0" smtClean="0"/>
              <a:t> adapté.</a:t>
            </a:r>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1A4980-5BF5-41DA-AA02-DE10BA440ABC}" type="slidenum">
              <a:rPr lang="fr-FR"/>
              <a:pPr/>
              <a:t>26</a:t>
            </a:fld>
            <a:endParaRPr lang="fr-FR"/>
          </a:p>
        </p:txBody>
      </p:sp>
      <p:sp>
        <p:nvSpPr>
          <p:cNvPr id="8194" name="Rectangle 2"/>
          <p:cNvSpPr>
            <a:spLocks noGrp="1" noRot="1" noChangeAspect="1" noTextEdit="1"/>
          </p:cNvSpPr>
          <p:nvPr>
            <p:ph type="sldImg"/>
          </p:nvPr>
        </p:nvSpPr>
        <p:spPr>
          <a:ln/>
        </p:spPr>
      </p:sp>
      <p:sp>
        <p:nvSpPr>
          <p:cNvPr id="8195"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904E2-5B01-41D6-8A6D-C4370F7BB950}" type="slidenum">
              <a:rPr lang="fr-FR"/>
              <a:pPr/>
              <a:t>27</a:t>
            </a:fld>
            <a:endParaRPr lang="fr-FR"/>
          </a:p>
        </p:txBody>
      </p:sp>
      <p:sp>
        <p:nvSpPr>
          <p:cNvPr id="11266" name="Rectangle 2"/>
          <p:cNvSpPr>
            <a:spLocks noGrp="1" noRot="1" noChangeAspect="1" noTextEdit="1"/>
          </p:cNvSpPr>
          <p:nvPr>
            <p:ph type="sldImg"/>
          </p:nvPr>
        </p:nvSpPr>
        <p:spPr>
          <a:ln/>
        </p:spPr>
      </p:sp>
      <p:sp>
        <p:nvSpPr>
          <p:cNvPr id="11267"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9B1A-8FDB-4D04-8924-86E0296C7F67}" type="slidenum">
              <a:rPr lang="fr-FR"/>
              <a:pPr/>
              <a:t>28</a:t>
            </a:fld>
            <a:endParaRPr lang="fr-FR"/>
          </a:p>
        </p:txBody>
      </p:sp>
      <p:sp>
        <p:nvSpPr>
          <p:cNvPr id="13314" name="Rectangle 2"/>
          <p:cNvSpPr>
            <a:spLocks noGrp="1" noRot="1" noChangeAspect="1" noTextEdit="1"/>
          </p:cNvSpPr>
          <p:nvPr>
            <p:ph type="sldImg"/>
          </p:nvPr>
        </p:nvSpPr>
        <p:spPr>
          <a:ln/>
        </p:spPr>
      </p:sp>
      <p:sp>
        <p:nvSpPr>
          <p:cNvPr id="13315" name="Rectangle 3"/>
          <p:cNvSpPr>
            <a:spLocks noGrp="1"/>
          </p:cNvSpPr>
          <p:nvPr>
            <p:ph type="body" idx="1"/>
          </p:nvPr>
        </p:nvSpPr>
        <p:spPr>
          <a:noFill/>
        </p:spPr>
        <p:txBody>
          <a:bodyPr/>
          <a:lstStyle/>
          <a:p>
            <a:r>
              <a:rPr lang="fr-FR" dirty="0" smtClean="0"/>
              <a:t>De</a:t>
            </a:r>
            <a:r>
              <a:rPr lang="fr-FR" baseline="0" dirty="0" smtClean="0"/>
              <a:t> même, une meilleure connaissance des sources lumineuses permet de réduire la consommation tout en améliorant le confort et la performance au travail.</a:t>
            </a:r>
            <a:endParaRPr lang="fr-F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Un groupe devra déterminer</a:t>
            </a:r>
            <a:r>
              <a:rPr lang="fr-FR" baseline="0" dirty="0" smtClean="0"/>
              <a:t> si </a:t>
            </a:r>
            <a:r>
              <a:rPr lang="fr-FR" dirty="0" smtClean="0"/>
              <a:t>un variateur de lumière permet de réduire la consommation d’énergie?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L’influence</a:t>
            </a:r>
            <a:r>
              <a:rPr lang="fr-FR" baseline="0" dirty="0" smtClean="0"/>
              <a:t> de la couleur des parois sera étudiée.</a:t>
            </a:r>
            <a:endParaRPr lang="fr-F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Pour assurer un bon enchaînement entre Enseignement Transversal</a:t>
            </a:r>
            <a:r>
              <a:rPr lang="fr-FR" baseline="0" dirty="0" smtClean="0"/>
              <a:t> </a:t>
            </a:r>
            <a:r>
              <a:rPr lang="fr-FR" dirty="0" smtClean="0"/>
              <a:t> et spécialité, les objectifs pédagogiques doivent être cohérents. </a:t>
            </a:r>
          </a:p>
          <a:p>
            <a:pPr eaLnBrk="1" hangingPunct="1"/>
            <a:r>
              <a:rPr lang="fr-FR" dirty="0" smtClean="0"/>
              <a:t>Observons</a:t>
            </a:r>
            <a:r>
              <a:rPr lang="fr-FR" baseline="0" dirty="0" smtClean="0"/>
              <a:t> les connaissances ciblées e</a:t>
            </a:r>
            <a:r>
              <a:rPr lang="fr-FR" dirty="0" smtClean="0"/>
              <a:t>n Enseignement Transversal</a:t>
            </a:r>
            <a:r>
              <a:rPr lang="fr-FR" baseline="0" dirty="0" smtClean="0"/>
              <a:t> . Elles c</a:t>
            </a:r>
            <a:r>
              <a:rPr lang="fr-FR" dirty="0" smtClean="0"/>
              <a:t>oncernent les  Centres d’Intérêt notés CI 8, CI10 et CI7. Ils </a:t>
            </a:r>
            <a:r>
              <a:rPr lang="fr-FR" baseline="0" dirty="0" smtClean="0"/>
              <a:t>se situent sur l’axe Énergie et l’axe Matière-Énergie. Ces 3 centres d’intérêt balaient les 3 cercles d’analyse : fonction, structure et comportement.</a:t>
            </a:r>
            <a:endParaRPr lang="fr-FR" dirty="0" smtClean="0"/>
          </a:p>
          <a:p>
            <a:pPr eaLnBrk="1" hangingPunct="1"/>
            <a:endParaRPr lang="fr-FR"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Comment profiter au maximum des apports gratuits pour réduire la consommation d’énergie et donc les émissions de CO</a:t>
            </a:r>
            <a:r>
              <a:rPr lang="fr-FR" baseline="-25000" dirty="0" smtClean="0"/>
              <a:t>2</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a:p>
            <a:pPr eaLnBrk="1" hangingPunct="1"/>
            <a:r>
              <a:rPr lang="fr-FR" smtClean="0"/>
              <a:t>montdidier</a:t>
            </a:r>
          </a:p>
          <a:p>
            <a:pPr eaLnBrk="1" hangingPunct="1"/>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35</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dirty="0" smtClean="0"/>
              <a:t>Chaque groupe d’élèves présente sa</a:t>
            </a:r>
            <a:r>
              <a:rPr lang="fr-FR" baseline="0" dirty="0" smtClean="0"/>
              <a:t> tâche et son</a:t>
            </a:r>
            <a:r>
              <a:rPr lang="fr-FR" dirty="0" smtClean="0"/>
              <a:t> analyse.</a:t>
            </a:r>
            <a:endParaRPr lang="fr-F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36</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concepts sont couchés sur le papier.</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40</a:t>
            </a:fld>
            <a:endParaRPr lang="fr-FR"/>
          </a:p>
        </p:txBody>
      </p:sp>
    </p:spTree>
    <p:extLst>
      <p:ext uri="{BB962C8B-B14F-4D97-AF65-F5344CB8AC3E}">
        <p14:creationId xmlns:p14="http://schemas.microsoft.com/office/powerpoint/2010/main" val="2823700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L’évaluation permet valider l’acquisition des compétences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42</a:t>
            </a:fld>
            <a:endParaRPr lang="fr-FR"/>
          </a:p>
        </p:txBody>
      </p:sp>
    </p:spTree>
    <p:extLst>
      <p:ext uri="{BB962C8B-B14F-4D97-AF65-F5344CB8AC3E}">
        <p14:creationId xmlns:p14="http://schemas.microsoft.com/office/powerpoint/2010/main" val="34786274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ce qui concerne l’architecture &amp; construction la séquence 5 est abordée au cours de la même année scolaire en avril</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43</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dirty="0" smtClean="0"/>
              <a:t>Le support d’études est</a:t>
            </a:r>
            <a:r>
              <a:rPr lang="fr-FR" baseline="0" dirty="0" smtClean="0"/>
              <a:t> une habitation des années 50. </a:t>
            </a:r>
          </a:p>
          <a:p>
            <a:pPr eaLnBrk="1" hangingPunct="1">
              <a:spcBef>
                <a:spcPct val="0"/>
              </a:spcBef>
            </a:pPr>
            <a:r>
              <a:rPr lang="fr-FR" baseline="0" dirty="0" smtClean="0"/>
              <a:t>La mairie du village a fait son acquisition dans le but de créer une micro crèche. Le bâtiment existant sera rénové. Une extension sera construite.</a:t>
            </a:r>
          </a:p>
          <a:p>
            <a:pPr eaLnBrk="1" hangingPunct="1">
              <a:spcBef>
                <a:spcPct val="0"/>
              </a:spcBef>
            </a:pPr>
            <a:r>
              <a:rPr lang="fr-FR" baseline="0" dirty="0" smtClean="0"/>
              <a:t>La rénovation de l’existant est étudiée en première. L’extension sera un sujet de projet de Terminale.</a:t>
            </a:r>
            <a:endParaRPr lang="fr-FR" dirty="0" smtClean="0"/>
          </a:p>
        </p:txBody>
      </p:sp>
      <p:sp>
        <p:nvSpPr>
          <p:cNvPr id="532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9EC1A3-63CF-4CF4-84B6-AD52DAF253AB}" type="slidenum">
              <a:rPr lang="fr-FR" smtClean="0"/>
              <a:pPr fontAlgn="base">
                <a:spcBef>
                  <a:spcPct val="0"/>
                </a:spcBef>
                <a:spcAft>
                  <a:spcPct val="0"/>
                </a:spcAft>
                <a:defRPr/>
              </a:pPr>
              <a:t>44</a:t>
            </a:fld>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En spécialité Architecture &amp;</a:t>
            </a:r>
            <a:r>
              <a:rPr lang="fr-FR" baseline="0" dirty="0" smtClean="0"/>
              <a:t> Construction, l</a:t>
            </a:r>
            <a:r>
              <a:rPr lang="fr-FR" dirty="0" smtClean="0"/>
              <a:t>es centres d’intérêt</a:t>
            </a:r>
            <a:r>
              <a:rPr lang="fr-FR" baseline="0" dirty="0" smtClean="0"/>
              <a:t> notés CI 4, CI5 et CI3 se situent sur les mêmes points de la cible.</a:t>
            </a:r>
          </a:p>
          <a:p>
            <a:pPr eaLnBrk="1" hangingPunct="1"/>
            <a:endParaRPr lang="fr-FR" baseline="0" dirty="0" smtClean="0"/>
          </a:p>
          <a:p>
            <a:pPr eaLnBrk="1" hangingPunct="1"/>
            <a:r>
              <a:rPr lang="fr-FR" dirty="0" smtClean="0"/>
              <a:t>La </a:t>
            </a:r>
            <a:r>
              <a:rPr lang="fr-FR" baseline="0" dirty="0" smtClean="0"/>
              <a:t>continuité entre Enseignement Transversal et Spécialité est possible puisqu’il y concordance</a:t>
            </a:r>
            <a:r>
              <a:rPr lang="fr-FR" dirty="0" smtClean="0"/>
              <a:t> des objectifs pédagogiques.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Dans</a:t>
            </a:r>
            <a:r>
              <a:rPr lang="fr-FR" baseline="0" dirty="0" smtClean="0"/>
              <a:t> le but d’améliorer la performance thermique du bâti, les élèves ont déjà réfléchis sur l’éclairage intérieur en enseignement transversal.</a:t>
            </a:r>
          </a:p>
          <a:p>
            <a:endParaRPr lang="fr-FR" baseline="0" dirty="0" smtClean="0"/>
          </a:p>
          <a:p>
            <a:r>
              <a:rPr lang="fr-FR" baseline="0" dirty="0" smtClean="0"/>
              <a:t>En spécialité architecture &amp; construction les élèves sont invités à mener une réflexion les conforts thermique et respiratoire.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45</a:t>
            </a:fld>
            <a:endParaRPr lang="fr-FR"/>
          </a:p>
        </p:txBody>
      </p:sp>
    </p:spTree>
    <p:extLst>
      <p:ext uri="{BB962C8B-B14F-4D97-AF65-F5344CB8AC3E}">
        <p14:creationId xmlns:p14="http://schemas.microsoft.com/office/powerpoint/2010/main" val="23474923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Le problème technique posé est « </a:t>
            </a:r>
            <a:r>
              <a:rPr lang="fr-FR" altLang="zh-CN" sz="1200" b="1" dirty="0" smtClean="0">
                <a:solidFill>
                  <a:schemeClr val="accent1">
                    <a:lumMod val="50000"/>
                  </a:schemeClr>
                </a:solidFill>
                <a:latin typeface="Arial" pitchFamily="34" charset="0"/>
                <a:cs typeface="Arial" pitchFamily="34" charset="0"/>
              </a:rPr>
              <a:t>Comment la mise en œuvre d’un bâti performant permet d’assurer un bon niveau de confort tout en maîtrisant notre consommation d’énergie? </a:t>
            </a:r>
            <a:r>
              <a:rPr lang="fr-FR" altLang="zh-CN" sz="1200" b="0" dirty="0" smtClean="0">
                <a:solidFill>
                  <a:schemeClr val="accent1">
                    <a:lumMod val="50000"/>
                  </a:schemeClr>
                </a:solidFill>
                <a:latin typeface="Arial" pitchFamily="34" charset="0"/>
                <a:cs typeface="Arial" pitchFamily="34" charset="0"/>
              </a:rPr>
              <a:t>»</a:t>
            </a:r>
          </a:p>
          <a:p>
            <a:endParaRPr lang="fr-FR" dirty="0" smtClean="0"/>
          </a:p>
          <a:p>
            <a:r>
              <a:rPr lang="fr-FR" dirty="0" smtClean="0"/>
              <a:t>Le</a:t>
            </a:r>
            <a:r>
              <a:rPr lang="fr-FR" baseline="0" dirty="0" smtClean="0"/>
              <a:t> </a:t>
            </a:r>
            <a:r>
              <a:rPr lang="fr-FR" dirty="0" smtClean="0"/>
              <a:t>professeur rappelle les enjeux. </a:t>
            </a:r>
          </a:p>
          <a:p>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smtClean="0"/>
              <a:t>Les élèves entrent en activitément…</a:t>
            </a:r>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46</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élèves disposent du dossier de la crèche, de la maquette réelle à l’échelle 1/20</a:t>
            </a:r>
            <a:r>
              <a:rPr lang="fr-FR" baseline="30000" dirty="0" smtClean="0"/>
              <a:t>ème</a:t>
            </a:r>
            <a:r>
              <a:rPr lang="fr-FR" baseline="0" dirty="0" smtClean="0"/>
              <a:t> </a:t>
            </a:r>
            <a:r>
              <a:rPr lang="fr-FR" baseline="0" dirty="0" err="1" smtClean="0"/>
              <a:t>aisnsi</a:t>
            </a:r>
            <a:r>
              <a:rPr lang="fr-FR" baseline="0" dirty="0" smtClean="0"/>
              <a:t> que de la maquette virtuelle </a:t>
            </a:r>
            <a:r>
              <a:rPr lang="fr-FR" baseline="0" dirty="0" err="1" smtClean="0"/>
              <a:t>sketchup</a:t>
            </a:r>
            <a:r>
              <a:rPr lang="fr-FR"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En groupe, ils cherchent et proposent des solutions pour la rénovation de l’existant.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47</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Un inventaire des solutions pour réduire la consommation énergétique est réalisé. </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48</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solutions peuvent être classées dans trois catégories à l’intérieur desquelles sont présentées les mesures passives et actives.</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50</a:t>
            </a:fld>
            <a:endParaRPr lang="fr-FR"/>
          </a:p>
        </p:txBody>
      </p:sp>
    </p:spTree>
    <p:extLst>
      <p:ext uri="{BB962C8B-B14F-4D97-AF65-F5344CB8AC3E}">
        <p14:creationId xmlns:p14="http://schemas.microsoft.com/office/powerpoint/2010/main" val="16185238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Cet inventaire conduit au concept de BBC</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51</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Lors de la séquence</a:t>
            </a:r>
            <a:r>
              <a:rPr lang="fr-FR" baseline="0" dirty="0" smtClean="0"/>
              <a:t> qui va suivre, 4 mesures seront étudiées.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52</a:t>
            </a:fld>
            <a:endParaRPr lang="fr-FR"/>
          </a:p>
        </p:txBody>
      </p:sp>
    </p:spTree>
    <p:extLst>
      <p:ext uri="{BB962C8B-B14F-4D97-AF65-F5344CB8AC3E}">
        <p14:creationId xmlns:p14="http://schemas.microsoft.com/office/powerpoint/2010/main" val="1672635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tâches confiées lors des activités suivantes vont permettre d’évaluer les différentes solutions.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54</a:t>
            </a:fld>
            <a:endParaRPr lang="fr-FR"/>
          </a:p>
        </p:txBody>
      </p:sp>
    </p:spTree>
    <p:extLst>
      <p:ext uri="{BB962C8B-B14F-4D97-AF65-F5344CB8AC3E}">
        <p14:creationId xmlns:p14="http://schemas.microsoft.com/office/powerpoint/2010/main" val="23474923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a:t>
            </a:fld>
            <a:endParaRPr lang="fr-FR"/>
          </a:p>
        </p:txBody>
      </p:sp>
    </p:spTree>
    <p:extLst>
      <p:ext uri="{BB962C8B-B14F-4D97-AF65-F5344CB8AC3E}">
        <p14:creationId xmlns:p14="http://schemas.microsoft.com/office/powerpoint/2010/main" val="16294611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63</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s’agit de montrer le</a:t>
            </a:r>
            <a:r>
              <a:rPr lang="fr-FR" baseline="0" dirty="0" smtClean="0"/>
              <a:t> chaînage</a:t>
            </a:r>
            <a:r>
              <a:rPr lang="fr-FR" dirty="0" smtClean="0"/>
              <a:t> dans l’organisation des enseignements. </a:t>
            </a:r>
          </a:p>
          <a:p>
            <a:r>
              <a:rPr lang="fr-FR" dirty="0" smtClean="0"/>
              <a:t>Comment une séquence en Enseignement Transversal peut se</a:t>
            </a:r>
            <a:r>
              <a:rPr lang="fr-FR" baseline="0" dirty="0" smtClean="0"/>
              <a:t> prolonger en spécialité, ici en Architecture &amp; Construction?</a:t>
            </a:r>
          </a:p>
          <a:p>
            <a:r>
              <a:rPr lang="fr-FR" baseline="0" dirty="0" smtClean="0"/>
              <a:t>Le thème « L’énergie dans l’habitat » est abordé lors d’une séquence en ET puis en Architecture &amp; Construction, tout d’abord sous la forme d’une séquence </a:t>
            </a:r>
            <a:r>
              <a:rPr lang="fr-FR" dirty="0" smtClean="0"/>
              <a:t>puis en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72</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Explication de l’extension en fonction de l’existant + cahier des charges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74</a:t>
            </a:fld>
            <a:endParaRPr lang="fr-FR"/>
          </a:p>
        </p:txBody>
      </p:sp>
    </p:spTree>
    <p:extLst>
      <p:ext uri="{BB962C8B-B14F-4D97-AF65-F5344CB8AC3E}">
        <p14:creationId xmlns:p14="http://schemas.microsoft.com/office/powerpoint/2010/main" val="11573153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75</a:t>
            </a:fld>
            <a:endParaRPr lang="fr-FR"/>
          </a:p>
        </p:txBody>
      </p:sp>
    </p:spTree>
    <p:extLst>
      <p:ext uri="{BB962C8B-B14F-4D97-AF65-F5344CB8AC3E}">
        <p14:creationId xmlns:p14="http://schemas.microsoft.com/office/powerpoint/2010/main" val="15832362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77</a:t>
            </a:fld>
            <a:endParaRPr lang="fr-FR"/>
          </a:p>
        </p:txBody>
      </p:sp>
    </p:spTree>
    <p:extLst>
      <p:ext uri="{BB962C8B-B14F-4D97-AF65-F5344CB8AC3E}">
        <p14:creationId xmlns:p14="http://schemas.microsoft.com/office/powerpoint/2010/main" val="2430592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 autres critères cout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82</a:t>
            </a:fld>
            <a:endParaRPr lang="fr-FR"/>
          </a:p>
        </p:txBody>
      </p:sp>
    </p:spTree>
    <p:extLst>
      <p:ext uri="{BB962C8B-B14F-4D97-AF65-F5344CB8AC3E}">
        <p14:creationId xmlns:p14="http://schemas.microsoft.com/office/powerpoint/2010/main" val="1439777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a:t>
            </a:fld>
            <a:endParaRPr lang="fr-FR"/>
          </a:p>
        </p:txBody>
      </p:sp>
    </p:spTree>
    <p:extLst>
      <p:ext uri="{BB962C8B-B14F-4D97-AF65-F5344CB8AC3E}">
        <p14:creationId xmlns:p14="http://schemas.microsoft.com/office/powerpoint/2010/main" val="3082731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Tableau</a:t>
            </a:r>
            <a:r>
              <a:rPr lang="fr-FR" baseline="0" dirty="0" smtClean="0"/>
              <a:t> à </a:t>
            </a:r>
            <a:r>
              <a:rPr lang="fr-FR" baseline="0" dirty="0" err="1" smtClean="0"/>
              <a:t>preparer</a:t>
            </a:r>
            <a:r>
              <a:rPr lang="fr-FR" baseline="0" dirty="0" smtClean="0"/>
              <a:t> pour que les élèves défendent leur solution</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84</a:t>
            </a:fld>
            <a:endParaRPr lang="fr-FR"/>
          </a:p>
        </p:txBody>
      </p:sp>
    </p:spTree>
    <p:extLst>
      <p:ext uri="{BB962C8B-B14F-4D97-AF65-F5344CB8AC3E}">
        <p14:creationId xmlns:p14="http://schemas.microsoft.com/office/powerpoint/2010/main" val="13261426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Maquette </a:t>
            </a:r>
            <a:r>
              <a:rPr lang="fr-FR" dirty="0" err="1" smtClean="0"/>
              <a:t>sketchup</a:t>
            </a:r>
            <a:r>
              <a:rPr lang="fr-FR" dirty="0" smtClean="0"/>
              <a:t> tenant compte des choix. </a:t>
            </a:r>
          </a:p>
          <a:p>
            <a:r>
              <a:rPr lang="fr-FR" dirty="0" smtClean="0"/>
              <a:t>Importation</a:t>
            </a:r>
            <a:r>
              <a:rPr lang="fr-FR" baseline="0" dirty="0" smtClean="0"/>
              <a:t> dans </a:t>
            </a:r>
            <a:r>
              <a:rPr lang="fr-FR" baseline="0" dirty="0" err="1" smtClean="0"/>
              <a:t>archiwizard</a:t>
            </a:r>
            <a:endParaRPr lang="fr-FR" baseline="0" dirty="0" smtClean="0"/>
          </a:p>
          <a:p>
            <a:r>
              <a:rPr lang="fr-FR" baseline="0" dirty="0" err="1" smtClean="0"/>
              <a:t>Labview</a:t>
            </a:r>
            <a:r>
              <a:rPr lang="fr-FR" baseline="0" dirty="0" smtClean="0"/>
              <a:t> de l’existant : quantifier les températures + courbes pour montrer le choix isolation extérieure / intérieure.</a:t>
            </a:r>
          </a:p>
          <a:p>
            <a:r>
              <a:rPr lang="fr-FR" baseline="0" dirty="0" smtClean="0"/>
              <a:t>Descente de charges</a:t>
            </a:r>
          </a:p>
          <a:p>
            <a:r>
              <a:rPr lang="fr-FR" dirty="0" smtClean="0"/>
              <a:t>+ maquette 1/20</a:t>
            </a:r>
            <a:r>
              <a:rPr lang="fr-FR" baseline="30000" dirty="0" smtClean="0"/>
              <a:t>ème</a:t>
            </a:r>
            <a:r>
              <a:rPr lang="fr-FR" dirty="0" smtClean="0"/>
              <a:t> de l’extension</a:t>
            </a:r>
            <a:r>
              <a:rPr lang="fr-FR" baseline="0" dirty="0" smtClean="0"/>
              <a:t> (la rénovation a été étudiée en première).</a:t>
            </a:r>
          </a:p>
          <a:p>
            <a:r>
              <a:rPr lang="fr-FR" baseline="0" dirty="0" smtClean="0"/>
              <a:t>Prototypage de la paroi à l’échelle 1.</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90</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Film permis de construire</a:t>
            </a:r>
            <a:r>
              <a:rPr lang="fr-FR" baseline="0" dirty="0" smtClean="0"/>
              <a:t> (1min 30)</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92</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z="1200" b="0" i="1" kern="1200" dirty="0" smtClean="0">
                <a:solidFill>
                  <a:schemeClr val="tx1"/>
                </a:solidFill>
                <a:effectLst/>
                <a:latin typeface="+mn-lt"/>
                <a:ea typeface="+mn-ea"/>
                <a:cs typeface="+mn-cs"/>
              </a:rPr>
              <a:t>La compétence est la « capacité d'agir efficacement dans un type défini de situation, </a:t>
            </a:r>
            <a:r>
              <a:rPr lang="fr-FR" sz="1200" b="0" i="1" strike="sngStrike" kern="1200" dirty="0" smtClean="0">
                <a:solidFill>
                  <a:schemeClr val="tx1"/>
                </a:solidFill>
                <a:effectLst/>
                <a:latin typeface="+mn-lt"/>
                <a:ea typeface="+mn-ea"/>
                <a:cs typeface="+mn-cs"/>
              </a:rPr>
              <a:t>capacité qui s'appuie sur des connaissances, mais ne s'y réduit pas ».</a:t>
            </a:r>
          </a:p>
          <a:p>
            <a:pPr eaLnBrk="1" hangingPunct="1"/>
            <a:endParaRPr lang="fr-FR" sz="1200" b="0" i="1" kern="1200" dirty="0" smtClean="0">
              <a:solidFill>
                <a:schemeClr val="tx1"/>
              </a:solidFill>
              <a:effectLst/>
              <a:latin typeface="+mn-lt"/>
              <a:ea typeface="+mn-ea"/>
              <a:cs typeface="+mn-cs"/>
            </a:endParaRPr>
          </a:p>
          <a:p>
            <a:pPr eaLnBrk="1" hangingPunct="1"/>
            <a:r>
              <a:rPr lang="fr-FR" dirty="0" smtClean="0"/>
              <a:t>En enseignement transversal, des outils, connaissances et situations d’apprentissage permettent</a:t>
            </a:r>
            <a:r>
              <a:rPr lang="fr-FR" baseline="0" dirty="0" smtClean="0"/>
              <a:t> </a:t>
            </a:r>
            <a:r>
              <a:rPr lang="fr-FR" dirty="0" smtClean="0"/>
              <a:t>l’acquisition de certaines compétences. Ces acquis serviront de base pour développer </a:t>
            </a:r>
            <a:r>
              <a:rPr lang="fr-FR" baseline="0" dirty="0" smtClean="0"/>
              <a:t>des compétences « spécifiques » à la spécialité architecture et construction.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compétences s’acquièrent</a:t>
            </a:r>
            <a:r>
              <a:rPr lang="fr-FR" baseline="0" dirty="0" smtClean="0"/>
              <a:t> lors des activités. Les élèves vivent des situations d’apprentissage. Ils mobilisent des connaissances (FC), des outils et des méthodes (FM). Ils peuvent échanger entre eux. Cela leur permet de s’orienter et d’exécuter la tâche confiée.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a:t>
            </a:fld>
            <a:endParaRPr lang="fr-FR"/>
          </a:p>
        </p:txBody>
      </p:sp>
    </p:spTree>
    <p:extLst>
      <p:ext uri="{BB962C8B-B14F-4D97-AF65-F5344CB8AC3E}">
        <p14:creationId xmlns:p14="http://schemas.microsoft.com/office/powerpoint/2010/main" val="2799604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Lors de la restitution, chaque</a:t>
            </a:r>
            <a:r>
              <a:rPr lang="fr-FR" baseline="0" dirty="0" smtClean="0"/>
              <a:t> </a:t>
            </a:r>
            <a:r>
              <a:rPr lang="fr-FR" dirty="0" smtClean="0"/>
              <a:t>élève</a:t>
            </a:r>
            <a:r>
              <a:rPr lang="fr-FR" baseline="0" dirty="0" smtClean="0"/>
              <a:t> présente la tâche qu’il a exécutée et une analyse des résultats</a:t>
            </a:r>
            <a:r>
              <a:rPr lang="fr-FR" dirty="0" smtClean="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11/01/2014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8AC485-D297-437D-A50C-FD9CFBCA5669}" type="datetimeFigureOut">
              <a:rPr lang="fr-FR" smtClean="0"/>
              <a:pPr/>
              <a:t>11/01/2014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A5C1C-FA69-466E-9DF1-A303816CFAE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1.gif"/><Relationship Id="rId5" Type="http://schemas.openxmlformats.org/officeDocument/2006/relationships/tags" Target="../tags/tag5.xml"/><Relationship Id="rId10" Type="http://schemas.openxmlformats.org/officeDocument/2006/relationships/image" Target="../media/image20.jpeg"/><Relationship Id="rId4" Type="http://schemas.openxmlformats.org/officeDocument/2006/relationships/tags" Target="../tags/tag4.xml"/><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hyperlink" Target="dossier%20professeur%20pour%20la%20sequence/pr&#233;sentation-sc&#233;nario-Hugo.ppt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1.gi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chart" Target="../charts/chart3.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www.diagnostic-experts.fr/" TargetMode="External"/><Relationship Id="rId5" Type="http://schemas.openxmlformats.org/officeDocument/2006/relationships/image" Target="../media/image38.jpeg"/><Relationship Id="rId10" Type="http://schemas.openxmlformats.org/officeDocument/2006/relationships/image" Target="../media/image21.gif"/><Relationship Id="rId4" Type="http://schemas.openxmlformats.org/officeDocument/2006/relationships/image" Target="../media/image37.jpe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9.xml"/><Relationship Id="rId7"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image" Target="../media/image21.gif"/><Relationship Id="rId4" Type="http://schemas.openxmlformats.org/officeDocument/2006/relationships/tags" Target="../tags/tag10.xml"/><Relationship Id="rId9" Type="http://schemas.openxmlformats.org/officeDocument/2006/relationships/image" Target="../media/image20.jpe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21.gif"/><Relationship Id="rId5" Type="http://schemas.openxmlformats.org/officeDocument/2006/relationships/tags" Target="../tags/tag17.xml"/><Relationship Id="rId10" Type="http://schemas.openxmlformats.org/officeDocument/2006/relationships/image" Target="../media/image20.jpeg"/><Relationship Id="rId4" Type="http://schemas.openxmlformats.org/officeDocument/2006/relationships/tags" Target="../tags/tag16.xml"/><Relationship Id="rId9"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21.gif"/></Relationships>
</file>

<file path=ppt/slides/_rels/slide25.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45.jpeg"/><Relationship Id="rId7" Type="http://schemas.openxmlformats.org/officeDocument/2006/relationships/image" Target="../media/image12.gi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9.gif"/><Relationship Id="rId4" Type="http://schemas.openxmlformats.org/officeDocument/2006/relationships/image" Target="../media/image21.gif"/></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hyperlink" Target="dossier%20professeur%20pour%20la%20sequence/Guide%20de%20dimensionnement%20des%20conduits%20de%20lumi&#232;re%20naturelle%20(19012012).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9.wmf"/></Relationships>
</file>

<file path=ppt/slides/_rels/slide28.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http://t1.gstatic.com/images?q=tbn:ANd9GcS9vAKWTMUxI_Qrf0hLpmuT9-tcvaWXqyD2z7dqkMSmM3GhT9Zx8EjInEo" TargetMode="External"/><Relationship Id="rId18" Type="http://schemas.openxmlformats.org/officeDocument/2006/relationships/image" Target="../media/image11.gif"/><Relationship Id="rId3" Type="http://schemas.openxmlformats.org/officeDocument/2006/relationships/image" Target="../media/image50.jpeg"/><Relationship Id="rId7" Type="http://schemas.openxmlformats.org/officeDocument/2006/relationships/image" Target="http://t1.gstatic.com/images?q=tbn:ANd9GcSirbZ-vFIH1fgQRdA6h1QCz_-2Hym7KtZeypkFQ7GGT_6oEUnZJ9kR_8I" TargetMode="External"/><Relationship Id="rId12" Type="http://schemas.openxmlformats.org/officeDocument/2006/relationships/image" Target="../media/image55.jpeg"/><Relationship Id="rId17" Type="http://schemas.openxmlformats.org/officeDocument/2006/relationships/image" Target="../media/image9.gif"/><Relationship Id="rId2" Type="http://schemas.openxmlformats.org/officeDocument/2006/relationships/notesSlide" Target="../notesSlides/notesSlide26.xml"/><Relationship Id="rId16" Type="http://schemas.openxmlformats.org/officeDocument/2006/relationships/image" Target="../media/image21.gif"/><Relationship Id="rId20" Type="http://schemas.openxmlformats.org/officeDocument/2006/relationships/image" Target="../media/image14.gif"/><Relationship Id="rId1" Type="http://schemas.openxmlformats.org/officeDocument/2006/relationships/slideLayout" Target="../slideLayouts/slideLayout7.xml"/><Relationship Id="rId6" Type="http://schemas.openxmlformats.org/officeDocument/2006/relationships/image" Target="../media/image52.jpeg"/><Relationship Id="rId11" Type="http://schemas.openxmlformats.org/officeDocument/2006/relationships/image" Target="http://t2.gstatic.com/images?q=tbn:ANd9GcSvrnV53sfqI3z5XsaUx5f-HKrM-hYJhLgwq1FN0OMwLlnGTTbebTWEXA" TargetMode="External"/><Relationship Id="rId5" Type="http://schemas.openxmlformats.org/officeDocument/2006/relationships/image" Target="http://t2.gstatic.com/images?q=tbn:ANd9GcRvRdwkYon1zsJhvnFvPq5kjIZqKy9-hD5FTvevuhcWhlbfPqas9JNabg" TargetMode="External"/><Relationship Id="rId15" Type="http://schemas.openxmlformats.org/officeDocument/2006/relationships/image" Target="http://t1.gstatic.com/images?q=tbn:ANd9GcTnoMmJqIfAm_qEZt946jzLVSpkCA4n0VUOlV9SHkp8Pz4572GpECvJQw" TargetMode="External"/><Relationship Id="rId10" Type="http://schemas.openxmlformats.org/officeDocument/2006/relationships/image" Target="../media/image54.jpeg"/><Relationship Id="rId19" Type="http://schemas.openxmlformats.org/officeDocument/2006/relationships/image" Target="../media/image12.gif"/><Relationship Id="rId4" Type="http://schemas.openxmlformats.org/officeDocument/2006/relationships/image" Target="../media/image51.jpeg"/><Relationship Id="rId9" Type="http://schemas.openxmlformats.org/officeDocument/2006/relationships/image" Target="http://t1.gstatic.com/images?q=tbn:ANd9GcQFT2VRuUxRqQGrHPZFQx6ahvjsrLmFM4l2Rrn__YDAkEAw3whgZyxxyA" TargetMode="External"/><Relationship Id="rId14" Type="http://schemas.openxmlformats.org/officeDocument/2006/relationships/image" Target="../media/image56.jpeg"/></Relationships>
</file>

<file path=ppt/slides/_rels/slide29.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57.jpeg"/><Relationship Id="rId7" Type="http://schemas.openxmlformats.org/officeDocument/2006/relationships/image" Target="../media/image11.gi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9.gif"/><Relationship Id="rId5" Type="http://schemas.openxmlformats.org/officeDocument/2006/relationships/image" Target="../media/image21.gif"/><Relationship Id="rId4" Type="http://schemas.openxmlformats.org/officeDocument/2006/relationships/image" Target="../media/image58.jpeg"/><Relationship Id="rId9" Type="http://schemas.openxmlformats.org/officeDocument/2006/relationships/image" Target="../media/image14.gi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57.jpeg"/><Relationship Id="rId7" Type="http://schemas.openxmlformats.org/officeDocument/2006/relationships/image" Target="../media/image11.gi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9.gif"/><Relationship Id="rId5" Type="http://schemas.openxmlformats.org/officeDocument/2006/relationships/image" Target="../media/image58.jpeg"/><Relationship Id="rId4" Type="http://schemas.openxmlformats.org/officeDocument/2006/relationships/image" Target="../media/image21.gif"/><Relationship Id="rId9" Type="http://schemas.openxmlformats.org/officeDocument/2006/relationships/image" Target="../media/image14.gif"/></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63.jpeg"/><Relationship Id="rId7" Type="http://schemas.openxmlformats.org/officeDocument/2006/relationships/image" Target="../media/image9.gi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6.png"/><Relationship Id="rId5" Type="http://schemas.openxmlformats.org/officeDocument/2006/relationships/image" Target="../media/image21.gif"/><Relationship Id="rId10" Type="http://schemas.openxmlformats.org/officeDocument/2006/relationships/image" Target="../media/image14.gif"/><Relationship Id="rId4" Type="http://schemas.openxmlformats.org/officeDocument/2006/relationships/image" Target="../media/image64.jpeg"/><Relationship Id="rId9" Type="http://schemas.openxmlformats.org/officeDocument/2006/relationships/image" Target="../media/image12.gif"/></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72.emf"/><Relationship Id="rId4" Type="http://schemas.openxmlformats.org/officeDocument/2006/relationships/image" Target="../media/image71.emf"/></Relationships>
</file>

<file path=ppt/slides/_rels/slide37.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3.jpeg"/><Relationship Id="rId7" Type="http://schemas.openxmlformats.org/officeDocument/2006/relationships/image" Target="../media/image76.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slide" Target="slide74.xml"/></Relationships>
</file>

<file path=ppt/slides/_rels/slide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82.png"/><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87.png"/><Relationship Id="rId4" Type="http://schemas.openxmlformats.org/officeDocument/2006/relationships/image" Target="../media/image86.png"/></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21.gif"/></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1.gif"/></Relationships>
</file>

<file path=ppt/slides/_rels/slide44.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91.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9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0.xml"/><Relationship Id="rId3" Type="http://schemas.openxmlformats.org/officeDocument/2006/relationships/tags" Target="../tags/tag21.xml"/><Relationship Id="rId7"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10" Type="http://schemas.openxmlformats.org/officeDocument/2006/relationships/image" Target="../media/image21.gif"/><Relationship Id="rId4" Type="http://schemas.openxmlformats.org/officeDocument/2006/relationships/tags" Target="../tags/tag22.xml"/><Relationship Id="rId9" Type="http://schemas.openxmlformats.org/officeDocument/2006/relationships/image" Target="../media/image19.jpeg"/></Relationships>
</file>

<file path=ppt/slides/_rels/slide4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21.gif"/><Relationship Id="rId7" Type="http://schemas.openxmlformats.org/officeDocument/2006/relationships/image" Target="../media/image97.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48.xml.rels><?xml version="1.0" encoding="UTF-8" standalone="yes"?>
<Relationships xmlns="http://schemas.openxmlformats.org/package/2006/relationships"><Relationship Id="rId3" Type="http://schemas.openxmlformats.org/officeDocument/2006/relationships/image" Target="../media/image21.gif"/><Relationship Id="rId7" Type="http://schemas.openxmlformats.org/officeDocument/2006/relationships/image" Target="../media/image93.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2.pn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5" Type="http://schemas.openxmlformats.org/officeDocument/2006/relationships/image" Target="../media/image11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21.gif"/><Relationship Id="rId5" Type="http://schemas.openxmlformats.org/officeDocument/2006/relationships/diagramQuickStyle" Target="../diagrams/quickStyle2.xml"/><Relationship Id="rId10" Type="http://schemas.openxmlformats.org/officeDocument/2006/relationships/image" Target="../media/image101.png"/><Relationship Id="rId4" Type="http://schemas.openxmlformats.org/officeDocument/2006/relationships/diagramLayout" Target="../diagrams/layout2.xml"/><Relationship Id="rId9" Type="http://schemas.openxmlformats.org/officeDocument/2006/relationships/image" Target="../media/image112.png"/></Relationships>
</file>

<file path=ppt/slides/_rels/slide5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21.gif"/><Relationship Id="rId7" Type="http://schemas.openxmlformats.org/officeDocument/2006/relationships/image" Target="../media/image113.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2.png"/><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21.gif"/><Relationship Id="rId5" Type="http://schemas.openxmlformats.org/officeDocument/2006/relationships/diagramQuickStyle" Target="../diagrams/quickStyle3.xml"/><Relationship Id="rId10" Type="http://schemas.openxmlformats.org/officeDocument/2006/relationships/image" Target="../media/image101.png"/><Relationship Id="rId4" Type="http://schemas.openxmlformats.org/officeDocument/2006/relationships/diagramLayout" Target="../diagrams/layout3.xml"/><Relationship Id="rId9" Type="http://schemas.openxmlformats.org/officeDocument/2006/relationships/image" Target="../media/image112.png"/></Relationships>
</file>

<file path=ppt/slides/_rels/slide53.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112.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5" Type="http://schemas.openxmlformats.org/officeDocument/2006/relationships/image" Target="../media/image11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 Id="rId14" Type="http://schemas.openxmlformats.org/officeDocument/2006/relationships/image" Target="../media/image110.png"/></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47.xml"/><Relationship Id="rId3" Type="http://schemas.openxmlformats.org/officeDocument/2006/relationships/tags" Target="../tags/tag27.xml"/><Relationship Id="rId7"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image" Target="../media/image21.gif"/><Relationship Id="rId4" Type="http://schemas.openxmlformats.org/officeDocument/2006/relationships/tags" Target="../tags/tag28.xml"/><Relationship Id="rId9" Type="http://schemas.openxmlformats.org/officeDocument/2006/relationships/image" Target="../media/image19.jpeg"/></Relationships>
</file>

<file path=ppt/slides/_rels/slide55.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21.gif"/><Relationship Id="rId7" Type="http://schemas.openxmlformats.org/officeDocument/2006/relationships/image" Target="../media/image9.gif"/><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115.png"/><Relationship Id="rId10" Type="http://schemas.openxmlformats.org/officeDocument/2006/relationships/image" Target="../media/image14.gif"/><Relationship Id="rId4" Type="http://schemas.openxmlformats.org/officeDocument/2006/relationships/image" Target="../media/image114.png"/><Relationship Id="rId9" Type="http://schemas.openxmlformats.org/officeDocument/2006/relationships/image" Target="../media/image12.gif"/></Relationships>
</file>

<file path=ppt/slides/_rels/slide56.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21.gif"/><Relationship Id="rId7" Type="http://schemas.openxmlformats.org/officeDocument/2006/relationships/image" Target="../media/image120.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119.jpeg"/><Relationship Id="rId11" Type="http://schemas.openxmlformats.org/officeDocument/2006/relationships/image" Target="../media/image14.gif"/><Relationship Id="rId5" Type="http://schemas.openxmlformats.org/officeDocument/2006/relationships/image" Target="../media/image118.jpeg"/><Relationship Id="rId10" Type="http://schemas.openxmlformats.org/officeDocument/2006/relationships/image" Target="../media/image12.gif"/><Relationship Id="rId4" Type="http://schemas.openxmlformats.org/officeDocument/2006/relationships/image" Target="../media/image117.jpeg"/><Relationship Id="rId9" Type="http://schemas.openxmlformats.org/officeDocument/2006/relationships/image" Target="../media/image11.gif"/></Relationships>
</file>

<file path=ppt/slides/_rels/slide57.xml.rels><?xml version="1.0" encoding="UTF-8" standalone="yes"?>
<Relationships xmlns="http://schemas.openxmlformats.org/package/2006/relationships"><Relationship Id="rId8" Type="http://schemas.openxmlformats.org/officeDocument/2006/relationships/image" Target="../media/image124.jpeg"/><Relationship Id="rId3" Type="http://schemas.openxmlformats.org/officeDocument/2006/relationships/image" Target="../media/image21.gif"/><Relationship Id="rId7" Type="http://schemas.openxmlformats.org/officeDocument/2006/relationships/image" Target="../media/image123.jpeg"/><Relationship Id="rId12" Type="http://schemas.openxmlformats.org/officeDocument/2006/relationships/image" Target="../media/image14.gif"/><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122.jpeg"/><Relationship Id="rId11" Type="http://schemas.openxmlformats.org/officeDocument/2006/relationships/image" Target="../media/image12.gif"/><Relationship Id="rId5" Type="http://schemas.openxmlformats.org/officeDocument/2006/relationships/image" Target="../media/image120.png"/><Relationship Id="rId10" Type="http://schemas.openxmlformats.org/officeDocument/2006/relationships/image" Target="../media/image11.gif"/><Relationship Id="rId4" Type="http://schemas.openxmlformats.org/officeDocument/2006/relationships/image" Target="../media/image121.jpeg"/><Relationship Id="rId9" Type="http://schemas.openxmlformats.org/officeDocument/2006/relationships/image" Target="../media/image9.gif"/></Relationships>
</file>

<file path=ppt/slides/_rels/slide58.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21.gif"/><Relationship Id="rId7" Type="http://schemas.openxmlformats.org/officeDocument/2006/relationships/image" Target="../media/image128.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27.jpeg"/><Relationship Id="rId11" Type="http://schemas.openxmlformats.org/officeDocument/2006/relationships/image" Target="../media/image14.gif"/><Relationship Id="rId5" Type="http://schemas.openxmlformats.org/officeDocument/2006/relationships/image" Target="../media/image126.jpeg"/><Relationship Id="rId10" Type="http://schemas.openxmlformats.org/officeDocument/2006/relationships/image" Target="../media/image12.gif"/><Relationship Id="rId4" Type="http://schemas.openxmlformats.org/officeDocument/2006/relationships/image" Target="../media/image125.jpeg"/><Relationship Id="rId9" Type="http://schemas.openxmlformats.org/officeDocument/2006/relationships/image" Target="../media/image11.gif"/></Relationships>
</file>

<file path=ppt/slides/_rels/slide59.xml.rels><?xml version="1.0" encoding="UTF-8" standalone="yes"?>
<Relationships xmlns="http://schemas.openxmlformats.org/package/2006/relationships"><Relationship Id="rId3" Type="http://schemas.openxmlformats.org/officeDocument/2006/relationships/image" Target="../media/image21.gif"/><Relationship Id="rId7" Type="http://schemas.openxmlformats.org/officeDocument/2006/relationships/image" Target="../media/image14.gif"/><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audio" Target="file:///C:\s&#233;minaire%202008\conf&#233;rence\explicitation%20et%20conceptualisation.mp3" TargetMode="External"/><Relationship Id="rId7" Type="http://schemas.openxmlformats.org/officeDocument/2006/relationships/image" Target="../media/image6.png"/><Relationship Id="rId2" Type="http://schemas.openxmlformats.org/officeDocument/2006/relationships/audio" Target="file:///C:\s&#233;minaire%202008\conf&#233;rence\verbalisation%20r&#233;union.mp3" TargetMode="External"/><Relationship Id="rId1" Type="http://schemas.openxmlformats.org/officeDocument/2006/relationships/audio" Target="file:///C:\s&#233;minaire%202008\conf&#233;rence\verbalisation%20debriefing.mp3" TargetMode="Externa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audio" Target="file:///C:\s&#233;minaire%202008\conf&#233;rence\g&#233;n&#233;ralisation.mp3"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134.jpeg"/><Relationship Id="rId3" Type="http://schemas.openxmlformats.org/officeDocument/2006/relationships/image" Target="../media/image129.jpeg"/><Relationship Id="rId7" Type="http://schemas.openxmlformats.org/officeDocument/2006/relationships/image" Target="../media/image133.jpe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32.jpeg"/><Relationship Id="rId5" Type="http://schemas.openxmlformats.org/officeDocument/2006/relationships/image" Target="../media/image131.jpeg"/><Relationship Id="rId10" Type="http://schemas.openxmlformats.org/officeDocument/2006/relationships/image" Target="../media/image136.jpeg"/><Relationship Id="rId4" Type="http://schemas.openxmlformats.org/officeDocument/2006/relationships/image" Target="../media/image130.jpeg"/><Relationship Id="rId9" Type="http://schemas.openxmlformats.org/officeDocument/2006/relationships/image" Target="../media/image135.jpeg"/></Relationships>
</file>

<file path=ppt/slides/_rels/slide6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7.xml"/><Relationship Id="rId5" Type="http://schemas.openxmlformats.org/officeDocument/2006/relationships/image" Target="../media/image140.jpeg"/><Relationship Id="rId4" Type="http://schemas.openxmlformats.org/officeDocument/2006/relationships/image" Target="../media/image139.jpeg"/></Relationships>
</file>

<file path=ppt/slides/_rels/slide6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69.png"/><Relationship Id="rId4" Type="http://schemas.openxmlformats.org/officeDocument/2006/relationships/notesSlide" Target="../notesSlides/notesSlide54.xml"/></Relationships>
</file>

<file path=ppt/slides/_rels/slide6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43.png"/><Relationship Id="rId4" Type="http://schemas.openxmlformats.org/officeDocument/2006/relationships/image" Target="../media/image142.emf"/></Relationships>
</file>

<file path=ppt/slides/_rels/slide66.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image" Target="../media/image144.e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151.png"/><Relationship Id="rId4" Type="http://schemas.openxmlformats.org/officeDocument/2006/relationships/image" Target="../media/image150.png"/></Relationships>
</file>

<file path=ppt/slides/_rels/slide6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21.gi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156.png"/><Relationship Id="rId4" Type="http://schemas.openxmlformats.org/officeDocument/2006/relationships/image" Target="../media/image155.JPG"/></Relationships>
</file>

<file path=ppt/slides/_rels/slide75.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jpeg"/><Relationship Id="rId1" Type="http://schemas.openxmlformats.org/officeDocument/2006/relationships/slideLayout" Target="../slideLayouts/slideLayout2.xml"/><Relationship Id="rId4" Type="http://schemas.openxmlformats.org/officeDocument/2006/relationships/image" Target="../media/image160.gif"/></Relationships>
</file>

<file path=ppt/slides/_rels/slide77.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62.gif"/><Relationship Id="rId4" Type="http://schemas.openxmlformats.org/officeDocument/2006/relationships/image" Target="../media/image161.gif"/></Relationships>
</file>

<file path=ppt/slides/_rels/slide78.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9.gif"/><Relationship Id="rId7" Type="http://schemas.openxmlformats.org/officeDocument/2006/relationships/image" Target="../media/image1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_rels/slide80.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58.jpeg"/><Relationship Id="rId1" Type="http://schemas.openxmlformats.org/officeDocument/2006/relationships/slideLayout" Target="../slideLayouts/slideLayout2.xml"/><Relationship Id="rId5" Type="http://schemas.openxmlformats.org/officeDocument/2006/relationships/image" Target="../media/image167.png"/><Relationship Id="rId4" Type="http://schemas.openxmlformats.org/officeDocument/2006/relationships/image" Target="../media/image166.png"/></Relationships>
</file>

<file path=ppt/slides/_rels/slide8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01.png"/><Relationship Id="rId4" Type="http://schemas.openxmlformats.org/officeDocument/2006/relationships/diagramLayout" Target="../diagrams/layout4.xml"/><Relationship Id="rId9" Type="http://schemas.openxmlformats.org/officeDocument/2006/relationships/image" Target="../media/image112.png"/></Relationships>
</file>

<file path=ppt/slides/_rels/slide8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72.emf"/><Relationship Id="rId2" Type="http://schemas.openxmlformats.org/officeDocument/2006/relationships/image" Target="../media/image171.png"/><Relationship Id="rId1" Type="http://schemas.openxmlformats.org/officeDocument/2006/relationships/slideLayout" Target="../slideLayouts/slideLayout2.xml"/><Relationship Id="rId4" Type="http://schemas.openxmlformats.org/officeDocument/2006/relationships/image" Target="../media/image173.emf"/></Relationships>
</file>

<file path=ppt/slides/_rels/slide88.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76.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77.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78.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539552" y="2348880"/>
            <a:ext cx="7848872" cy="1754326"/>
          </a:xfrm>
          <a:prstGeom prst="rect">
            <a:avLst/>
          </a:prstGeom>
        </p:spPr>
        <p:txBody>
          <a:bodyPr wrap="square">
            <a:spAutoFit/>
          </a:bodyPr>
          <a:lstStyle/>
          <a:p>
            <a:r>
              <a:rPr lang="fr-FR" sz="3600" b="1" dirty="0" smtClean="0"/>
              <a:t>Projet </a:t>
            </a:r>
            <a:r>
              <a:rPr lang="fr-FR" sz="3600" b="1" dirty="0"/>
              <a:t>AC extension d'un bâtiment </a:t>
            </a:r>
          </a:p>
          <a:p>
            <a:r>
              <a:rPr lang="fr-FR" sz="3600" dirty="0"/>
              <a:t>Prolongement d'une séquence en projet</a:t>
            </a:r>
          </a:p>
          <a:p>
            <a:r>
              <a:rPr lang="fr-FR" sz="3600" dirty="0"/>
              <a:t>Maquettage d'une solution</a:t>
            </a:r>
          </a:p>
        </p:txBody>
      </p:sp>
    </p:spTree>
    <p:extLst>
      <p:ext uri="{BB962C8B-B14F-4D97-AF65-F5344CB8AC3E}">
        <p14:creationId xmlns:p14="http://schemas.microsoft.com/office/powerpoint/2010/main" val="2296604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1499162" y="1283568"/>
            <a:ext cx="7177294" cy="4909166"/>
          </a:xfrm>
          <a:prstGeom prst="roundRect">
            <a:avLst>
              <a:gd name="adj" fmla="val 3924"/>
            </a:avLst>
          </a:prstGeom>
        </p:spPr>
        <p:style>
          <a:lnRef idx="1">
            <a:schemeClr val="accent4"/>
          </a:lnRef>
          <a:fillRef idx="2">
            <a:schemeClr val="accent4"/>
          </a:fillRef>
          <a:effectRef idx="1">
            <a:schemeClr val="accent4"/>
          </a:effectRef>
          <a:fontRef idx="minor">
            <a:schemeClr val="dk1"/>
          </a:fontRef>
        </p:style>
        <p:txBody>
          <a:bodyPr rtlCol="0" anchor="t"/>
          <a:lstStyle/>
          <a:p>
            <a:r>
              <a:rPr lang="fr-FR" sz="2800" b="1" dirty="0" smtClean="0">
                <a:solidFill>
                  <a:schemeClr val="bg1"/>
                </a:solidFill>
              </a:rPr>
              <a:t>Structuration</a:t>
            </a:r>
            <a:endParaRPr lang="fr-FR" sz="2800" b="1" dirty="0">
              <a:solidFill>
                <a:schemeClr val="bg1"/>
              </a:solidFill>
            </a:endParaRPr>
          </a:p>
        </p:txBody>
      </p:sp>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1464841"/>
            <a:ext cx="4694237" cy="474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e 21"/>
          <p:cNvGrpSpPr>
            <a:grpSpLocks/>
          </p:cNvGrpSpPr>
          <p:nvPr/>
        </p:nvGrpSpPr>
        <p:grpSpPr bwMode="auto">
          <a:xfrm>
            <a:off x="152402" y="692696"/>
            <a:ext cx="8785223" cy="6048671"/>
            <a:chOff x="1" y="-122217"/>
            <a:chExt cx="4575709" cy="3422094"/>
          </a:xfrm>
        </p:grpSpPr>
        <p:sp>
          <p:nvSpPr>
            <p:cNvPr id="8"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9"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1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88113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1478269" y="1283567"/>
            <a:ext cx="7177294" cy="4363825"/>
          </a:xfrm>
          <a:prstGeom prst="roundRect">
            <a:avLst>
              <a:gd name="adj" fmla="val 3924"/>
            </a:avLst>
          </a:prstGeom>
        </p:spPr>
        <p:style>
          <a:lnRef idx="0">
            <a:schemeClr val="accent3"/>
          </a:lnRef>
          <a:fillRef idx="3">
            <a:schemeClr val="accent3"/>
          </a:fillRef>
          <a:effectRef idx="3">
            <a:schemeClr val="accent3"/>
          </a:effectRef>
          <a:fontRef idx="minor">
            <a:schemeClr val="lt1"/>
          </a:fontRef>
        </p:style>
        <p:txBody>
          <a:bodyPr rtlCol="0" anchor="t"/>
          <a:lstStyle/>
          <a:p>
            <a:r>
              <a:rPr lang="fr-FR" sz="2800" b="1" dirty="0" smtClean="0">
                <a:solidFill>
                  <a:schemeClr val="bg1"/>
                </a:solidFill>
              </a:rPr>
              <a:t>Évaluation</a:t>
            </a:r>
            <a:endParaRPr lang="fr-FR" sz="2800" b="1" dirty="0">
              <a:solidFill>
                <a:schemeClr val="bg1"/>
              </a:solidFill>
            </a:endParaRP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898" y="4068869"/>
            <a:ext cx="2448220" cy="2448220"/>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4343493"/>
            <a:ext cx="2457450" cy="2390775"/>
          </a:xfrm>
          <a:prstGeom prst="rect">
            <a:avLst/>
          </a:prstGeom>
        </p:spPr>
      </p:pic>
      <p:pic>
        <p:nvPicPr>
          <p:cNvPr id="10" name="Imag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9535" y="1916832"/>
            <a:ext cx="4224859" cy="4304074"/>
          </a:xfrm>
          <a:prstGeom prst="rect">
            <a:avLst/>
          </a:prstGeom>
        </p:spPr>
      </p:pic>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7422" y="2219904"/>
            <a:ext cx="1426977" cy="576064"/>
          </a:xfrm>
          <a:prstGeom prst="rect">
            <a:avLst/>
          </a:prstGeom>
        </p:spPr>
      </p:pic>
      <p:grpSp>
        <p:nvGrpSpPr>
          <p:cNvPr id="12" name="Groupe 21"/>
          <p:cNvGrpSpPr>
            <a:grpSpLocks/>
          </p:cNvGrpSpPr>
          <p:nvPr/>
        </p:nvGrpSpPr>
        <p:grpSpPr bwMode="auto">
          <a:xfrm>
            <a:off x="152402" y="692696"/>
            <a:ext cx="8785223" cy="6048671"/>
            <a:chOff x="1" y="-122217"/>
            <a:chExt cx="4575709" cy="3422094"/>
          </a:xfrm>
        </p:grpSpPr>
        <p:sp>
          <p:nvSpPr>
            <p:cNvPr id="13"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4"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15"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16"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4761152" y="2678427"/>
            <a:ext cx="4176473" cy="4048686"/>
          </a:xfrm>
          <a:prstGeom prst="roundRect">
            <a:avLst>
              <a:gd name="adj" fmla="val 4883"/>
            </a:avLst>
          </a:prstGeom>
          <a:ln w="28575">
            <a:solidFill>
              <a:schemeClr val="accent3"/>
            </a:solidFill>
            <a:miter lim="800000"/>
            <a:headEnd/>
            <a:tailEnd/>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a:contourClr>
              <a:srgbClr val="969696"/>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725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pic>
        <p:nvPicPr>
          <p:cNvPr id="911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36" t="3495" r="1733" b="7246"/>
          <a:stretch/>
        </p:blipFill>
        <p:spPr bwMode="auto">
          <a:xfrm>
            <a:off x="376577" y="2546211"/>
            <a:ext cx="8336870" cy="255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à coins arrondis 21"/>
          <p:cNvSpPr/>
          <p:nvPr/>
        </p:nvSpPr>
        <p:spPr>
          <a:xfrm>
            <a:off x="152402" y="770038"/>
            <a:ext cx="1683294"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 – 1</a:t>
            </a:r>
            <a:r>
              <a:rPr lang="fr-FR" b="1" baseline="30000" dirty="0" smtClean="0">
                <a:solidFill>
                  <a:schemeClr val="bg1"/>
                </a:solidFill>
                <a:latin typeface="Arial" panose="020B0604020202020204" pitchFamily="34" charset="0"/>
                <a:cs typeface="Arial" panose="020B0604020202020204" pitchFamily="34" charset="0"/>
              </a:rPr>
              <a:t>ère</a:t>
            </a:r>
            <a:endParaRPr lang="fr-FR" baseline="30000" dirty="0">
              <a:solidFill>
                <a:schemeClr val="bg1"/>
              </a:solidFill>
            </a:endParaRPr>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112" t="6131" r="61212" b="39329"/>
          <a:stretch/>
        </p:blipFill>
        <p:spPr bwMode="auto">
          <a:xfrm>
            <a:off x="1259632" y="1917264"/>
            <a:ext cx="3586790" cy="388800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Pentagone 4"/>
          <p:cNvSpPr/>
          <p:nvPr/>
        </p:nvSpPr>
        <p:spPr>
          <a:xfrm>
            <a:off x="2267744" y="4293096"/>
            <a:ext cx="1584175" cy="432048"/>
          </a:xfrm>
          <a:prstGeom prst="homePlat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5147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91138"/>
                                        </p:tgtEl>
                                        <p:attrNameLst>
                                          <p:attrName>style.visibility</p:attrName>
                                        </p:attrNameLst>
                                      </p:cBhvr>
                                      <p:to>
                                        <p:strVal val="visible"/>
                                      </p:to>
                                    </p:set>
                                    <p:anim calcmode="lin" valueType="num">
                                      <p:cBhvr>
                                        <p:cTn id="13" dur="1000" fill="hold"/>
                                        <p:tgtEl>
                                          <p:spTgt spid="91138"/>
                                        </p:tgtEl>
                                        <p:attrNameLst>
                                          <p:attrName>ppt_w</p:attrName>
                                        </p:attrNameLst>
                                      </p:cBhvr>
                                      <p:tavLst>
                                        <p:tav tm="0">
                                          <p:val>
                                            <p:strVal val="#ppt_w*0.70"/>
                                          </p:val>
                                        </p:tav>
                                        <p:tav tm="100000">
                                          <p:val>
                                            <p:strVal val="#ppt_w"/>
                                          </p:val>
                                        </p:tav>
                                      </p:tavLst>
                                    </p:anim>
                                    <p:anim calcmode="lin" valueType="num">
                                      <p:cBhvr>
                                        <p:cTn id="14" dur="1000" fill="hold"/>
                                        <p:tgtEl>
                                          <p:spTgt spid="91138"/>
                                        </p:tgtEl>
                                        <p:attrNameLst>
                                          <p:attrName>ppt_h</p:attrName>
                                        </p:attrNameLst>
                                      </p:cBhvr>
                                      <p:tavLst>
                                        <p:tav tm="0">
                                          <p:val>
                                            <p:strVal val="#ppt_h"/>
                                          </p:val>
                                        </p:tav>
                                        <p:tav tm="100000">
                                          <p:val>
                                            <p:strVal val="#ppt_h"/>
                                          </p:val>
                                        </p:tav>
                                      </p:tavLst>
                                    </p:anim>
                                    <p:animEffect transition="in" filter="fade">
                                      <p:cBhvr>
                                        <p:cTn id="15" dur="1000"/>
                                        <p:tgtEl>
                                          <p:spTgt spid="91138"/>
                                        </p:tgtEl>
                                      </p:cBhvr>
                                    </p:animEffect>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2000" fill="hold"/>
                                        <p:tgtEl>
                                          <p:spTgt spid="23"/>
                                        </p:tgtEl>
                                        <p:attrNameLst>
                                          <p:attrName>ppt_w</p:attrName>
                                        </p:attrNameLst>
                                      </p:cBhvr>
                                      <p:tavLst>
                                        <p:tav tm="0">
                                          <p:val>
                                            <p:fltVal val="0"/>
                                          </p:val>
                                        </p:tav>
                                        <p:tav tm="100000">
                                          <p:val>
                                            <p:strVal val="#ppt_w"/>
                                          </p:val>
                                        </p:tav>
                                      </p:tavLst>
                                    </p:anim>
                                    <p:anim calcmode="lin" valueType="num">
                                      <p:cBhvr>
                                        <p:cTn id="20" dur="2000" fill="hold"/>
                                        <p:tgtEl>
                                          <p:spTgt spid="23"/>
                                        </p:tgtEl>
                                        <p:attrNameLst>
                                          <p:attrName>ppt_h</p:attrName>
                                        </p:attrNameLst>
                                      </p:cBhvr>
                                      <p:tavLst>
                                        <p:tav tm="0">
                                          <p:val>
                                            <p:fltVal val="0"/>
                                          </p:val>
                                        </p:tav>
                                        <p:tav tm="100000">
                                          <p:val>
                                            <p:strVal val="#ppt_h"/>
                                          </p:val>
                                        </p:tav>
                                      </p:tavLst>
                                    </p:anim>
                                  </p:childTnLst>
                                </p:cTn>
                              </p:par>
                            </p:childTnLst>
                          </p:cTn>
                        </p:par>
                        <p:par>
                          <p:cTn id="21" fill="hold">
                            <p:stCondLst>
                              <p:cond delay="4000"/>
                            </p:stCondLst>
                            <p:childTnLst>
                              <p:par>
                                <p:cTn id="22" presetID="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graphicFrame>
        <p:nvGraphicFramePr>
          <p:cNvPr id="31" name="Diagramme 30"/>
          <p:cNvGraphicFramePr/>
          <p:nvPr>
            <p:extLst>
              <p:ext uri="{D42A27DB-BD31-4B8C-83A1-F6EECF244321}">
                <p14:modId xmlns:p14="http://schemas.microsoft.com/office/powerpoint/2010/main" val="1616613838"/>
              </p:ext>
            </p:extLst>
          </p:nvPr>
        </p:nvGraphicFramePr>
        <p:xfrm>
          <a:off x="359025" y="692696"/>
          <a:ext cx="8424936" cy="3199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2" name="Connecteur droit 31"/>
          <p:cNvCxnSpPr/>
          <p:nvPr/>
        </p:nvCxnSpPr>
        <p:spPr>
          <a:xfrm rot="5400000" flipH="1" flipV="1">
            <a:off x="5771060" y="4396656"/>
            <a:ext cx="3888432"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3" name="Connecteur droit 32"/>
          <p:cNvCxnSpPr/>
          <p:nvPr/>
        </p:nvCxnSpPr>
        <p:spPr>
          <a:xfrm flipV="1">
            <a:off x="2195737" y="2524448"/>
            <a:ext cx="0" cy="3795940"/>
          </a:xfrm>
          <a:prstGeom prst="line">
            <a:avLst/>
          </a:prstGeom>
          <a:ln/>
        </p:spPr>
        <p:style>
          <a:lnRef idx="1">
            <a:schemeClr val="accent2"/>
          </a:lnRef>
          <a:fillRef idx="0">
            <a:schemeClr val="accent2"/>
          </a:fillRef>
          <a:effectRef idx="0">
            <a:schemeClr val="accent2"/>
          </a:effectRef>
          <a:fontRef idx="minor">
            <a:schemeClr val="tx1"/>
          </a:fontRef>
        </p:style>
      </p:cxnSp>
      <p:sp>
        <p:nvSpPr>
          <p:cNvPr id="34" name="Flèche droite 33"/>
          <p:cNvSpPr/>
          <p:nvPr/>
        </p:nvSpPr>
        <p:spPr>
          <a:xfrm>
            <a:off x="2303241" y="3591416"/>
            <a:ext cx="1224136" cy="64807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dirty="0" smtClean="0"/>
              <a:t>Projet 1</a:t>
            </a:r>
            <a:endParaRPr lang="fr-FR" dirty="0"/>
          </a:p>
        </p:txBody>
      </p:sp>
      <p:sp>
        <p:nvSpPr>
          <p:cNvPr id="35" name="Flèche droite 34"/>
          <p:cNvSpPr/>
          <p:nvPr/>
        </p:nvSpPr>
        <p:spPr>
          <a:xfrm>
            <a:off x="5166433" y="3591416"/>
            <a:ext cx="1224136" cy="64807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dirty="0" smtClean="0"/>
              <a:t>Projet 2</a:t>
            </a:r>
            <a:endParaRPr lang="fr-FR" dirty="0"/>
          </a:p>
        </p:txBody>
      </p:sp>
      <p:cxnSp>
        <p:nvCxnSpPr>
          <p:cNvPr id="36" name="Connecteur droit 35"/>
          <p:cNvCxnSpPr/>
          <p:nvPr/>
        </p:nvCxnSpPr>
        <p:spPr>
          <a:xfrm flipH="1" flipV="1">
            <a:off x="3695590" y="2470280"/>
            <a:ext cx="36512" cy="386035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7" name="Connecteur droit 36"/>
          <p:cNvCxnSpPr/>
          <p:nvPr/>
        </p:nvCxnSpPr>
        <p:spPr>
          <a:xfrm flipV="1">
            <a:off x="5083217" y="2493407"/>
            <a:ext cx="0" cy="3806497"/>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8" name="Connecteur droit 37"/>
          <p:cNvCxnSpPr/>
          <p:nvPr/>
        </p:nvCxnSpPr>
        <p:spPr>
          <a:xfrm flipH="1" flipV="1">
            <a:off x="6376272" y="2470279"/>
            <a:ext cx="2649" cy="3870593"/>
          </a:xfrm>
          <a:prstGeom prst="line">
            <a:avLst/>
          </a:prstGeom>
          <a:ln/>
        </p:spPr>
        <p:style>
          <a:lnRef idx="1">
            <a:schemeClr val="accent2"/>
          </a:lnRef>
          <a:fillRef idx="0">
            <a:schemeClr val="accent2"/>
          </a:fillRef>
          <a:effectRef idx="0">
            <a:schemeClr val="accent2"/>
          </a:effectRef>
          <a:fontRef idx="minor">
            <a:schemeClr val="tx1"/>
          </a:fontRef>
        </p:style>
      </p:cxnSp>
      <p:sp>
        <p:nvSpPr>
          <p:cNvPr id="39" name="ZoneTexte 38"/>
          <p:cNvSpPr txBox="1"/>
          <p:nvPr/>
        </p:nvSpPr>
        <p:spPr>
          <a:xfrm>
            <a:off x="323529" y="3043825"/>
            <a:ext cx="1435686" cy="461665"/>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spAutoFit/>
          </a:bodyPr>
          <a:lstStyle/>
          <a:p>
            <a:r>
              <a:rPr lang="fr-FR" sz="2400" dirty="0" smtClean="0"/>
              <a:t>Première</a:t>
            </a:r>
            <a:endParaRPr lang="fr-FR" sz="2400" dirty="0"/>
          </a:p>
        </p:txBody>
      </p:sp>
      <p:sp>
        <p:nvSpPr>
          <p:cNvPr id="40" name="ZoneTexte 39"/>
          <p:cNvSpPr txBox="1"/>
          <p:nvPr/>
        </p:nvSpPr>
        <p:spPr>
          <a:xfrm>
            <a:off x="323528" y="4772687"/>
            <a:ext cx="1435687" cy="473017"/>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spAutoFit/>
          </a:bodyPr>
          <a:lstStyle/>
          <a:p>
            <a:r>
              <a:rPr lang="fr-FR" sz="2400" dirty="0" smtClean="0"/>
              <a:t>Terminale</a:t>
            </a:r>
            <a:endParaRPr lang="fr-FR" sz="2400" dirty="0"/>
          </a:p>
        </p:txBody>
      </p:sp>
      <p:sp>
        <p:nvSpPr>
          <p:cNvPr id="41" name="Flèche droite 40"/>
          <p:cNvSpPr/>
          <p:nvPr/>
        </p:nvSpPr>
        <p:spPr>
          <a:xfrm>
            <a:off x="2983281" y="5608362"/>
            <a:ext cx="4319972" cy="648072"/>
          </a:xfrm>
          <a:prstGeom prst="rightArrow">
            <a:avLst/>
          </a:prstGeom>
          <a:gradFill>
            <a:gsLst>
              <a:gs pos="0">
                <a:schemeClr val="accent2">
                  <a:shade val="51000"/>
                  <a:satMod val="130000"/>
                  <a:alpha val="46000"/>
                </a:schemeClr>
              </a:gs>
              <a:gs pos="80000">
                <a:schemeClr val="accent2">
                  <a:shade val="93000"/>
                  <a:satMod val="130000"/>
                </a:schemeClr>
              </a:gs>
              <a:gs pos="100000">
                <a:schemeClr val="accent2">
                  <a:shade val="94000"/>
                  <a:satMod val="135000"/>
                </a:schemeClr>
              </a:gs>
            </a:gsLst>
          </a:gradFill>
          <a:ln w="28575">
            <a:solidFill>
              <a:schemeClr val="tx2"/>
            </a:solidFill>
            <a:prstDash val="dash"/>
          </a:ln>
          <a:scene3d>
            <a:camera prst="perspectiveRelaxedModerately">
              <a:rot lat="20390634" lon="0" rev="0"/>
            </a:camera>
            <a:lightRig rig="threePt" dir="t">
              <a:rot lat="0" lon="0" rev="1200000"/>
            </a:lightRig>
          </a:scene3d>
          <a:sp3d>
            <a:bevelT w="63500" h="25400"/>
          </a:sp3d>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Projet T</a:t>
            </a:r>
            <a:endParaRPr lang="fr-FR" dirty="0"/>
          </a:p>
        </p:txBody>
      </p:sp>
      <p:sp>
        <p:nvSpPr>
          <p:cNvPr id="42" name="Pentagone 41"/>
          <p:cNvSpPr/>
          <p:nvPr/>
        </p:nvSpPr>
        <p:spPr>
          <a:xfrm>
            <a:off x="769815" y="3578827"/>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1</a:t>
            </a:r>
            <a:endParaRPr lang="fr-FR" sz="1200" dirty="0"/>
          </a:p>
        </p:txBody>
      </p:sp>
      <p:sp>
        <p:nvSpPr>
          <p:cNvPr id="43" name="Pentagone 42"/>
          <p:cNvSpPr/>
          <p:nvPr/>
        </p:nvSpPr>
        <p:spPr>
          <a:xfrm>
            <a:off x="1422361" y="4005911"/>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2</a:t>
            </a:r>
            <a:endParaRPr lang="fr-FR" sz="1200" dirty="0"/>
          </a:p>
        </p:txBody>
      </p:sp>
      <p:sp>
        <p:nvSpPr>
          <p:cNvPr id="44" name="Pentagone 43"/>
          <p:cNvSpPr/>
          <p:nvPr/>
        </p:nvSpPr>
        <p:spPr>
          <a:xfrm>
            <a:off x="3627435" y="3562914"/>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3</a:t>
            </a:r>
            <a:endParaRPr lang="fr-FR" sz="1200" dirty="0"/>
          </a:p>
        </p:txBody>
      </p:sp>
      <p:sp>
        <p:nvSpPr>
          <p:cNvPr id="45" name="Pentagone 44"/>
          <p:cNvSpPr/>
          <p:nvPr/>
        </p:nvSpPr>
        <p:spPr>
          <a:xfrm>
            <a:off x="4279981" y="398999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4</a:t>
            </a:r>
            <a:endParaRPr lang="fr-FR" sz="1200" dirty="0"/>
          </a:p>
        </p:txBody>
      </p:sp>
      <p:sp>
        <p:nvSpPr>
          <p:cNvPr id="46" name="Pentagone 45"/>
          <p:cNvSpPr/>
          <p:nvPr/>
        </p:nvSpPr>
        <p:spPr>
          <a:xfrm>
            <a:off x="6337387" y="3572434"/>
            <a:ext cx="936343" cy="336625"/>
          </a:xfrm>
          <a:prstGeom prst="homePlate">
            <a:avLst/>
          </a:prstGeom>
          <a:solidFill>
            <a:schemeClr val="accent6">
              <a:lumMod val="60000"/>
              <a:lumOff val="40000"/>
            </a:schemeClr>
          </a:solid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5</a:t>
            </a:r>
            <a:endParaRPr lang="fr-FR" sz="1200" dirty="0"/>
          </a:p>
        </p:txBody>
      </p:sp>
      <p:sp>
        <p:nvSpPr>
          <p:cNvPr id="47" name="Pentagone 46"/>
          <p:cNvSpPr/>
          <p:nvPr/>
        </p:nvSpPr>
        <p:spPr>
          <a:xfrm>
            <a:off x="6989933" y="399951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6</a:t>
            </a:r>
            <a:endParaRPr lang="fr-FR" sz="1200" dirty="0"/>
          </a:p>
        </p:txBody>
      </p:sp>
      <p:sp>
        <p:nvSpPr>
          <p:cNvPr id="48" name="Pentagone 47"/>
          <p:cNvSpPr/>
          <p:nvPr/>
        </p:nvSpPr>
        <p:spPr>
          <a:xfrm>
            <a:off x="822872" y="5362434"/>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7</a:t>
            </a:r>
            <a:endParaRPr lang="fr-FR" sz="1200" dirty="0"/>
          </a:p>
        </p:txBody>
      </p:sp>
      <p:sp>
        <p:nvSpPr>
          <p:cNvPr id="49" name="Pentagone 48"/>
          <p:cNvSpPr/>
          <p:nvPr/>
        </p:nvSpPr>
        <p:spPr>
          <a:xfrm>
            <a:off x="1475418" y="578951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8</a:t>
            </a:r>
            <a:endParaRPr lang="fr-FR" sz="1200" dirty="0"/>
          </a:p>
        </p:txBody>
      </p:sp>
      <p:sp>
        <p:nvSpPr>
          <p:cNvPr id="50" name="Pentagone 49"/>
          <p:cNvSpPr/>
          <p:nvPr/>
        </p:nvSpPr>
        <p:spPr>
          <a:xfrm>
            <a:off x="2157923" y="5362433"/>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9</a:t>
            </a:r>
            <a:endParaRPr lang="fr-FR" sz="1200" dirty="0"/>
          </a:p>
        </p:txBody>
      </p:sp>
      <p:sp>
        <p:nvSpPr>
          <p:cNvPr id="51" name="Pentagone 50"/>
          <p:cNvSpPr/>
          <p:nvPr/>
        </p:nvSpPr>
        <p:spPr>
          <a:xfrm>
            <a:off x="3291898" y="5358765"/>
            <a:ext cx="3878717" cy="247119"/>
          </a:xfrm>
          <a:prstGeom prst="homePlate">
            <a:avLst/>
          </a:prstGeom>
          <a:solidFill>
            <a:schemeClr val="accent6">
              <a:lumMod val="60000"/>
              <a:lumOff val="40000"/>
            </a:schemeClr>
          </a:solid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Apports en complément du projet</a:t>
            </a:r>
            <a:endParaRPr lang="fr-FR" sz="1200" dirty="0"/>
          </a:p>
        </p:txBody>
      </p:sp>
      <p:sp>
        <p:nvSpPr>
          <p:cNvPr id="52" name="ZoneTexte 51"/>
          <p:cNvSpPr txBox="1"/>
          <p:nvPr/>
        </p:nvSpPr>
        <p:spPr>
          <a:xfrm>
            <a:off x="1041371" y="1876376"/>
            <a:ext cx="1154366" cy="646331"/>
          </a:xfrm>
          <a:prstGeom prst="rect">
            <a:avLst/>
          </a:prstGeom>
          <a:noFill/>
        </p:spPr>
        <p:txBody>
          <a:bodyPr wrap="square" rtlCol="0">
            <a:spAutoFit/>
          </a:bodyPr>
          <a:lstStyle/>
          <a:p>
            <a:endParaRPr lang="fr-FR" dirty="0" smtClean="0"/>
          </a:p>
          <a:p>
            <a:r>
              <a:rPr lang="fr-FR" dirty="0"/>
              <a:t> </a:t>
            </a:r>
            <a:r>
              <a:rPr lang="fr-FR" dirty="0" smtClean="0"/>
              <a:t>Période 1</a:t>
            </a:r>
            <a:endParaRPr lang="fr-FR" dirty="0"/>
          </a:p>
        </p:txBody>
      </p:sp>
      <p:sp>
        <p:nvSpPr>
          <p:cNvPr id="53" name="ZoneTexte 52"/>
          <p:cNvSpPr txBox="1"/>
          <p:nvPr/>
        </p:nvSpPr>
        <p:spPr>
          <a:xfrm>
            <a:off x="240952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2</a:t>
            </a:r>
            <a:endParaRPr lang="fr-FR" dirty="0"/>
          </a:p>
        </p:txBody>
      </p:sp>
      <p:sp>
        <p:nvSpPr>
          <p:cNvPr id="54" name="ZoneTexte 53"/>
          <p:cNvSpPr txBox="1"/>
          <p:nvPr/>
        </p:nvSpPr>
        <p:spPr>
          <a:xfrm>
            <a:off x="377991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3</a:t>
            </a:r>
            <a:endParaRPr lang="fr-FR" dirty="0"/>
          </a:p>
        </p:txBody>
      </p:sp>
      <p:sp>
        <p:nvSpPr>
          <p:cNvPr id="55" name="ZoneTexte 54"/>
          <p:cNvSpPr txBox="1"/>
          <p:nvPr/>
        </p:nvSpPr>
        <p:spPr>
          <a:xfrm>
            <a:off x="516643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4</a:t>
            </a:r>
            <a:endParaRPr lang="fr-FR" dirty="0"/>
          </a:p>
        </p:txBody>
      </p:sp>
      <p:sp>
        <p:nvSpPr>
          <p:cNvPr id="56" name="ZoneTexte 55"/>
          <p:cNvSpPr txBox="1"/>
          <p:nvPr/>
        </p:nvSpPr>
        <p:spPr>
          <a:xfrm>
            <a:off x="6412750" y="1876376"/>
            <a:ext cx="1154366" cy="646331"/>
          </a:xfrm>
          <a:prstGeom prst="rect">
            <a:avLst/>
          </a:prstGeom>
          <a:noFill/>
        </p:spPr>
        <p:txBody>
          <a:bodyPr wrap="square" rtlCol="0">
            <a:spAutoFit/>
          </a:bodyPr>
          <a:lstStyle/>
          <a:p>
            <a:endParaRPr lang="fr-FR" dirty="0" smtClean="0"/>
          </a:p>
          <a:p>
            <a:r>
              <a:rPr lang="fr-FR" dirty="0"/>
              <a:t> </a:t>
            </a:r>
            <a:r>
              <a:rPr lang="fr-FR" dirty="0" smtClean="0"/>
              <a:t>Période 5</a:t>
            </a:r>
            <a:endParaRPr lang="fr-FR" dirty="0"/>
          </a:p>
        </p:txBody>
      </p:sp>
      <p:sp>
        <p:nvSpPr>
          <p:cNvPr id="57" name="Rectangle à coins arrondis 56"/>
          <p:cNvSpPr/>
          <p:nvPr/>
        </p:nvSpPr>
        <p:spPr>
          <a:xfrm>
            <a:off x="152401" y="770038"/>
            <a:ext cx="2005521"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 – 1</a:t>
            </a:r>
            <a:r>
              <a:rPr lang="fr-FR" b="1" baseline="30000" dirty="0" smtClean="0">
                <a:solidFill>
                  <a:schemeClr val="bg1"/>
                </a:solidFill>
                <a:latin typeface="Arial" panose="020B0604020202020204" pitchFamily="34" charset="0"/>
                <a:cs typeface="Arial" panose="020B0604020202020204" pitchFamily="34" charset="0"/>
              </a:rPr>
              <a:t>ère</a:t>
            </a:r>
            <a:r>
              <a:rPr lang="fr-FR" b="1" dirty="0" smtClean="0">
                <a:solidFill>
                  <a:schemeClr val="bg1"/>
                </a:solidFill>
                <a:latin typeface="Arial" panose="020B0604020202020204" pitchFamily="34" charset="0"/>
                <a:cs typeface="Arial" panose="020B0604020202020204" pitchFamily="34" charset="0"/>
              </a:rPr>
              <a:t> et T</a:t>
            </a:r>
            <a:r>
              <a:rPr lang="fr-FR" b="1" baseline="30000" dirty="0" smtClean="0">
                <a:solidFill>
                  <a:schemeClr val="bg1"/>
                </a:solidFill>
                <a:latin typeface="Arial" panose="020B0604020202020204" pitchFamily="34" charset="0"/>
                <a:cs typeface="Arial" panose="020B0604020202020204" pitchFamily="34" charset="0"/>
              </a:rPr>
              <a:t>ale</a:t>
            </a:r>
            <a:endParaRPr lang="fr-FR" baseline="30000" dirty="0">
              <a:solidFill>
                <a:schemeClr val="bg1"/>
              </a:solidFill>
            </a:endParaRPr>
          </a:p>
        </p:txBody>
      </p:sp>
    </p:spTree>
    <p:extLst>
      <p:ext uri="{BB962C8B-B14F-4D97-AF65-F5344CB8AC3E}">
        <p14:creationId xmlns:p14="http://schemas.microsoft.com/office/powerpoint/2010/main" val="331508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par>
                                <p:cTn id="20" presetID="22" presetClass="entr" presetSubtype="8" fill="hold" grpId="0" nodeType="withEffect">
                                  <p:stCondLst>
                                    <p:cond delay="200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childTnLst>
                          </p:cTn>
                        </p:par>
                        <p:par>
                          <p:cTn id="23" fill="hold">
                            <p:stCondLst>
                              <p:cond delay="2500"/>
                            </p:stCondLst>
                            <p:childTnLst>
                              <p:par>
                                <p:cTn id="24" presetID="1" presetClass="entr" presetSubtype="0"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par>
                          <p:cTn id="35" fill="hold">
                            <p:stCondLst>
                              <p:cond delay="2500"/>
                            </p:stCondLst>
                            <p:childTnLst>
                              <p:par>
                                <p:cTn id="36" presetID="1"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childTnLst>
                                </p:cTn>
                              </p:par>
                            </p:childTnLst>
                          </p:cTn>
                        </p:par>
                        <p:par>
                          <p:cTn id="38" fill="hold">
                            <p:stCondLst>
                              <p:cond delay="2500"/>
                            </p:stCondLst>
                            <p:childTnLst>
                              <p:par>
                                <p:cTn id="39" presetID="22" presetClass="entr" presetSubtype="8" fill="hold" grpId="0" nodeType="afterEffect">
                                  <p:stCondLst>
                                    <p:cond delay="100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1" nodeType="click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p:cTn id="70" dur="1000" fill="hold"/>
                                        <p:tgtEl>
                                          <p:spTgt spid="46"/>
                                        </p:tgtEl>
                                        <p:attrNameLst>
                                          <p:attrName>ppt_w</p:attrName>
                                        </p:attrNameLst>
                                      </p:cBhvr>
                                      <p:tavLst>
                                        <p:tav tm="0">
                                          <p:val>
                                            <p:strVal val="#ppt_w*0.70"/>
                                          </p:val>
                                        </p:tav>
                                        <p:tav tm="100000">
                                          <p:val>
                                            <p:strVal val="#ppt_w"/>
                                          </p:val>
                                        </p:tav>
                                      </p:tavLst>
                                    </p:anim>
                                    <p:anim calcmode="lin" valueType="num">
                                      <p:cBhvr>
                                        <p:cTn id="71" dur="1000" fill="hold"/>
                                        <p:tgtEl>
                                          <p:spTgt spid="46"/>
                                        </p:tgtEl>
                                        <p:attrNameLst>
                                          <p:attrName>ppt_h</p:attrName>
                                        </p:attrNameLst>
                                      </p:cBhvr>
                                      <p:tavLst>
                                        <p:tav tm="0">
                                          <p:val>
                                            <p:strVal val="#ppt_h"/>
                                          </p:val>
                                        </p:tav>
                                        <p:tav tm="100000">
                                          <p:val>
                                            <p:strVal val="#ppt_h"/>
                                          </p:val>
                                        </p:tav>
                                      </p:tavLst>
                                    </p:anim>
                                    <p:animEffect transition="in" filter="fade">
                                      <p:cBhvr>
                                        <p:cTn id="72" dur="1000"/>
                                        <p:tgtEl>
                                          <p:spTgt spid="4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500"/>
                                        <p:tgtEl>
                                          <p:spTgt spid="47"/>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par>
                          <p:cTn id="82" fill="hold">
                            <p:stCondLst>
                              <p:cond delay="1000"/>
                            </p:stCondLst>
                            <p:childTnLst>
                              <p:par>
                                <p:cTn id="83" presetID="22" presetClass="entr" presetSubtype="8" fill="hold" grpId="0"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wipe(left)">
                                      <p:cBhvr>
                                        <p:cTn id="89" dur="500"/>
                                        <p:tgtEl>
                                          <p:spTgt spid="49"/>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left)">
                                      <p:cBhvr>
                                        <p:cTn id="93" dur="500"/>
                                        <p:tgtEl>
                                          <p:spTgt spid="50"/>
                                        </p:tgtEl>
                                      </p:cBhvr>
                                    </p:animEffect>
                                  </p:childTnLst>
                                </p:cTn>
                              </p:par>
                            </p:childTnLst>
                          </p:cTn>
                        </p:par>
                      </p:childTnLst>
                    </p:cTn>
                  </p:par>
                  <p:par>
                    <p:cTn id="94" fill="hold">
                      <p:stCondLst>
                        <p:cond delay="indefinite"/>
                      </p:stCondLst>
                      <p:childTnLst>
                        <p:par>
                          <p:cTn id="95" fill="hold">
                            <p:stCondLst>
                              <p:cond delay="0"/>
                            </p:stCondLst>
                            <p:childTnLst>
                              <p:par>
                                <p:cTn id="96" presetID="55" presetClass="entr" presetSubtype="0" fill="hold" grpId="0" nodeType="clickEffect">
                                  <p:stCondLst>
                                    <p:cond delay="0"/>
                                  </p:stCondLst>
                                  <p:childTnLst>
                                    <p:set>
                                      <p:cBhvr>
                                        <p:cTn id="97" dur="1" fill="hold">
                                          <p:stCondLst>
                                            <p:cond delay="0"/>
                                          </p:stCondLst>
                                        </p:cTn>
                                        <p:tgtEl>
                                          <p:spTgt spid="51"/>
                                        </p:tgtEl>
                                        <p:attrNameLst>
                                          <p:attrName>style.visibility</p:attrName>
                                        </p:attrNameLst>
                                      </p:cBhvr>
                                      <p:to>
                                        <p:strVal val="visible"/>
                                      </p:to>
                                    </p:set>
                                    <p:anim calcmode="lin" valueType="num">
                                      <p:cBhvr>
                                        <p:cTn id="98" dur="1000" fill="hold"/>
                                        <p:tgtEl>
                                          <p:spTgt spid="51"/>
                                        </p:tgtEl>
                                        <p:attrNameLst>
                                          <p:attrName>ppt_w</p:attrName>
                                        </p:attrNameLst>
                                      </p:cBhvr>
                                      <p:tavLst>
                                        <p:tav tm="0">
                                          <p:val>
                                            <p:strVal val="#ppt_w*0.70"/>
                                          </p:val>
                                        </p:tav>
                                        <p:tav tm="100000">
                                          <p:val>
                                            <p:strVal val="#ppt_w"/>
                                          </p:val>
                                        </p:tav>
                                      </p:tavLst>
                                    </p:anim>
                                    <p:anim calcmode="lin" valueType="num">
                                      <p:cBhvr>
                                        <p:cTn id="99" dur="1000" fill="hold"/>
                                        <p:tgtEl>
                                          <p:spTgt spid="51"/>
                                        </p:tgtEl>
                                        <p:attrNameLst>
                                          <p:attrName>ppt_h</p:attrName>
                                        </p:attrNameLst>
                                      </p:cBhvr>
                                      <p:tavLst>
                                        <p:tav tm="0">
                                          <p:val>
                                            <p:strVal val="#ppt_h"/>
                                          </p:val>
                                        </p:tav>
                                        <p:tav tm="100000">
                                          <p:val>
                                            <p:strVal val="#ppt_h"/>
                                          </p:val>
                                        </p:tav>
                                      </p:tavLst>
                                    </p:anim>
                                    <p:animEffect transition="in" filter="fade">
                                      <p:cBhvr>
                                        <p:cTn id="100" dur="1000"/>
                                        <p:tgtEl>
                                          <p:spTgt spid="51"/>
                                        </p:tgtEl>
                                      </p:cBhvr>
                                    </p:animEffect>
                                  </p:childTnLst>
                                </p:cTn>
                              </p:par>
                              <p:par>
                                <p:cTn id="101" presetID="55"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1000" fill="hold"/>
                                        <p:tgtEl>
                                          <p:spTgt spid="41"/>
                                        </p:tgtEl>
                                        <p:attrNameLst>
                                          <p:attrName>ppt_w</p:attrName>
                                        </p:attrNameLst>
                                      </p:cBhvr>
                                      <p:tavLst>
                                        <p:tav tm="0">
                                          <p:val>
                                            <p:strVal val="#ppt_w*0.70"/>
                                          </p:val>
                                        </p:tav>
                                        <p:tav tm="100000">
                                          <p:val>
                                            <p:strVal val="#ppt_w"/>
                                          </p:val>
                                        </p:tav>
                                      </p:tavLst>
                                    </p:anim>
                                    <p:anim calcmode="lin" valueType="num">
                                      <p:cBhvr>
                                        <p:cTn id="104" dur="1000" fill="hold"/>
                                        <p:tgtEl>
                                          <p:spTgt spid="41"/>
                                        </p:tgtEl>
                                        <p:attrNameLst>
                                          <p:attrName>ppt_h</p:attrName>
                                        </p:attrNameLst>
                                      </p:cBhvr>
                                      <p:tavLst>
                                        <p:tav tm="0">
                                          <p:val>
                                            <p:strVal val="#ppt_h"/>
                                          </p:val>
                                        </p:tav>
                                        <p:tav tm="100000">
                                          <p:val>
                                            <p:strVal val="#ppt_h"/>
                                          </p:val>
                                        </p:tav>
                                      </p:tavLst>
                                    </p:anim>
                                    <p:animEffect transition="in" filter="fade">
                                      <p:cBhvr>
                                        <p:cTn id="105"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4" grpId="0" animBg="1"/>
      <p:bldP spid="35" grpId="0" animBg="1"/>
      <p:bldP spid="39" grpId="0" animBg="1"/>
      <p:bldP spid="40" grpId="0" animBg="1"/>
      <p:bldP spid="41" grpId="0" animBg="1"/>
      <p:bldP spid="42" grpId="0" animBg="1"/>
      <p:bldP spid="43" grpId="0" animBg="1"/>
      <p:bldP spid="44" grpId="0" animBg="1"/>
      <p:bldP spid="45" grpId="0" animBg="1"/>
      <p:bldP spid="46" grpId="1" animBg="1"/>
      <p:bldP spid="47" grpId="0" animBg="1"/>
      <p:bldP spid="48" grpId="0" animBg="1"/>
      <p:bldP spid="49" grpId="0" animBg="1"/>
      <p:bldP spid="50" grpId="0" animBg="1"/>
      <p:bldP spid="51" grpId="0" animBg="1"/>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à coins arrondis 30"/>
          <p:cNvSpPr/>
          <p:nvPr/>
        </p:nvSpPr>
        <p:spPr>
          <a:xfrm>
            <a:off x="2987824"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187624"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379265"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0" y="1196752"/>
            <a:ext cx="2915816" cy="1697804"/>
          </a:xfrm>
          <a:prstGeom prst="rect">
            <a:avLst/>
          </a:prstGeom>
          <a:noFill/>
          <a:ln w="9525">
            <a:noFill/>
            <a:miter lim="800000"/>
            <a:headEnd/>
            <a:tailEnd/>
          </a:ln>
          <a:effectLst/>
        </p:spPr>
      </p:pic>
      <p:sp>
        <p:nvSpPr>
          <p:cNvPr id="22" name="Rectangle à coins arrondis 21"/>
          <p:cNvSpPr/>
          <p:nvPr/>
        </p:nvSpPr>
        <p:spPr>
          <a:xfrm>
            <a:off x="1379265"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379265"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72008"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899592"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0"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009867"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27608"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 d’élèves</a:t>
            </a:r>
            <a:endParaRPr lang="fr-FR" sz="900" b="1" dirty="0">
              <a:solidFill>
                <a:schemeClr val="bg1"/>
              </a:solidFill>
            </a:endParaRPr>
          </a:p>
        </p:txBody>
      </p:sp>
      <p:sp>
        <p:nvSpPr>
          <p:cNvPr id="29" name="Flèche vers la droite 32"/>
          <p:cNvSpPr/>
          <p:nvPr/>
        </p:nvSpPr>
        <p:spPr>
          <a:xfrm rot="452134">
            <a:off x="917632"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10" cstate="print"/>
          <a:srcRect/>
          <a:stretch>
            <a:fillRect/>
          </a:stretch>
        </p:blipFill>
        <p:spPr bwMode="auto">
          <a:xfrm>
            <a:off x="213420" y="4851747"/>
            <a:ext cx="533124" cy="400575"/>
          </a:xfrm>
          <a:prstGeom prst="rect">
            <a:avLst/>
          </a:prstGeom>
          <a:noFill/>
          <a:ln w="9525">
            <a:noFill/>
            <a:miter lim="800000"/>
            <a:headEnd/>
            <a:tailEnd/>
          </a:ln>
        </p:spPr>
      </p:pic>
      <p:sp>
        <p:nvSpPr>
          <p:cNvPr id="32" name="Rectangle à coins arrondis 31"/>
          <p:cNvSpPr/>
          <p:nvPr/>
        </p:nvSpPr>
        <p:spPr>
          <a:xfrm>
            <a:off x="601216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34786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2497668"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195936"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4" name="Grouper 25"/>
          <p:cNvGrpSpPr/>
          <p:nvPr/>
        </p:nvGrpSpPr>
        <p:grpSpPr>
          <a:xfrm>
            <a:off x="2915817"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solidFill>
                    <a:schemeClr val="bg1"/>
                  </a:solidFill>
                </a:rPr>
                <a:t>Structuration des savoirs</a:t>
              </a:r>
              <a:endParaRPr lang="fr-FR" sz="8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61" name="Groupe 60"/>
          <p:cNvGrpSpPr/>
          <p:nvPr/>
        </p:nvGrpSpPr>
        <p:grpSpPr>
          <a:xfrm>
            <a:off x="2368894" y="1196753"/>
            <a:ext cx="2041992" cy="504056"/>
            <a:chOff x="-24464" y="0"/>
            <a:chExt cx="5726179" cy="1517706"/>
          </a:xfrm>
        </p:grpSpPr>
        <p:grpSp>
          <p:nvGrpSpPr>
            <p:cNvPr id="5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0"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4" name="Groupe 3"/>
          <p:cNvGrpSpPr/>
          <p:nvPr/>
        </p:nvGrpSpPr>
        <p:grpSpPr>
          <a:xfrm>
            <a:off x="7066512" y="1196752"/>
            <a:ext cx="4271504" cy="1584176"/>
            <a:chOff x="7066512" y="1196752"/>
            <a:chExt cx="4271504" cy="1584176"/>
          </a:xfrm>
        </p:grpSpPr>
        <p:grpSp>
          <p:nvGrpSpPr>
            <p:cNvPr id="70" name="Groupe 69"/>
            <p:cNvGrpSpPr/>
            <p:nvPr/>
          </p:nvGrpSpPr>
          <p:grpSpPr>
            <a:xfrm>
              <a:off x="7524328"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78" name="Groupe 60"/>
            <p:cNvGrpSpPr/>
            <p:nvPr/>
          </p:nvGrpSpPr>
          <p:grpSpPr>
            <a:xfrm>
              <a:off x="7066512" y="1196752"/>
              <a:ext cx="2041992" cy="504056"/>
              <a:chOff x="-24464" y="0"/>
              <a:chExt cx="5726179" cy="1517706"/>
            </a:xfrm>
          </p:grpSpPr>
          <p:grpSp>
            <p:nvGrpSpPr>
              <p:cNvPr id="7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grpSp>
      <p:sp>
        <p:nvSpPr>
          <p:cNvPr id="84" name="Rectangle à coins arrondis 83"/>
          <p:cNvSpPr/>
          <p:nvPr/>
        </p:nvSpPr>
        <p:spPr>
          <a:xfrm>
            <a:off x="6948264"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89" name="Rectangle à coins arrondis 88"/>
          <p:cNvSpPr/>
          <p:nvPr/>
        </p:nvSpPr>
        <p:spPr>
          <a:xfrm>
            <a:off x="8460432"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90" name="Rectangle à coins arrondis 89"/>
          <p:cNvSpPr/>
          <p:nvPr/>
        </p:nvSpPr>
        <p:spPr>
          <a:xfrm>
            <a:off x="8460432"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91" name="Rectangle à coins arrondis 90"/>
          <p:cNvSpPr/>
          <p:nvPr/>
        </p:nvSpPr>
        <p:spPr>
          <a:xfrm>
            <a:off x="8460432"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92" name="Rectangle à coins arrondis 91"/>
          <p:cNvSpPr/>
          <p:nvPr/>
        </p:nvSpPr>
        <p:spPr>
          <a:xfrm>
            <a:off x="8460432"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3" name="Rectangle à coins arrondis 92"/>
          <p:cNvSpPr/>
          <p:nvPr/>
        </p:nvSpPr>
        <p:spPr>
          <a:xfrm>
            <a:off x="8460432"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4" name="Rectangle à coins arrondis 93"/>
          <p:cNvSpPr/>
          <p:nvPr/>
        </p:nvSpPr>
        <p:spPr>
          <a:xfrm>
            <a:off x="997260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5" name="Rectangle à coins arrondis 94"/>
          <p:cNvSpPr/>
          <p:nvPr/>
        </p:nvSpPr>
        <p:spPr>
          <a:xfrm>
            <a:off x="730830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386300"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012360"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Rectangle à coins arrondis 84"/>
          <p:cNvSpPr/>
          <p:nvPr/>
        </p:nvSpPr>
        <p:spPr>
          <a:xfrm>
            <a:off x="4499992"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86" name="Rectangle à coins arrondis 85"/>
          <p:cNvSpPr/>
          <p:nvPr/>
        </p:nvSpPr>
        <p:spPr>
          <a:xfrm>
            <a:off x="4499992"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87" name="Rectangle à coins arrondis 86"/>
          <p:cNvSpPr/>
          <p:nvPr/>
        </p:nvSpPr>
        <p:spPr>
          <a:xfrm>
            <a:off x="4499992"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88" name="Rectangle à coins arrondis 87"/>
          <p:cNvSpPr/>
          <p:nvPr/>
        </p:nvSpPr>
        <p:spPr>
          <a:xfrm>
            <a:off x="4499992"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96" name="Rectangle à coins arrondis 95"/>
          <p:cNvSpPr/>
          <p:nvPr/>
        </p:nvSpPr>
        <p:spPr>
          <a:xfrm>
            <a:off x="4499992"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97" name="Ellipse 96"/>
          <p:cNvSpPr/>
          <p:nvPr>
            <p:custDataLst>
              <p:tags r:id="rId5"/>
            </p:custDataLst>
          </p:nvPr>
        </p:nvSpPr>
        <p:spPr>
          <a:xfrm>
            <a:off x="10332640" y="4310512"/>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98" name="ZoneTexte 97"/>
          <p:cNvSpPr txBox="1"/>
          <p:nvPr>
            <p:custDataLst>
              <p:tags r:id="rId6"/>
            </p:custDataLst>
          </p:nvPr>
        </p:nvSpPr>
        <p:spPr>
          <a:xfrm>
            <a:off x="9972600" y="46705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grpSp>
        <p:nvGrpSpPr>
          <p:cNvPr id="106" name="Groupe 21"/>
          <p:cNvGrpSpPr>
            <a:grpSpLocks/>
          </p:cNvGrpSpPr>
          <p:nvPr/>
        </p:nvGrpSpPr>
        <p:grpSpPr bwMode="auto">
          <a:xfrm>
            <a:off x="107504" y="489420"/>
            <a:ext cx="4087356" cy="668238"/>
            <a:chOff x="1" y="29132"/>
            <a:chExt cx="2182012" cy="509714"/>
          </a:xfrm>
        </p:grpSpPr>
        <p:sp>
          <p:nvSpPr>
            <p:cNvPr id="107"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8" name="AutoShape 4"/>
            <p:cNvSpPr>
              <a:spLocks noChangeArrowheads="1"/>
            </p:cNvSpPr>
            <p:nvPr/>
          </p:nvSpPr>
          <p:spPr bwMode="auto">
            <a:xfrm>
              <a:off x="1" y="29132"/>
              <a:ext cx="768820" cy="264904"/>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01"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grpSp>
        <p:nvGrpSpPr>
          <p:cNvPr id="2" name="Groupe 1"/>
          <p:cNvGrpSpPr/>
          <p:nvPr/>
        </p:nvGrpSpPr>
        <p:grpSpPr>
          <a:xfrm>
            <a:off x="4457918" y="-108869"/>
            <a:ext cx="4320739" cy="1440000"/>
            <a:chOff x="4457918" y="-108869"/>
            <a:chExt cx="4320739" cy="1440000"/>
          </a:xfrm>
        </p:grpSpPr>
        <p:grpSp>
          <p:nvGrpSpPr>
            <p:cNvPr id="99" name="Groupe 21"/>
            <p:cNvGrpSpPr>
              <a:grpSpLocks/>
            </p:cNvGrpSpPr>
            <p:nvPr/>
          </p:nvGrpSpPr>
          <p:grpSpPr bwMode="auto">
            <a:xfrm>
              <a:off x="4457918" y="489420"/>
              <a:ext cx="4320739" cy="668237"/>
              <a:chOff x="-25372" y="135678"/>
              <a:chExt cx="2605540" cy="378063"/>
            </a:xfrm>
          </p:grpSpPr>
          <p:sp>
            <p:nvSpPr>
              <p:cNvPr id="10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5" name="AutoShape 4"/>
              <p:cNvSpPr>
                <a:spLocks noChangeArrowheads="1"/>
              </p:cNvSpPr>
              <p:nvPr/>
            </p:nvSpPr>
            <p:spPr bwMode="auto">
              <a:xfrm>
                <a:off x="-25372" y="135678"/>
                <a:ext cx="1290084" cy="196484"/>
              </a:xfrm>
              <a:prstGeom prst="roundRect">
                <a:avLst>
                  <a:gd name="adj" fmla="val 16667"/>
                </a:avLst>
              </a:prstGeom>
              <a:solidFill>
                <a:srgbClr val="7BB800"/>
              </a:solidFill>
              <a:ln w="9525">
                <a:no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 name="Imag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500"/>
                                        <p:tgtEl>
                                          <p:spTgt spid="106"/>
                                        </p:tgtEl>
                                      </p:cBhvr>
                                    </p:animEffect>
                                  </p:childTnLst>
                                </p:cTn>
                              </p:par>
                            </p:childTnLst>
                          </p:cTn>
                        </p:par>
                        <p:par>
                          <p:cTn id="8" fill="hold">
                            <p:stCondLst>
                              <p:cond delay="1500"/>
                            </p:stCondLst>
                            <p:childTnLst>
                              <p:par>
                                <p:cTn id="9" presetID="22" presetClass="entr" presetSubtype="8" fill="hold"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3000"/>
                            </p:stCondLst>
                            <p:childTnLst>
                              <p:par>
                                <p:cTn id="13" presetID="22" presetClass="entr" presetSubtype="8" fill="hold" nodeType="afterEffect">
                                  <p:stCondLst>
                                    <p:cond delay="300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6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7000"/>
                            </p:stCondLst>
                            <p:childTnLst>
                              <p:par>
                                <p:cTn id="57" presetID="1" presetClass="entr" presetSubtype="0"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wipe(left)">
                                      <p:cBhvr>
                                        <p:cTn id="70" dur="500"/>
                                        <p:tgtEl>
                                          <p:spTgt spid="8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wipe(left)">
                                      <p:cBhvr>
                                        <p:cTn id="73" dur="500"/>
                                        <p:tgtEl>
                                          <p:spTgt spid="87"/>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wipe(left)">
                                      <p:cBhvr>
                                        <p:cTn id="79" dur="500"/>
                                        <p:tgtEl>
                                          <p:spTgt spid="8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left)">
                                      <p:cBhvr>
                                        <p:cTn id="82" dur="500"/>
                                        <p:tgtEl>
                                          <p:spTgt spid="96"/>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500"/>
                                        <p:tgtEl>
                                          <p:spTgt spid="32"/>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500"/>
                                        <p:tgtEl>
                                          <p:spTgt spid="16"/>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par>
                          <p:cTn id="92" fill="hold">
                            <p:stCondLst>
                              <p:cond delay="7500"/>
                            </p:stCondLst>
                            <p:childTnLst>
                              <p:par>
                                <p:cTn id="93" presetID="1" presetClass="entr" presetSubtype="0" fill="hold" nodeType="afterEffect">
                                  <p:stCondLst>
                                    <p:cond delay="3000"/>
                                  </p:stCondLst>
                                  <p:childTnLst>
                                    <p:set>
                                      <p:cBhvr>
                                        <p:cTn id="94" dur="1" fill="hold">
                                          <p:stCondLst>
                                            <p:cond delay="0"/>
                                          </p:stCondLst>
                                        </p:cTn>
                                        <p:tgtEl>
                                          <p:spTgt spid="4"/>
                                        </p:tgtEl>
                                        <p:attrNameLst>
                                          <p:attrName>style.visibility</p:attrName>
                                        </p:attrNameLst>
                                      </p:cBhvr>
                                      <p:to>
                                        <p:strVal val="visible"/>
                                      </p:to>
                                    </p:set>
                                  </p:childTnLst>
                                </p:cTn>
                              </p:par>
                            </p:childTnLst>
                          </p:cTn>
                        </p:par>
                        <p:par>
                          <p:cTn id="95" fill="hold">
                            <p:stCondLst>
                              <p:cond delay="10500"/>
                            </p:stCondLst>
                            <p:childTnLst>
                              <p:par>
                                <p:cTn id="96" presetID="22" presetClass="entr" presetSubtype="8" fill="hold" grpId="0" nodeType="afterEffect">
                                  <p:stCondLst>
                                    <p:cond delay="0"/>
                                  </p:stCondLst>
                                  <p:childTnLst>
                                    <p:set>
                                      <p:cBhvr>
                                        <p:cTn id="97" dur="1" fill="hold">
                                          <p:stCondLst>
                                            <p:cond delay="0"/>
                                          </p:stCondLst>
                                        </p:cTn>
                                        <p:tgtEl>
                                          <p:spTgt spid="84"/>
                                        </p:tgtEl>
                                        <p:attrNameLst>
                                          <p:attrName>style.visibility</p:attrName>
                                        </p:attrNameLst>
                                      </p:cBhvr>
                                      <p:to>
                                        <p:strVal val="visible"/>
                                      </p:to>
                                    </p:set>
                                    <p:animEffect transition="in" filter="wipe(left)">
                                      <p:cBhvr>
                                        <p:cTn id="98" dur="500"/>
                                        <p:tgtEl>
                                          <p:spTgt spid="8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wipe(left)">
                                      <p:cBhvr>
                                        <p:cTn id="104" dur="500"/>
                                        <p:tgtEl>
                                          <p:spTgt spid="8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91"/>
                                        </p:tgtEl>
                                        <p:attrNameLst>
                                          <p:attrName>style.visibility</p:attrName>
                                        </p:attrNameLst>
                                      </p:cBhvr>
                                      <p:to>
                                        <p:strVal val="visible"/>
                                      </p:to>
                                    </p:set>
                                    <p:animEffect transition="in" filter="wipe(left)">
                                      <p:cBhvr>
                                        <p:cTn id="107" dur="500"/>
                                        <p:tgtEl>
                                          <p:spTgt spid="9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92"/>
                                        </p:tgtEl>
                                        <p:attrNameLst>
                                          <p:attrName>style.visibility</p:attrName>
                                        </p:attrNameLst>
                                      </p:cBhvr>
                                      <p:to>
                                        <p:strVal val="visible"/>
                                      </p:to>
                                    </p:set>
                                    <p:animEffect transition="in" filter="wipe(left)">
                                      <p:cBhvr>
                                        <p:cTn id="110" dur="500"/>
                                        <p:tgtEl>
                                          <p:spTgt spid="9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90"/>
                                        </p:tgtEl>
                                        <p:attrNameLst>
                                          <p:attrName>style.visibility</p:attrName>
                                        </p:attrNameLst>
                                      </p:cBhvr>
                                      <p:to>
                                        <p:strVal val="visible"/>
                                      </p:to>
                                    </p:set>
                                    <p:animEffect transition="in" filter="wipe(left)">
                                      <p:cBhvr>
                                        <p:cTn id="113" dur="500"/>
                                        <p:tgtEl>
                                          <p:spTgt spid="90"/>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93"/>
                                        </p:tgtEl>
                                        <p:attrNameLst>
                                          <p:attrName>style.visibility</p:attrName>
                                        </p:attrNameLst>
                                      </p:cBhvr>
                                      <p:to>
                                        <p:strVal val="visible"/>
                                      </p:to>
                                    </p:set>
                                    <p:animEffect transition="in" filter="wipe(left)">
                                      <p:cBhvr>
                                        <p:cTn id="116" dur="500"/>
                                        <p:tgtEl>
                                          <p:spTgt spid="93"/>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94"/>
                                        </p:tgtEl>
                                        <p:attrNameLst>
                                          <p:attrName>style.visibility</p:attrName>
                                        </p:attrNameLst>
                                      </p:cBhvr>
                                      <p:to>
                                        <p:strVal val="visible"/>
                                      </p:to>
                                    </p:set>
                                    <p:animEffect transition="in" filter="wipe(left)">
                                      <p:cBhvr>
                                        <p:cTn id="119" dur="500"/>
                                        <p:tgtEl>
                                          <p:spTgt spid="94"/>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wipe(left)">
                                      <p:cBhvr>
                                        <p:cTn id="122" dur="500"/>
                                        <p:tgtEl>
                                          <p:spTgt spid="98"/>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97"/>
                                        </p:tgtEl>
                                        <p:attrNameLst>
                                          <p:attrName>style.visibility</p:attrName>
                                        </p:attrNameLst>
                                      </p:cBhvr>
                                      <p:to>
                                        <p:strVal val="visible"/>
                                      </p:to>
                                    </p:set>
                                    <p:animEffect transition="in" filter="wipe(left)">
                                      <p:cBhvr>
                                        <p:cTn id="12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 grpId="0" animBg="1"/>
      <p:bldP spid="20" grpId="0" animBg="1"/>
      <p:bldP spid="22" grpId="0" animBg="1"/>
      <p:bldP spid="23" grpId="0" animBg="1"/>
      <p:bldP spid="24" grpId="0" animBg="1"/>
      <p:bldP spid="25" grpId="0" animBg="1"/>
      <p:bldP spid="26" grpId="0" animBg="1"/>
      <p:bldP spid="27" grpId="0" animBg="1"/>
      <p:bldP spid="28" grpId="0" animBg="1"/>
      <p:bldP spid="29" grpId="0" animBg="1"/>
      <p:bldP spid="32" grpId="0" animBg="1"/>
      <p:bldP spid="33" grpId="0" animBg="1"/>
      <p:bldP spid="18" grpId="0" animBg="1"/>
      <p:bldP spid="19" grpId="0"/>
      <p:bldP spid="84" grpId="0" animBg="1"/>
      <p:bldP spid="89" grpId="0" animBg="1"/>
      <p:bldP spid="90" grpId="0" animBg="1"/>
      <p:bldP spid="91" grpId="0" animBg="1"/>
      <p:bldP spid="92" grpId="0" animBg="1"/>
      <p:bldP spid="93" grpId="0" animBg="1"/>
      <p:bldP spid="94" grpId="0" animBg="1"/>
      <p:bldP spid="95" grpId="0" animBg="1"/>
      <p:bldP spid="15" grpId="0" animBg="1"/>
      <p:bldP spid="16" grpId="0"/>
      <p:bldP spid="85" grpId="0" animBg="1"/>
      <p:bldP spid="86" grpId="0" animBg="1"/>
      <p:bldP spid="87" grpId="0" animBg="1"/>
      <p:bldP spid="88" grpId="0" animBg="1"/>
      <p:bldP spid="96" grpId="0" animBg="1"/>
      <p:bldP spid="97" grpId="0" animBg="1"/>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33"/>
          <p:cNvGrpSpPr>
            <a:grpSpLocks/>
          </p:cNvGrpSpPr>
          <p:nvPr/>
        </p:nvGrpSpPr>
        <p:grpSpPr bwMode="auto">
          <a:xfrm>
            <a:off x="943570" y="5229200"/>
            <a:ext cx="1900238" cy="1430338"/>
            <a:chOff x="323528" y="5238849"/>
            <a:chExt cx="1900705" cy="1430511"/>
          </a:xfrm>
        </p:grpSpPr>
        <p:pic>
          <p:nvPicPr>
            <p:cNvPr id="15" name="Image 14" descr="cuisine.jpg"/>
            <p:cNvPicPr>
              <a:picLocks noChangeAspect="1"/>
            </p:cNvPicPr>
            <p:nvPr/>
          </p:nvPicPr>
          <p:blipFill>
            <a:blip r:embed="rId3" cstate="print"/>
            <a:stretch>
              <a:fillRect/>
            </a:stretch>
          </p:blipFill>
          <p:spPr>
            <a:xfrm>
              <a:off x="323528" y="5238849"/>
              <a:ext cx="1900705" cy="10704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2"/>
            <p:cNvSpPr txBox="1">
              <a:spLocks noChangeAspect="1" noChangeArrowheads="1"/>
            </p:cNvSpPr>
            <p:nvPr/>
          </p:nvSpPr>
          <p:spPr bwMode="auto">
            <a:xfrm>
              <a:off x="560485" y="6446991"/>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NOURRIR</a:t>
              </a:r>
              <a:endParaRPr lang="fr-FR" sz="1100" dirty="0">
                <a:latin typeface="Arial" pitchFamily="34" charset="0"/>
                <a:cs typeface="+mn-cs"/>
              </a:endParaRPr>
            </a:p>
          </p:txBody>
        </p:sp>
      </p:grpSp>
      <p:grpSp>
        <p:nvGrpSpPr>
          <p:cNvPr id="4" name="Groupe 34"/>
          <p:cNvGrpSpPr>
            <a:grpSpLocks/>
          </p:cNvGrpSpPr>
          <p:nvPr/>
        </p:nvGrpSpPr>
        <p:grpSpPr bwMode="auto">
          <a:xfrm>
            <a:off x="684485" y="3587750"/>
            <a:ext cx="1892300" cy="1425575"/>
            <a:chOff x="323528" y="3588129"/>
            <a:chExt cx="1893346" cy="1425047"/>
          </a:xfrm>
        </p:grpSpPr>
        <p:pic>
          <p:nvPicPr>
            <p:cNvPr id="7" name="Image 6" descr="isolants.jpg"/>
            <p:cNvPicPr>
              <a:picLocks noChangeAspect="1"/>
            </p:cNvPicPr>
            <p:nvPr/>
          </p:nvPicPr>
          <p:blipFill>
            <a:blip r:embed="rId4" cstate="print"/>
            <a:stretch>
              <a:fillRect/>
            </a:stretch>
          </p:blipFill>
          <p:spPr>
            <a:xfrm>
              <a:off x="323528" y="3588129"/>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Text Box 2"/>
            <p:cNvSpPr txBox="1">
              <a:spLocks noChangeArrowheads="1"/>
            </p:cNvSpPr>
            <p:nvPr/>
          </p:nvSpPr>
          <p:spPr bwMode="auto">
            <a:xfrm>
              <a:off x="560485" y="4790807"/>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LOGER</a:t>
              </a:r>
              <a:endParaRPr lang="fr-FR" sz="1100" dirty="0">
                <a:latin typeface="Arial" pitchFamily="34" charset="0"/>
                <a:cs typeface="+mn-cs"/>
              </a:endParaRPr>
            </a:p>
          </p:txBody>
        </p:sp>
      </p:grpSp>
      <p:grpSp>
        <p:nvGrpSpPr>
          <p:cNvPr id="5" name="Groupe 35"/>
          <p:cNvGrpSpPr>
            <a:grpSpLocks/>
          </p:cNvGrpSpPr>
          <p:nvPr/>
        </p:nvGrpSpPr>
        <p:grpSpPr bwMode="auto">
          <a:xfrm>
            <a:off x="684485" y="1931988"/>
            <a:ext cx="1892300" cy="1470025"/>
            <a:chOff x="323528" y="1931945"/>
            <a:chExt cx="1893346" cy="1470633"/>
          </a:xfrm>
        </p:grpSpPr>
        <p:pic>
          <p:nvPicPr>
            <p:cNvPr id="11" name="Image 10" descr="communiquer.jpg"/>
            <p:cNvPicPr>
              <a:picLocks noChangeAspect="1"/>
            </p:cNvPicPr>
            <p:nvPr/>
          </p:nvPicPr>
          <p:blipFill>
            <a:blip r:embed="rId5" cstate="print"/>
            <a:stretch>
              <a:fillRect/>
            </a:stretch>
          </p:blipFill>
          <p:spPr>
            <a:xfrm>
              <a:off x="323528" y="1931945"/>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 Box 2"/>
            <p:cNvSpPr txBox="1">
              <a:spLocks noChangeArrowheads="1"/>
            </p:cNvSpPr>
            <p:nvPr/>
          </p:nvSpPr>
          <p:spPr bwMode="auto">
            <a:xfrm>
              <a:off x="467544" y="3140968"/>
              <a:ext cx="1584176"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COMMUNIQUER</a:t>
              </a:r>
              <a:endParaRPr lang="fr-FR" sz="1100" dirty="0">
                <a:latin typeface="Arial" pitchFamily="34" charset="0"/>
                <a:cs typeface="+mn-cs"/>
              </a:endParaRPr>
            </a:p>
          </p:txBody>
        </p:sp>
      </p:grpSp>
      <p:grpSp>
        <p:nvGrpSpPr>
          <p:cNvPr id="6" name="Groupe 37"/>
          <p:cNvGrpSpPr>
            <a:grpSpLocks/>
          </p:cNvGrpSpPr>
          <p:nvPr/>
        </p:nvGrpSpPr>
        <p:grpSpPr bwMode="auto">
          <a:xfrm>
            <a:off x="1311548" y="276225"/>
            <a:ext cx="1892300" cy="1463675"/>
            <a:chOff x="950462" y="275761"/>
            <a:chExt cx="1893346" cy="1464288"/>
          </a:xfrm>
        </p:grpSpPr>
        <p:pic>
          <p:nvPicPr>
            <p:cNvPr id="18" name="Image 17" descr="chauffage.jpg"/>
            <p:cNvPicPr>
              <a:picLocks noChangeAspect="1"/>
            </p:cNvPicPr>
            <p:nvPr/>
          </p:nvPicPr>
          <p:blipFill>
            <a:blip r:embed="rId6" cstate="print"/>
            <a:stretch>
              <a:fillRect/>
            </a:stretch>
          </p:blipFill>
          <p:spPr>
            <a:xfrm>
              <a:off x="950462"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 Box 2"/>
            <p:cNvSpPr txBox="1">
              <a:spLocks noChangeArrowheads="1"/>
            </p:cNvSpPr>
            <p:nvPr/>
          </p:nvSpPr>
          <p:spPr bwMode="auto">
            <a:xfrm>
              <a:off x="1280565" y="1478439"/>
              <a:ext cx="1419227"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CHAUFFER</a:t>
              </a:r>
              <a:endParaRPr lang="fr-FR" sz="1100" dirty="0">
                <a:latin typeface="Arial" pitchFamily="34" charset="0"/>
                <a:cs typeface="+mn-cs"/>
              </a:endParaRPr>
            </a:p>
          </p:txBody>
        </p:sp>
      </p:grpSp>
      <p:pic>
        <p:nvPicPr>
          <p:cNvPr id="21" name="Image 20" descr="maison devant 1.jpg"/>
          <p:cNvPicPr>
            <a:picLocks noChangeAspect="1"/>
          </p:cNvPicPr>
          <p:nvPr/>
        </p:nvPicPr>
        <p:blipFill>
          <a:blip r:embed="rId7" cstate="print"/>
          <a:stretch>
            <a:fillRect/>
          </a:stretch>
        </p:blipFill>
        <p:spPr>
          <a:xfrm>
            <a:off x="3758774" y="188640"/>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 Box 2"/>
          <p:cNvSpPr txBox="1">
            <a:spLocks noChangeArrowheads="1"/>
          </p:cNvSpPr>
          <p:nvPr/>
        </p:nvSpPr>
        <p:spPr bwMode="auto">
          <a:xfrm>
            <a:off x="3995936" y="136719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DEPLACER</a:t>
            </a:r>
            <a:endParaRPr lang="fr-FR" sz="1100" dirty="0">
              <a:latin typeface="Arial" pitchFamily="34" charset="0"/>
              <a:cs typeface="+mn-cs"/>
            </a:endParaRPr>
          </a:p>
        </p:txBody>
      </p:sp>
      <p:pic>
        <p:nvPicPr>
          <p:cNvPr id="24" name="Image 23" descr="maison énergie.jpg"/>
          <p:cNvPicPr>
            <a:picLocks noChangeAspect="1"/>
          </p:cNvPicPr>
          <p:nvPr/>
        </p:nvPicPr>
        <p:blipFill>
          <a:blip r:embed="rId8" cstate="print"/>
          <a:stretch>
            <a:fillRect/>
          </a:stretch>
        </p:blipFill>
        <p:spPr>
          <a:xfrm>
            <a:off x="6423070"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5" name="Text Box 2"/>
          <p:cNvSpPr txBox="1">
            <a:spLocks noChangeArrowheads="1"/>
          </p:cNvSpPr>
          <p:nvPr/>
        </p:nvSpPr>
        <p:spPr bwMode="auto">
          <a:xfrm>
            <a:off x="6516216" y="1484784"/>
            <a:ext cx="1656184" cy="215444"/>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800" b="1" dirty="0">
                <a:solidFill>
                  <a:srgbClr val="FFFF00"/>
                </a:solidFill>
                <a:latin typeface="Calibri" pitchFamily="34" charset="0"/>
                <a:cs typeface="+mn-cs"/>
              </a:rPr>
              <a:t>POUR ME PRODUIRE DE L’ENERGIE</a:t>
            </a:r>
            <a:endParaRPr lang="fr-FR" sz="800" dirty="0">
              <a:latin typeface="Arial" pitchFamily="34" charset="0"/>
              <a:cs typeface="+mn-cs"/>
            </a:endParaRPr>
          </a:p>
        </p:txBody>
      </p:sp>
      <p:pic>
        <p:nvPicPr>
          <p:cNvPr id="27" name="Image 26" descr="éclairage.jpg"/>
          <p:cNvPicPr>
            <a:picLocks noChangeAspect="1"/>
          </p:cNvPicPr>
          <p:nvPr/>
        </p:nvPicPr>
        <p:blipFill>
          <a:blip r:embed="rId9" cstate="print"/>
          <a:stretch>
            <a:fillRect/>
          </a:stretch>
        </p:blipFill>
        <p:spPr>
          <a:xfrm>
            <a:off x="7071142" y="1844824"/>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8" name="Text Box 2"/>
          <p:cNvSpPr txBox="1">
            <a:spLocks noChangeArrowheads="1"/>
          </p:cNvSpPr>
          <p:nvPr/>
        </p:nvSpPr>
        <p:spPr bwMode="auto">
          <a:xfrm>
            <a:off x="7236296" y="3023374"/>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M’ECLAIRER</a:t>
            </a:r>
            <a:endParaRPr lang="fr-FR" sz="1100" dirty="0">
              <a:latin typeface="Arial" pitchFamily="34" charset="0"/>
              <a:cs typeface="+mn-cs"/>
            </a:endParaRPr>
          </a:p>
        </p:txBody>
      </p:sp>
      <p:grpSp>
        <p:nvGrpSpPr>
          <p:cNvPr id="8" name="Groupe 39"/>
          <p:cNvGrpSpPr>
            <a:grpSpLocks/>
          </p:cNvGrpSpPr>
          <p:nvPr/>
        </p:nvGrpSpPr>
        <p:grpSpPr bwMode="auto">
          <a:xfrm>
            <a:off x="3381375" y="4800600"/>
            <a:ext cx="2559050" cy="1868488"/>
            <a:chOff x="3381494" y="4800873"/>
            <a:chExt cx="2558658" cy="1868487"/>
          </a:xfrm>
        </p:grpSpPr>
        <p:pic>
          <p:nvPicPr>
            <p:cNvPr id="30" name="Image 29" descr="tri.jpg"/>
            <p:cNvPicPr>
              <a:picLocks noChangeAspect="1"/>
            </p:cNvPicPr>
            <p:nvPr/>
          </p:nvPicPr>
          <p:blipFill>
            <a:blip r:embed="rId10" cstate="print"/>
            <a:stretch>
              <a:fillRect/>
            </a:stretch>
          </p:blipFill>
          <p:spPr>
            <a:xfrm>
              <a:off x="3381494" y="4800873"/>
              <a:ext cx="2558658" cy="1436439"/>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20" name="Text Box 2"/>
            <p:cNvSpPr txBox="1">
              <a:spLocks noChangeArrowheads="1"/>
            </p:cNvSpPr>
            <p:nvPr/>
          </p:nvSpPr>
          <p:spPr bwMode="auto">
            <a:xfrm>
              <a:off x="4067944" y="640775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100" b="1" dirty="0">
                  <a:solidFill>
                    <a:srgbClr val="FFFF00"/>
                  </a:solidFill>
                  <a:latin typeface="Calibri" pitchFamily="34" charset="0"/>
                </a:rPr>
                <a:t>JE RECYCLERAI</a:t>
              </a:r>
              <a:endParaRPr lang="fr-FR" sz="1100" dirty="0"/>
            </a:p>
          </p:txBody>
        </p:sp>
      </p:grpSp>
      <p:grpSp>
        <p:nvGrpSpPr>
          <p:cNvPr id="14" name="Groupe 38"/>
          <p:cNvGrpSpPr>
            <a:grpSpLocks/>
          </p:cNvGrpSpPr>
          <p:nvPr/>
        </p:nvGrpSpPr>
        <p:grpSpPr bwMode="auto">
          <a:xfrm>
            <a:off x="6659563" y="3573463"/>
            <a:ext cx="2233612" cy="1943100"/>
            <a:chOff x="6660232" y="3573014"/>
            <a:chExt cx="2232248" cy="1944218"/>
          </a:xfrm>
        </p:grpSpPr>
        <p:pic>
          <p:nvPicPr>
            <p:cNvPr id="33" name="Image 32" descr="robot aspi+ventilateur.jpg"/>
            <p:cNvPicPr>
              <a:picLocks noChangeAspect="1"/>
            </p:cNvPicPr>
            <p:nvPr/>
          </p:nvPicPr>
          <p:blipFill>
            <a:blip r:embed="rId11" cstate="print"/>
            <a:stretch>
              <a:fillRect/>
            </a:stretch>
          </p:blipFill>
          <p:spPr>
            <a:xfrm>
              <a:off x="6712883" y="3573014"/>
              <a:ext cx="2179597" cy="122363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18" name="Text Box 3"/>
            <p:cNvSpPr txBox="1">
              <a:spLocks noChangeAspect="1" noChangeArrowheads="1"/>
            </p:cNvSpPr>
            <p:nvPr/>
          </p:nvSpPr>
          <p:spPr bwMode="auto">
            <a:xfrm>
              <a:off x="6660232" y="4994012"/>
              <a:ext cx="2184954" cy="5232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400" b="1" dirty="0">
                  <a:solidFill>
                    <a:srgbClr val="FFFF00"/>
                  </a:solidFill>
                  <a:latin typeface="Calibri" pitchFamily="34" charset="0"/>
                </a:rPr>
                <a:t>En me facilitant la vie tout en améliorant mon confort</a:t>
              </a:r>
              <a:endParaRPr lang="fr-FR" sz="1400" dirty="0"/>
            </a:p>
          </p:txBody>
        </p:sp>
      </p:grpSp>
      <p:sp>
        <p:nvSpPr>
          <p:cNvPr id="8215" name="Text Box 4"/>
          <p:cNvSpPr txBox="1">
            <a:spLocks noChangeArrowheads="1"/>
          </p:cNvSpPr>
          <p:nvPr/>
        </p:nvSpPr>
        <p:spPr bwMode="auto">
          <a:xfrm>
            <a:off x="6174866" y="5670411"/>
            <a:ext cx="2808288" cy="576262"/>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1400" b="1" dirty="0">
                <a:solidFill>
                  <a:srgbClr val="FFFF00"/>
                </a:solidFill>
                <a:latin typeface="Calibri" pitchFamily="34" charset="0"/>
              </a:rPr>
              <a:t>Avec une logique de limitation de l’impact sur l’environnement</a:t>
            </a:r>
            <a:endParaRPr lang="fr-FR" sz="1400" dirty="0"/>
          </a:p>
        </p:txBody>
      </p:sp>
      <p:pic>
        <p:nvPicPr>
          <p:cNvPr id="29" name="Image 28" descr="maison future+hugo.png">
            <a:hlinkClick r:id="rId12" action="ppaction://hlinkpres?slideindex=1&amp;slidetitle="/>
          </p:cNvPr>
          <p:cNvPicPr>
            <a:picLocks noChangeAspect="1"/>
          </p:cNvPicPr>
          <p:nvPr/>
        </p:nvPicPr>
        <p:blipFill>
          <a:blip r:embed="rId13" cstate="print"/>
          <a:stretch>
            <a:fillRect/>
          </a:stretch>
        </p:blipFill>
        <p:spPr>
          <a:xfrm>
            <a:off x="3228974" y="2202158"/>
            <a:ext cx="2999209" cy="2246018"/>
          </a:xfrm>
          <a:prstGeom prst="rect">
            <a:avLst/>
          </a:prstGeom>
          <a:ln>
            <a:noFill/>
          </a:ln>
          <a:effectLst>
            <a:outerShdw blurRad="292100" dist="139700" dir="2700000" algn="tl" rotWithShape="0">
              <a:srgbClr val="333333">
                <a:alpha val="65000"/>
              </a:srgbClr>
            </a:outerShdw>
          </a:effectLst>
        </p:spPr>
      </p:pic>
      <p:sp>
        <p:nvSpPr>
          <p:cNvPr id="3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solidFill>
            <a:srgbClr val="33B9D9"/>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53" name="Rectangle 12"/>
          <p:cNvSpPr>
            <a:spLocks noChangeArrowheads="1"/>
          </p:cNvSpPr>
          <p:nvPr/>
        </p:nvSpPr>
        <p:spPr bwMode="auto">
          <a:xfrm>
            <a:off x="2461979" y="1844824"/>
            <a:ext cx="6574517" cy="132343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1600" b="1" dirty="0" smtClean="0">
                <a:solidFill>
                  <a:schemeClr val="accent1">
                    <a:lumMod val="50000"/>
                  </a:schemeClr>
                </a:solidFill>
                <a:latin typeface="Calibri" pitchFamily="34" charset="0"/>
                <a:ea typeface="Times New Roman" pitchFamily="18" charset="0"/>
                <a:cs typeface="Calibri" pitchFamily="34" charset="0"/>
              </a:rPr>
              <a:t>Hugo se pose beaucoup de questions : face au défi majeur du changement climatique, la France a pris des engagements en signant le protocole de Kyoto (Application en 2005).</a:t>
            </a:r>
            <a:endParaRPr lang="fr-FR" altLang="zh-CN" sz="1000" b="1" dirty="0" smtClean="0">
              <a:solidFill>
                <a:schemeClr val="accent1">
                  <a:lumMod val="50000"/>
                </a:schemeClr>
              </a:solidFill>
              <a:latin typeface="Arial" pitchFamily="34" charset="0"/>
              <a:cs typeface="Arial" pitchFamily="34" charset="0"/>
            </a:endParaRPr>
          </a:p>
          <a:p>
            <a:pPr lvl="0" algn="just" eaLnBrk="0" fontAlgn="base" hangingPunct="0">
              <a:spcBef>
                <a:spcPct val="0"/>
              </a:spcBef>
              <a:spcAft>
                <a:spcPct val="0"/>
              </a:spcAft>
            </a:pPr>
            <a:r>
              <a:rPr lang="fr-FR" altLang="zh-CN" sz="1600" b="1" dirty="0" smtClean="0">
                <a:solidFill>
                  <a:schemeClr val="accent1">
                    <a:lumMod val="50000"/>
                  </a:schemeClr>
                </a:solidFill>
                <a:latin typeface="Calibri" pitchFamily="34" charset="0"/>
                <a:ea typeface="Times New Roman" pitchFamily="18" charset="0"/>
                <a:cs typeface="Calibri" pitchFamily="34" charset="0"/>
              </a:rPr>
              <a:t>A l’horizon 2050, le secteur du bâtiment devra diviser par 4 ses émissions de CO2 (Facteur 4). </a:t>
            </a:r>
            <a:endParaRPr lang="fr-FR" altLang="zh-CN" sz="2400" b="1" dirty="0" smtClean="0">
              <a:solidFill>
                <a:schemeClr val="accent1">
                  <a:lumMod val="50000"/>
                </a:schemeClr>
              </a:solidFill>
              <a:latin typeface="Arial" pitchFamily="34" charset="0"/>
              <a:cs typeface="Arial" pitchFamily="34" charset="0"/>
            </a:endParaRPr>
          </a:p>
        </p:txBody>
      </p:sp>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
        <p:nvSpPr>
          <p:cNvPr id="50" name="Rectangle à coins arrondis 49"/>
          <p:cNvSpPr/>
          <p:nvPr/>
        </p:nvSpPr>
        <p:spPr>
          <a:xfrm>
            <a:off x="2346939" y="1533100"/>
            <a:ext cx="6689557" cy="1635164"/>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9" name="AutoShape 4"/>
          <p:cNvSpPr>
            <a:spLocks noChangeArrowheads="1"/>
          </p:cNvSpPr>
          <p:nvPr/>
        </p:nvSpPr>
        <p:spPr bwMode="auto">
          <a:xfrm>
            <a:off x="2293268" y="1484784"/>
            <a:ext cx="4366964" cy="342000"/>
          </a:xfrm>
          <a:prstGeom prst="roundRect">
            <a:avLst>
              <a:gd name="adj" fmla="val 16667"/>
            </a:avLst>
          </a:prstGeom>
          <a:solidFill>
            <a:schemeClr val="accent1"/>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PHENOMENE SOCIETAL – 10 min</a:t>
            </a:r>
            <a:endParaRPr lang="fr-FR" dirty="0"/>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a:t>
              </a:r>
              <a:r>
                <a:rPr lang="fr-FR" sz="1600" dirty="0" smtClean="0">
                  <a:solidFill>
                    <a:schemeClr val="bg1"/>
                  </a:solidFill>
                </a:rPr>
                <a:t>énergétiques d’une </a:t>
              </a:r>
              <a:r>
                <a:rPr lang="fr-FR" sz="1600" dirty="0">
                  <a:solidFill>
                    <a:schemeClr val="bg1"/>
                  </a:solidFill>
                </a:rPr>
                <a:t>habitation </a:t>
              </a:r>
              <a:r>
                <a:rPr lang="fr-FR" sz="1600" b="1" dirty="0" smtClean="0">
                  <a:solidFill>
                    <a:schemeClr val="bg1"/>
                  </a:solidFill>
                </a:rPr>
                <a:t>?</a:t>
              </a:r>
              <a:endParaRPr lang="fr-FR" sz="1600" b="1" dirty="0">
                <a:solidFill>
                  <a:schemeClr val="bg1"/>
                </a:solidFill>
              </a:endParaRPr>
            </a:p>
          </p:txBody>
        </p:sp>
      </p:grpSp>
    </p:spTree>
    <p:extLst>
      <p:ext uri="{BB962C8B-B14F-4D97-AF65-F5344CB8AC3E}">
        <p14:creationId xmlns:p14="http://schemas.microsoft.com/office/powerpoint/2010/main" val="3561718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3000"/>
                            </p:stCondLst>
                            <p:childTnLst>
                              <p:par>
                                <p:cTn id="11" presetID="22" presetClass="entr" presetSubtype="8"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1000"/>
                                        <p:tgtEl>
                                          <p:spTgt spid="4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1000"/>
                                        <p:tgtEl>
                                          <p:spTgt spid="5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4000"/>
                            </p:stCondLst>
                            <p:childTnLst>
                              <p:par>
                                <p:cTn id="21" presetID="23" presetClass="entr" presetSubtype="16" fill="hold" nodeType="afterEffect">
                                  <p:stCondLst>
                                    <p:cond delay="200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3" grpId="0"/>
      <p:bldP spid="50" grpId="0" animBg="1"/>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énergétique d’une habitation </a:t>
              </a:r>
              <a:r>
                <a:rPr lang="fr-FR" sz="1600" b="1" dirty="0" smtClean="0">
                  <a:solidFill>
                    <a:schemeClr val="bg1"/>
                  </a:solidFill>
                </a:rPr>
                <a:t>?</a:t>
              </a:r>
              <a:endParaRPr lang="fr-FR" sz="1600" b="1" dirty="0">
                <a:solidFill>
                  <a:schemeClr val="bg1"/>
                </a:solidFill>
              </a:endParaRPr>
            </a:p>
          </p:txBody>
        </p:sp>
      </p:grpSp>
      <p:sp>
        <p:nvSpPr>
          <p:cNvPr id="24" name="AutoShape 4"/>
          <p:cNvSpPr>
            <a:spLocks noChangeArrowheads="1"/>
          </p:cNvSpPr>
          <p:nvPr/>
        </p:nvSpPr>
        <p:spPr bwMode="auto">
          <a:xfrm>
            <a:off x="2751775" y="3861048"/>
            <a:ext cx="1152128" cy="2016224"/>
          </a:xfrm>
          <a:prstGeom prst="roundRect">
            <a:avLst>
              <a:gd name="adj" fmla="val 9988"/>
            </a:avLst>
          </a:prstGeom>
          <a:solidFill>
            <a:schemeClr val="accent2">
              <a:lumMod val="40000"/>
              <a:lumOff val="60000"/>
            </a:schemeClr>
          </a:solidFill>
          <a:ln w="28575">
            <a:noFill/>
            <a:round/>
            <a:headEnd/>
            <a:tailEnd/>
          </a:ln>
        </p:spPr>
        <p:txBody>
          <a:bodyPr anchor="ctr"/>
          <a:lstStyle/>
          <a:p>
            <a:pPr algn="ctr">
              <a:spcAft>
                <a:spcPts val="1000"/>
              </a:spcAft>
            </a:pPr>
            <a:endParaRPr lang="fr-FR" i="1" dirty="0" smtClean="0">
              <a:latin typeface="+mj-lt"/>
              <a:cs typeface="Arial" panose="020B0604020202020204" pitchFamily="34" charset="0"/>
            </a:endParaRPr>
          </a:p>
          <a:p>
            <a:pPr algn="ctr">
              <a:spcAft>
                <a:spcPts val="1000"/>
              </a:spcAft>
            </a:pPr>
            <a:r>
              <a:rPr lang="fr-FR" dirty="0" smtClean="0">
                <a:latin typeface="+mj-lt"/>
                <a:cs typeface="Arial" panose="020B0604020202020204" pitchFamily="34" charset="0"/>
              </a:rPr>
              <a:t>Phase d’</a:t>
            </a:r>
            <a:r>
              <a:rPr lang="fr-FR" dirty="0" err="1" smtClean="0">
                <a:latin typeface="+mj-lt"/>
                <a:cs typeface="Arial" panose="020B0604020202020204" pitchFamily="34" charset="0"/>
              </a:rPr>
              <a:t>appro-priation</a:t>
            </a:r>
            <a:endParaRPr lang="fr-FR" i="1" dirty="0">
              <a:latin typeface="+mj-lt"/>
              <a:cs typeface="Arial" panose="020B0604020202020204" pitchFamily="34" charset="0"/>
            </a:endParaRPr>
          </a:p>
          <a:p>
            <a:endParaRPr lang="fr-FR" dirty="0">
              <a:latin typeface="+mj-lt"/>
              <a:cs typeface="Arial" panose="020B0604020202020204" pitchFamily="34" charset="0"/>
            </a:endParaRPr>
          </a:p>
        </p:txBody>
      </p:sp>
      <p:sp>
        <p:nvSpPr>
          <p:cNvPr id="25" name="Rectangle à coins arrondis 24"/>
          <p:cNvSpPr/>
          <p:nvPr/>
        </p:nvSpPr>
        <p:spPr>
          <a:xfrm>
            <a:off x="2627785" y="1515698"/>
            <a:ext cx="6408712" cy="1698703"/>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8" name="AutoShape 4"/>
          <p:cNvSpPr>
            <a:spLocks noChangeArrowheads="1"/>
          </p:cNvSpPr>
          <p:nvPr/>
        </p:nvSpPr>
        <p:spPr bwMode="auto">
          <a:xfrm>
            <a:off x="2555776" y="1355263"/>
            <a:ext cx="6408713" cy="345545"/>
          </a:xfrm>
          <a:prstGeom prst="roundRect">
            <a:avLst>
              <a:gd name="adj" fmla="val 16667"/>
            </a:avLst>
          </a:prstGeom>
          <a:solidFill>
            <a:schemeClr val="accent2">
              <a:lumMod val="40000"/>
              <a:lumOff val="60000"/>
            </a:schemeClr>
          </a:solidFill>
          <a:ln w="9525">
            <a:noFill/>
            <a:round/>
            <a:headEnd/>
            <a:tailEnd/>
          </a:ln>
        </p:spPr>
        <p:txBody>
          <a:bodyPr/>
          <a:lstStyle/>
          <a:p>
            <a:pPr>
              <a:spcAft>
                <a:spcPts val="1000"/>
              </a:spcAft>
            </a:pPr>
            <a:r>
              <a:rPr lang="fr-FR" dirty="0" smtClean="0">
                <a:latin typeface="Calibri" pitchFamily="34" charset="0"/>
              </a:rPr>
              <a:t>APPROPRIATION, Comprendre les principes de la RT2012 – 45 min </a:t>
            </a:r>
            <a:endParaRPr lang="fr-FR" dirty="0">
              <a:latin typeface="Calibri" pitchFamily="34" charset="0"/>
            </a:endParaRPr>
          </a:p>
          <a:p>
            <a:endParaRPr lang="fr-FR" dirty="0"/>
          </a:p>
        </p:txBody>
      </p:sp>
      <p:pic>
        <p:nvPicPr>
          <p:cNvPr id="29" name="Picture 2"/>
          <p:cNvPicPr>
            <a:picLocks noChangeAspect="1" noChangeArrowheads="1"/>
          </p:cNvPicPr>
          <p:nvPr/>
        </p:nvPicPr>
        <p:blipFill rotWithShape="1">
          <a:blip r:embed="rId7" cstate="print"/>
          <a:srcRect l="4439" t="20587" r="3915" b="31014"/>
          <a:stretch/>
        </p:blipFill>
        <p:spPr bwMode="auto">
          <a:xfrm>
            <a:off x="3472396" y="1754778"/>
            <a:ext cx="4607439" cy="1368000"/>
          </a:xfrm>
          <a:prstGeom prst="rect">
            <a:avLst/>
          </a:prstGeom>
          <a:noFill/>
          <a:ln w="9525">
            <a:noFill/>
            <a:miter lim="800000"/>
            <a:headEnd/>
            <a:tailEnd/>
          </a:ln>
        </p:spPr>
      </p:pic>
      <p:sp>
        <p:nvSpPr>
          <p:cNvPr id="30" name="AutoShape 4"/>
          <p:cNvSpPr>
            <a:spLocks noChangeArrowheads="1"/>
          </p:cNvSpPr>
          <p:nvPr/>
        </p:nvSpPr>
        <p:spPr bwMode="auto">
          <a:xfrm>
            <a:off x="4139952" y="3861048"/>
            <a:ext cx="2021786" cy="759559"/>
          </a:xfrm>
          <a:prstGeom prst="roundRect">
            <a:avLst>
              <a:gd name="adj" fmla="val 16667"/>
            </a:avLst>
          </a:prstGeom>
          <a:solidFill>
            <a:schemeClr val="accent4"/>
          </a:solidFill>
          <a:ln w="57150">
            <a:solidFill>
              <a:schemeClr val="bg1"/>
            </a:solidFill>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 recherche</a:t>
            </a:r>
          </a:p>
        </p:txBody>
      </p:sp>
    </p:spTree>
    <p:extLst>
      <p:ext uri="{BB962C8B-B14F-4D97-AF65-F5344CB8AC3E}">
        <p14:creationId xmlns:p14="http://schemas.microsoft.com/office/powerpoint/2010/main" val="2724812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53" presetClass="entr" presetSubtype="16"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à coins arrondis 51"/>
          <p:cNvSpPr/>
          <p:nvPr/>
        </p:nvSpPr>
        <p:spPr>
          <a:xfrm>
            <a:off x="755575" y="1834770"/>
            <a:ext cx="7416826" cy="3610454"/>
          </a:xfrm>
          <a:prstGeom prst="roundRect">
            <a:avLst>
              <a:gd name="adj" fmla="val 3244"/>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26" name="Image 25" descr="kdecole.jpg"/>
          <p:cNvPicPr>
            <a:picLocks noChangeAspect="1"/>
          </p:cNvPicPr>
          <p:nvPr/>
        </p:nvPicPr>
        <p:blipFill>
          <a:blip r:embed="rId3" cstate="print"/>
          <a:stretch>
            <a:fillRect/>
          </a:stretch>
        </p:blipFill>
        <p:spPr>
          <a:xfrm>
            <a:off x="2699792" y="3995010"/>
            <a:ext cx="1512631" cy="1177331"/>
          </a:xfrm>
          <a:prstGeom prst="rect">
            <a:avLst/>
          </a:prstGeom>
        </p:spPr>
      </p:pic>
      <p:sp>
        <p:nvSpPr>
          <p:cNvPr id="54" name="Rectangle 1"/>
          <p:cNvSpPr>
            <a:spLocks noChangeArrowheads="1"/>
          </p:cNvSpPr>
          <p:nvPr/>
        </p:nvSpPr>
        <p:spPr bwMode="auto">
          <a:xfrm>
            <a:off x="4427984" y="2122802"/>
            <a:ext cx="396044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Les informations seront toutes prises  sur un site d’agence immobilière.</a:t>
            </a:r>
          </a:p>
          <a:p>
            <a:pPr marL="0" marR="0" lvl="0" indent="0" algn="l" defTabSz="914400" rtl="0" eaLnBrk="0" fontAlgn="base" latinLnBrk="0" hangingPunct="0">
              <a:lnSpc>
                <a:spcPct val="100000"/>
              </a:lnSpc>
              <a:spcBef>
                <a:spcPct val="0"/>
              </a:spcBef>
              <a:spcAft>
                <a:spcPct val="0"/>
              </a:spcAft>
              <a:buClrTx/>
              <a:buSzTx/>
              <a:buFontTx/>
              <a:buNone/>
              <a:tabLst>
                <a:tab pos="539750" algn="l"/>
                <a:tab pos="847725" algn="l"/>
              </a:tabLst>
            </a:pP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Choisir des maisons individuelles non mitoyennes</a:t>
            </a:r>
            <a:r>
              <a:rPr kumimoji="0" lang="fr-FR" altLang="zh-CN" sz="1050" b="0" i="0" u="none" strike="noStrike" cap="none" normalizeH="0" dirty="0" smtClean="0">
                <a:ln>
                  <a:noFill/>
                </a:ln>
                <a:solidFill>
                  <a:schemeClr val="tx1"/>
                </a:solidFill>
                <a:effectLst/>
                <a:latin typeface="Calibri" pitchFamily="34" charset="0"/>
                <a:ea typeface="Times New Roman" pitchFamily="18" charset="0"/>
                <a:cs typeface="Calibri" pitchFamily="34" charset="0"/>
              </a:rPr>
              <a:t> dans la commune de résidence ou commune voisine de l’élève</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Indiquer dans le tableau récapitulatif les données et résultats relevés,</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Type de maison : T5 (signifie 5 pièces principales),</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L’année de construction  (si possible),</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surface habitable de la maison voisine de 110 m</a:t>
            </a:r>
            <a:r>
              <a:rPr kumimoji="0" lang="fr-FR" altLang="zh-CN" sz="1050" b="0" i="0" u="none" strike="noStrike" cap="none" normalizeH="0" baseline="30000" dirty="0" smtClean="0">
                <a:ln>
                  <a:noFill/>
                </a:ln>
                <a:solidFill>
                  <a:schemeClr val="tx1"/>
                </a:solidFill>
                <a:effectLst/>
                <a:latin typeface="Calibri" pitchFamily="34" charset="0"/>
                <a:ea typeface="Times New Roman" pitchFamily="18" charset="0"/>
                <a:cs typeface="Calibri" pitchFamily="34" charset="0"/>
              </a:rPr>
              <a:t>2</a:t>
            </a: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lettre repère de la consommation énergétique (entre A et G),</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valeur de cette consommation énergétique </a:t>
            </a:r>
            <a:r>
              <a:rPr kumimoji="0" lang="fr-FR" altLang="zh-CN"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fr-FR" altLang="zh-CN" sz="105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kWh</a:t>
            </a:r>
            <a:r>
              <a:rPr kumimoji="0" lang="fr-FR" altLang="zh-CN" sz="1050" b="0" i="0" u="none" strike="noStrike" cap="none" normalizeH="0" baseline="-30000" dirty="0" err="1" smtClean="0">
                <a:ln>
                  <a:noFill/>
                </a:ln>
                <a:solidFill>
                  <a:srgbClr val="000000"/>
                </a:solidFill>
                <a:effectLst/>
                <a:latin typeface="Arial" pitchFamily="34" charset="0"/>
                <a:ea typeface="Times New Roman" pitchFamily="18" charset="0"/>
                <a:cs typeface="Arial" pitchFamily="34" charset="0"/>
              </a:rPr>
              <a:t>ep</a:t>
            </a:r>
            <a:r>
              <a:rPr kumimoji="0" lang="fr-FR" altLang="zh-CN"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m². an]</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p:txBody>
      </p:sp>
      <p:sp>
        <p:nvSpPr>
          <p:cNvPr id="51" name="AutoShape 4"/>
          <p:cNvSpPr>
            <a:spLocks noChangeArrowheads="1"/>
          </p:cNvSpPr>
          <p:nvPr/>
        </p:nvSpPr>
        <p:spPr bwMode="auto">
          <a:xfrm>
            <a:off x="683568" y="1402722"/>
            <a:ext cx="4648200" cy="609600"/>
          </a:xfrm>
          <a:prstGeom prst="roundRect">
            <a:avLst>
              <a:gd name="adj" fmla="val 16667"/>
            </a:avLst>
          </a:prstGeom>
          <a:solidFill>
            <a:schemeClr val="accent4"/>
          </a:solidFill>
          <a:ln w="9525">
            <a:noFill/>
            <a:round/>
            <a:headEnd/>
            <a:tailEnd/>
          </a:ln>
        </p:spPr>
        <p:txBody>
          <a:bodyPr/>
          <a:lstStyle/>
          <a:p>
            <a:pPr algn="ctr">
              <a:spcAft>
                <a:spcPts val="1000"/>
              </a:spcAft>
            </a:pPr>
            <a:r>
              <a:rPr lang="fr-FR" b="1" dirty="0" smtClean="0">
                <a:solidFill>
                  <a:srgbClr val="FFFFFF"/>
                </a:solidFill>
                <a:latin typeface="Calibri" pitchFamily="34" charset="0"/>
              </a:rPr>
              <a:t>Recherche sur  le site d’une agence immobilière – Travail à la maison</a:t>
            </a:r>
            <a:endParaRPr lang="fr-FR" b="1" dirty="0">
              <a:solidFill>
                <a:srgbClr val="FFFFFF"/>
              </a:solidFill>
              <a:latin typeface="Calibri" pitchFamily="34" charset="0"/>
            </a:endParaRPr>
          </a:p>
          <a:p>
            <a:endParaRPr lang="fr-FR" dirty="0"/>
          </a:p>
        </p:txBody>
      </p:sp>
      <p:pic>
        <p:nvPicPr>
          <p:cNvPr id="1026" name="Picture 2"/>
          <p:cNvPicPr>
            <a:picLocks noChangeAspect="1" noChangeArrowheads="1"/>
          </p:cNvPicPr>
          <p:nvPr/>
        </p:nvPicPr>
        <p:blipFill>
          <a:blip r:embed="rId4" cstate="print"/>
          <a:srcRect l="21584" t="27562" r="59599" b="46844"/>
          <a:stretch>
            <a:fillRect/>
          </a:stretch>
        </p:blipFill>
        <p:spPr bwMode="auto">
          <a:xfrm>
            <a:off x="827584" y="2229695"/>
            <a:ext cx="1872208" cy="1431688"/>
          </a:xfrm>
          <a:prstGeom prst="rect">
            <a:avLst/>
          </a:prstGeom>
          <a:noFill/>
          <a:ln w="9525">
            <a:noFill/>
            <a:miter lim="800000"/>
            <a:headEnd/>
            <a:tailEnd/>
          </a:ln>
        </p:spPr>
      </p:pic>
      <p:sp>
        <p:nvSpPr>
          <p:cNvPr id="23" name="Rectangle à coins arrondis 22"/>
          <p:cNvSpPr/>
          <p:nvPr/>
        </p:nvSpPr>
        <p:spPr>
          <a:xfrm>
            <a:off x="5228193" y="4498333"/>
            <a:ext cx="3304247" cy="2300039"/>
          </a:xfrm>
          <a:prstGeom prst="roundRect">
            <a:avLst>
              <a:gd name="adj" fmla="val 3244"/>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27" name="Picture 3"/>
          <p:cNvPicPr>
            <a:picLocks noChangeAspect="1" noChangeArrowheads="1"/>
          </p:cNvPicPr>
          <p:nvPr/>
        </p:nvPicPr>
        <p:blipFill>
          <a:blip r:embed="rId4" cstate="print"/>
          <a:srcRect l="41507" t="22640" r="50191" b="67516"/>
          <a:stretch>
            <a:fillRect/>
          </a:stretch>
        </p:blipFill>
        <p:spPr bwMode="auto">
          <a:xfrm>
            <a:off x="971600" y="2023725"/>
            <a:ext cx="825974" cy="55064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l="21798" t="68596" r="45783" b="5556"/>
          <a:stretch>
            <a:fillRect/>
          </a:stretch>
        </p:blipFill>
        <p:spPr bwMode="auto">
          <a:xfrm>
            <a:off x="827584" y="3381823"/>
            <a:ext cx="1872208" cy="839265"/>
          </a:xfrm>
          <a:prstGeom prst="rect">
            <a:avLst/>
          </a:prstGeom>
          <a:noFill/>
          <a:ln w="9525">
            <a:noFill/>
            <a:miter lim="800000"/>
            <a:headEnd/>
            <a:tailEnd/>
          </a:ln>
        </p:spPr>
      </p:pic>
      <p:graphicFrame>
        <p:nvGraphicFramePr>
          <p:cNvPr id="27" name="Graphique 26"/>
          <p:cNvGraphicFramePr/>
          <p:nvPr>
            <p:extLst>
              <p:ext uri="{D42A27DB-BD31-4B8C-83A1-F6EECF244321}">
                <p14:modId xmlns:p14="http://schemas.microsoft.com/office/powerpoint/2010/main" val="203992051"/>
              </p:ext>
            </p:extLst>
          </p:nvPr>
        </p:nvGraphicFramePr>
        <p:xfrm>
          <a:off x="5292079" y="4848319"/>
          <a:ext cx="2736304" cy="1731640"/>
        </p:xfrm>
        <a:graphic>
          <a:graphicData uri="http://schemas.openxmlformats.org/drawingml/2006/chart">
            <c:chart xmlns:c="http://schemas.openxmlformats.org/drawingml/2006/chart" xmlns:r="http://schemas.openxmlformats.org/officeDocument/2006/relationships" r:id="rId5"/>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39" name="AutoShape 4"/>
          <p:cNvSpPr>
            <a:spLocks noChangeArrowheads="1"/>
          </p:cNvSpPr>
          <p:nvPr/>
        </p:nvSpPr>
        <p:spPr bwMode="auto">
          <a:xfrm>
            <a:off x="755574" y="44624"/>
            <a:ext cx="8137029"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9699" y="3361539"/>
            <a:ext cx="3952815" cy="4222325"/>
          </a:xfrm>
          <a:prstGeom prst="rect">
            <a:avLst/>
          </a:prstGeom>
        </p:spPr>
      </p:pic>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1"/>
          <p:cNvGrpSpPr>
            <a:grpSpLocks/>
          </p:cNvGrpSpPr>
          <p:nvPr/>
        </p:nvGrpSpPr>
        <p:grpSpPr bwMode="auto">
          <a:xfrm>
            <a:off x="4427984" y="600523"/>
            <a:ext cx="4350673" cy="668237"/>
            <a:chOff x="-43423" y="135678"/>
            <a:chExt cx="2623591" cy="378063"/>
          </a:xfrm>
        </p:grpSpPr>
        <p:sp>
          <p:nvSpPr>
            <p:cNvPr id="3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3" name="Groupe 21"/>
          <p:cNvGrpSpPr>
            <a:grpSpLocks/>
          </p:cNvGrpSpPr>
          <p:nvPr/>
        </p:nvGrpSpPr>
        <p:grpSpPr bwMode="auto">
          <a:xfrm>
            <a:off x="662651" y="600522"/>
            <a:ext cx="3532209" cy="668238"/>
            <a:chOff x="296363" y="29132"/>
            <a:chExt cx="1885650" cy="509714"/>
          </a:xfrm>
        </p:grpSpPr>
        <p:sp>
          <p:nvSpPr>
            <p:cNvPr id="34"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5"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8" name="Imag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sp>
        <p:nvSpPr>
          <p:cNvPr id="22" name="AutoShape 4"/>
          <p:cNvSpPr>
            <a:spLocks noChangeArrowheads="1"/>
          </p:cNvSpPr>
          <p:nvPr/>
        </p:nvSpPr>
        <p:spPr bwMode="auto">
          <a:xfrm>
            <a:off x="5093475" y="4365104"/>
            <a:ext cx="1196663" cy="473060"/>
          </a:xfrm>
          <a:prstGeom prst="roundRect">
            <a:avLst>
              <a:gd name="adj" fmla="val 16667"/>
            </a:avLst>
          </a:prstGeom>
          <a:solidFill>
            <a:schemeClr val="accent4"/>
          </a:solidFill>
          <a:ln w="9525">
            <a:noFill/>
            <a:round/>
            <a:headEnd/>
            <a:tailEnd/>
          </a:ln>
        </p:spPr>
        <p:txBody>
          <a:bodyPr anchor="ctr"/>
          <a:lstStyle/>
          <a:p>
            <a:pPr algn="ctr">
              <a:spcAft>
                <a:spcPts val="1000"/>
              </a:spcAft>
            </a:pPr>
            <a:r>
              <a:rPr lang="fr-FR" b="1" dirty="0" smtClean="0">
                <a:solidFill>
                  <a:srgbClr val="FFFFFF"/>
                </a:solidFill>
                <a:latin typeface="Calibri" pitchFamily="34" charset="0"/>
              </a:rPr>
              <a:t>Résultats</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énergétique d’une habitation </a:t>
              </a:r>
              <a:r>
                <a:rPr lang="fr-FR" sz="1600" b="1" dirty="0" smtClean="0">
                  <a:solidFill>
                    <a:schemeClr val="bg1"/>
                  </a:solidFill>
                </a:rPr>
                <a:t>?</a:t>
              </a:r>
              <a:endParaRPr lang="fr-FR" sz="1600" b="1" dirty="0">
                <a:solidFill>
                  <a:schemeClr val="bg1"/>
                </a:solidFill>
              </a:endParaRPr>
            </a:p>
          </p:txBody>
        </p:sp>
      </p:grpSp>
      <p:sp>
        <p:nvSpPr>
          <p:cNvPr id="24" name="AutoShape 4"/>
          <p:cNvSpPr>
            <a:spLocks noChangeArrowheads="1"/>
          </p:cNvSpPr>
          <p:nvPr/>
        </p:nvSpPr>
        <p:spPr bwMode="auto">
          <a:xfrm>
            <a:off x="2751775" y="3861048"/>
            <a:ext cx="1152128" cy="2016224"/>
          </a:xfrm>
          <a:prstGeom prst="roundRect">
            <a:avLst>
              <a:gd name="adj" fmla="val 9988"/>
            </a:avLst>
          </a:prstGeom>
          <a:solidFill>
            <a:schemeClr val="accent2">
              <a:lumMod val="40000"/>
              <a:lumOff val="60000"/>
            </a:schemeClr>
          </a:solidFill>
          <a:ln w="28575">
            <a:noFill/>
            <a:round/>
            <a:headEnd/>
            <a:tailEnd/>
          </a:ln>
        </p:spPr>
        <p:txBody>
          <a:bodyPr anchor="ctr"/>
          <a:lstStyle/>
          <a:p>
            <a:pPr algn="ctr">
              <a:spcAft>
                <a:spcPts val="1000"/>
              </a:spcAft>
            </a:pPr>
            <a:endParaRPr lang="fr-FR" i="1" dirty="0" smtClean="0">
              <a:latin typeface="+mj-lt"/>
              <a:cs typeface="Arial" panose="020B0604020202020204" pitchFamily="34" charset="0"/>
            </a:endParaRPr>
          </a:p>
          <a:p>
            <a:pPr algn="ctr">
              <a:spcAft>
                <a:spcPts val="1000"/>
              </a:spcAft>
            </a:pPr>
            <a:r>
              <a:rPr lang="fr-FR" dirty="0" smtClean="0">
                <a:latin typeface="+mj-lt"/>
                <a:cs typeface="Arial" panose="020B0604020202020204" pitchFamily="34" charset="0"/>
              </a:rPr>
              <a:t>Phase d’</a:t>
            </a:r>
            <a:r>
              <a:rPr lang="fr-FR" dirty="0" err="1" smtClean="0">
                <a:latin typeface="+mj-lt"/>
                <a:cs typeface="Arial" panose="020B0604020202020204" pitchFamily="34" charset="0"/>
              </a:rPr>
              <a:t>appro-priation</a:t>
            </a:r>
            <a:endParaRPr lang="fr-FR" i="1" dirty="0">
              <a:latin typeface="+mj-lt"/>
              <a:cs typeface="Arial" panose="020B0604020202020204" pitchFamily="34" charset="0"/>
            </a:endParaRPr>
          </a:p>
          <a:p>
            <a:endParaRPr lang="fr-FR" dirty="0">
              <a:latin typeface="+mj-lt"/>
              <a:cs typeface="Arial" panose="020B0604020202020204" pitchFamily="34" charset="0"/>
            </a:endParaRPr>
          </a:p>
        </p:txBody>
      </p:sp>
      <p:sp>
        <p:nvSpPr>
          <p:cNvPr id="30" name="AutoShape 4"/>
          <p:cNvSpPr>
            <a:spLocks noChangeArrowheads="1"/>
          </p:cNvSpPr>
          <p:nvPr/>
        </p:nvSpPr>
        <p:spPr bwMode="auto">
          <a:xfrm>
            <a:off x="4139952" y="3861048"/>
            <a:ext cx="2021786" cy="759559"/>
          </a:xfrm>
          <a:prstGeom prst="roundRect">
            <a:avLst>
              <a:gd name="adj" fmla="val 16667"/>
            </a:avLst>
          </a:prstGeom>
          <a:solidFill>
            <a:schemeClr val="accent4"/>
          </a:solidFill>
          <a:ln w="57150">
            <a:solidFill>
              <a:schemeClr val="bg1"/>
            </a:solidFill>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 recherche</a:t>
            </a:r>
          </a:p>
        </p:txBody>
      </p:sp>
      <p:sp>
        <p:nvSpPr>
          <p:cNvPr id="31" name="AutoShape 4"/>
          <p:cNvSpPr>
            <a:spLocks noChangeArrowheads="1"/>
          </p:cNvSpPr>
          <p:nvPr/>
        </p:nvSpPr>
        <p:spPr bwMode="auto">
          <a:xfrm>
            <a:off x="4139952" y="5085184"/>
            <a:ext cx="2021786" cy="792088"/>
          </a:xfrm>
          <a:prstGeom prst="roundRect">
            <a:avLst>
              <a:gd name="adj" fmla="val 16667"/>
            </a:avLst>
          </a:prstGeom>
          <a:solidFill>
            <a:schemeClr val="accent4"/>
          </a:solidFill>
          <a:ln w="57150">
            <a:solidFill>
              <a:schemeClr val="bg1"/>
            </a:solidFill>
            <a:prstDash val="sysDash"/>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d’expérimentation</a:t>
            </a:r>
          </a:p>
        </p:txBody>
      </p:sp>
      <p:grpSp>
        <p:nvGrpSpPr>
          <p:cNvPr id="6" name="Groupe 5"/>
          <p:cNvGrpSpPr/>
          <p:nvPr/>
        </p:nvGrpSpPr>
        <p:grpSpPr>
          <a:xfrm>
            <a:off x="6444208" y="3861048"/>
            <a:ext cx="1404143" cy="2016224"/>
            <a:chOff x="8742640" y="2420888"/>
            <a:chExt cx="1404143" cy="2016224"/>
          </a:xfrm>
        </p:grpSpPr>
        <p:sp>
          <p:nvSpPr>
            <p:cNvPr id="32" name="Rectangle à coins arrondis 31"/>
            <p:cNvSpPr/>
            <p:nvPr/>
          </p:nvSpPr>
          <p:spPr>
            <a:xfrm>
              <a:off x="8814648" y="2420888"/>
              <a:ext cx="1287723" cy="2016224"/>
            </a:xfrm>
            <a:prstGeom prst="roundRect">
              <a:avLst>
                <a:gd name="adj" fmla="val 22052"/>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1600" dirty="0">
                <a:solidFill>
                  <a:schemeClr val="tx1"/>
                </a:solidFill>
              </a:endParaRPr>
            </a:p>
          </p:txBody>
        </p:sp>
        <p:sp>
          <p:nvSpPr>
            <p:cNvPr id="4" name="ZoneTexte 3"/>
            <p:cNvSpPr txBox="1"/>
            <p:nvPr/>
          </p:nvSpPr>
          <p:spPr>
            <a:xfrm>
              <a:off x="8742640" y="2970874"/>
              <a:ext cx="1404143" cy="1077218"/>
            </a:xfrm>
            <a:prstGeom prst="rect">
              <a:avLst/>
            </a:prstGeom>
            <a:noFill/>
          </p:spPr>
          <p:txBody>
            <a:bodyPr wrap="square" rtlCol="0" anchor="ctr">
              <a:spAutoFit/>
            </a:bodyPr>
            <a:lstStyle/>
            <a:p>
              <a:pPr algn="ctr"/>
              <a:r>
                <a:rPr lang="fr-FR" sz="1600" dirty="0"/>
                <a:t>Présentation des résultats au reste de la </a:t>
              </a:r>
              <a:r>
                <a:rPr lang="fr-FR" sz="1600" dirty="0" smtClean="0"/>
                <a:t>classe</a:t>
              </a:r>
              <a:endParaRPr lang="fr-FR" sz="1600" dirty="0"/>
            </a:p>
          </p:txBody>
        </p:sp>
      </p:grpSp>
      <p:sp>
        <p:nvSpPr>
          <p:cNvPr id="28" name="Rectangle à coins arrondis 27"/>
          <p:cNvSpPr/>
          <p:nvPr/>
        </p:nvSpPr>
        <p:spPr>
          <a:xfrm>
            <a:off x="5736800" y="1748053"/>
            <a:ext cx="3304247" cy="2300039"/>
          </a:xfrm>
          <a:prstGeom prst="roundRect">
            <a:avLst>
              <a:gd name="adj" fmla="val 3244"/>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aphicFrame>
        <p:nvGraphicFramePr>
          <p:cNvPr id="29" name="Graphique 28"/>
          <p:cNvGraphicFramePr/>
          <p:nvPr>
            <p:extLst>
              <p:ext uri="{D42A27DB-BD31-4B8C-83A1-F6EECF244321}">
                <p14:modId xmlns:p14="http://schemas.microsoft.com/office/powerpoint/2010/main" val="717323242"/>
              </p:ext>
            </p:extLst>
          </p:nvPr>
        </p:nvGraphicFramePr>
        <p:xfrm>
          <a:off x="5800686" y="2098039"/>
          <a:ext cx="2736304" cy="1731640"/>
        </p:xfrm>
        <a:graphic>
          <a:graphicData uri="http://schemas.openxmlformats.org/drawingml/2006/chart">
            <c:chart xmlns:c="http://schemas.openxmlformats.org/drawingml/2006/chart" xmlns:r="http://schemas.openxmlformats.org/officeDocument/2006/relationships" r:id="rId7"/>
          </a:graphicData>
        </a:graphic>
      </p:graphicFrame>
      <p:sp>
        <p:nvSpPr>
          <p:cNvPr id="33" name="AutoShape 4"/>
          <p:cNvSpPr>
            <a:spLocks noChangeArrowheads="1"/>
          </p:cNvSpPr>
          <p:nvPr/>
        </p:nvSpPr>
        <p:spPr bwMode="auto">
          <a:xfrm>
            <a:off x="5602082" y="1614824"/>
            <a:ext cx="1196663" cy="473060"/>
          </a:xfrm>
          <a:prstGeom prst="roundRect">
            <a:avLst>
              <a:gd name="adj" fmla="val 16667"/>
            </a:avLst>
          </a:prstGeom>
          <a:solidFill>
            <a:schemeClr val="accent4"/>
          </a:solidFill>
          <a:ln w="9525">
            <a:noFill/>
            <a:round/>
            <a:headEnd/>
            <a:tailEnd/>
          </a:ln>
        </p:spPr>
        <p:txBody>
          <a:bodyPr anchor="ctr"/>
          <a:lstStyle/>
          <a:p>
            <a:pPr algn="ctr">
              <a:spcAft>
                <a:spcPts val="1000"/>
              </a:spcAft>
            </a:pPr>
            <a:r>
              <a:rPr lang="fr-FR" b="1" dirty="0" smtClean="0">
                <a:solidFill>
                  <a:srgbClr val="FFFFFF"/>
                </a:solidFill>
                <a:latin typeface="Calibri" pitchFamily="34" charset="0"/>
              </a:rPr>
              <a:t>Résultats</a:t>
            </a:r>
            <a:endParaRPr lang="fr-FR" dirty="0"/>
          </a:p>
        </p:txBody>
      </p:sp>
    </p:spTree>
    <p:extLst>
      <p:ext uri="{BB962C8B-B14F-4D97-AF65-F5344CB8AC3E}">
        <p14:creationId xmlns:p14="http://schemas.microsoft.com/office/powerpoint/2010/main" val="1302595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Graphic spid="29" grpId="0">
        <p:bldAsOne/>
      </p:bldGraphic>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27384"/>
            <a:ext cx="9224999" cy="69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ctrTitle"/>
          </p:nvPr>
        </p:nvSpPr>
        <p:spPr>
          <a:xfrm>
            <a:off x="1763688" y="620688"/>
            <a:ext cx="6480720" cy="1830065"/>
          </a:xfrm>
        </p:spPr>
        <p:txBody>
          <a:bodyPr>
            <a:noAutofit/>
          </a:bodyPr>
          <a:lstStyle/>
          <a:p>
            <a:pPr algn="l"/>
            <a:r>
              <a:rPr lang="fr-FR" b="1" dirty="0" smtClean="0">
                <a:solidFill>
                  <a:srgbClr val="92D050"/>
                </a:solidFill>
                <a:effectLst>
                  <a:outerShdw blurRad="38100" dist="38100" dir="2700000" algn="tl">
                    <a:srgbClr val="000000">
                      <a:alpha val="43137"/>
                    </a:srgbClr>
                  </a:outerShdw>
                </a:effectLst>
                <a:latin typeface="Ariel narrow"/>
              </a:rPr>
              <a:t>L’énergie dans l’habitat</a:t>
            </a:r>
            <a:endParaRPr lang="fr-FR" b="1" dirty="0">
              <a:solidFill>
                <a:srgbClr val="92D050"/>
              </a:solidFill>
              <a:effectLst>
                <a:outerShdw blurRad="38100" dist="38100" dir="2700000" algn="tl">
                  <a:srgbClr val="000000">
                    <a:alpha val="43137"/>
                  </a:srgbClr>
                </a:outerShdw>
              </a:effectLst>
              <a:latin typeface="Ariel narrow"/>
            </a:endParaRPr>
          </a:p>
        </p:txBody>
      </p:sp>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pic>
        <p:nvPicPr>
          <p:cNvPr id="18" name="Imag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821" y="4793939"/>
            <a:ext cx="2676525" cy="1933575"/>
          </a:xfrm>
          <a:prstGeom prst="rect">
            <a:avLst/>
          </a:prstGeom>
        </p:spPr>
      </p:pic>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Tree>
    <p:extLst>
      <p:ext uri="{BB962C8B-B14F-4D97-AF65-F5344CB8AC3E}">
        <p14:creationId xmlns:p14="http://schemas.microsoft.com/office/powerpoint/2010/main" val="52582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0.70"/>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animEffect transition="in" filter="fade">
                                      <p:cBhvr>
                                        <p:cTn id="9" dur="2000"/>
                                        <p:tgtEl>
                                          <p:spTgt spid="3"/>
                                        </p:tgtEl>
                                      </p:cBhvr>
                                    </p:animEffect>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par>
                          <p:cTn id="18" fill="hold">
                            <p:stCondLst>
                              <p:cond delay="4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50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000"/>
                                        <p:tgtEl>
                                          <p:spTgt spid="10"/>
                                        </p:tgtEl>
                                      </p:cBhvr>
                                    </p:animEffect>
                                  </p:childTnLst>
                                </p:cTn>
                              </p:par>
                            </p:childTnLst>
                          </p:cTn>
                        </p:par>
                        <p:par>
                          <p:cTn id="32" fill="hold">
                            <p:stCondLst>
                              <p:cond delay="8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8500"/>
                            </p:stCondLst>
                            <p:childTnLst>
                              <p:par>
                                <p:cTn id="37" presetID="55"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fill="hold"/>
                                        <p:tgtEl>
                                          <p:spTgt spid="16"/>
                                        </p:tgtEl>
                                        <p:attrNameLst>
                                          <p:attrName>ppt_w</p:attrName>
                                        </p:attrNameLst>
                                      </p:cBhvr>
                                      <p:tavLst>
                                        <p:tav tm="0">
                                          <p:val>
                                            <p:strVal val="#ppt_w*0.70"/>
                                          </p:val>
                                        </p:tav>
                                        <p:tav tm="100000">
                                          <p:val>
                                            <p:strVal val="#ppt_w"/>
                                          </p:val>
                                        </p:tav>
                                      </p:tavLst>
                                    </p:anim>
                                    <p:anim calcmode="lin" valueType="num">
                                      <p:cBhvr>
                                        <p:cTn id="40" dur="1000" fill="hold"/>
                                        <p:tgtEl>
                                          <p:spTgt spid="16"/>
                                        </p:tgtEl>
                                        <p:attrNameLst>
                                          <p:attrName>ppt_h</p:attrName>
                                        </p:attrNameLst>
                                      </p:cBhvr>
                                      <p:tavLst>
                                        <p:tav tm="0">
                                          <p:val>
                                            <p:strVal val="#ppt_h"/>
                                          </p:val>
                                        </p:tav>
                                        <p:tav tm="100000">
                                          <p:val>
                                            <p:strVal val="#ppt_h"/>
                                          </p:val>
                                        </p:tav>
                                      </p:tavLst>
                                    </p:anim>
                                    <p:animEffect transition="in" filter="fade">
                                      <p:cBhvr>
                                        <p:cTn id="41" dur="1000"/>
                                        <p:tgtEl>
                                          <p:spTgt spid="16"/>
                                        </p:tgtEl>
                                      </p:cBhvr>
                                    </p:animEffect>
                                  </p:childTnLst>
                                </p:cTn>
                              </p:par>
                            </p:childTnLst>
                          </p:cTn>
                        </p:par>
                        <p:par>
                          <p:cTn id="42" fill="hold">
                            <p:stCondLst>
                              <p:cond delay="95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2000"/>
                                        <p:tgtEl>
                                          <p:spTgt spid="12"/>
                                        </p:tgtEl>
                                      </p:cBhvr>
                                    </p:animEffect>
                                  </p:childTnLst>
                                </p:cTn>
                              </p:par>
                            </p:childTnLst>
                          </p:cTn>
                        </p:par>
                        <p:par>
                          <p:cTn id="46" fill="hold">
                            <p:stCondLst>
                              <p:cond delay="11500"/>
                            </p:stCondLst>
                            <p:childTnLst>
                              <p:par>
                                <p:cTn id="47" presetID="53" presetClass="entr" presetSubtype="16" fill="hold" nodeType="afterEffect">
                                  <p:stCondLst>
                                    <p:cond delay="0"/>
                                  </p:stCondLst>
                                  <p:childTnLst>
                                    <p:set>
                                      <p:cBhvr>
                                        <p:cTn id="48" dur="1" fill="hold">
                                          <p:stCondLst>
                                            <p:cond delay="0"/>
                                          </p:stCondLst>
                                        </p:cTn>
                                        <p:tgtEl>
                                          <p:spTgt spid="90115"/>
                                        </p:tgtEl>
                                        <p:attrNameLst>
                                          <p:attrName>style.visibility</p:attrName>
                                        </p:attrNameLst>
                                      </p:cBhvr>
                                      <p:to>
                                        <p:strVal val="visible"/>
                                      </p:to>
                                    </p:set>
                                    <p:anim calcmode="lin" valueType="num">
                                      <p:cBhvr>
                                        <p:cTn id="49" dur="500" fill="hold"/>
                                        <p:tgtEl>
                                          <p:spTgt spid="90115"/>
                                        </p:tgtEl>
                                        <p:attrNameLst>
                                          <p:attrName>ppt_w</p:attrName>
                                        </p:attrNameLst>
                                      </p:cBhvr>
                                      <p:tavLst>
                                        <p:tav tm="0">
                                          <p:val>
                                            <p:fltVal val="0"/>
                                          </p:val>
                                        </p:tav>
                                        <p:tav tm="100000">
                                          <p:val>
                                            <p:strVal val="#ppt_w"/>
                                          </p:val>
                                        </p:tav>
                                      </p:tavLst>
                                    </p:anim>
                                    <p:anim calcmode="lin" valueType="num">
                                      <p:cBhvr>
                                        <p:cTn id="50" dur="500" fill="hold"/>
                                        <p:tgtEl>
                                          <p:spTgt spid="90115"/>
                                        </p:tgtEl>
                                        <p:attrNameLst>
                                          <p:attrName>ppt_h</p:attrName>
                                        </p:attrNameLst>
                                      </p:cBhvr>
                                      <p:tavLst>
                                        <p:tav tm="0">
                                          <p:val>
                                            <p:fltVal val="0"/>
                                          </p:val>
                                        </p:tav>
                                        <p:tav tm="100000">
                                          <p:val>
                                            <p:strVal val="#ppt_h"/>
                                          </p:val>
                                        </p:tav>
                                      </p:tavLst>
                                    </p:anim>
                                    <p:animEffect transition="in" filter="fade">
                                      <p:cBhvr>
                                        <p:cTn id="51"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0" grpId="0" animBg="1"/>
      <p:bldP spid="11" grpId="0" animBg="1"/>
      <p:bldP spid="12" grpId="0" animBg="1"/>
      <p:bldP spid="16" grpId="0" animBg="1"/>
      <p:bldP spid="4" grpId="0" animBg="1"/>
      <p:bldP spid="15"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1"/>
          <p:cNvSpPr>
            <a:spLocks noChangeArrowheads="1"/>
          </p:cNvSpPr>
          <p:nvPr/>
        </p:nvSpPr>
        <p:spPr bwMode="auto">
          <a:xfrm>
            <a:off x="5707063" y="4575075"/>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1273" name="AutoShape 4"/>
          <p:cNvSpPr>
            <a:spLocks noChangeArrowheads="1"/>
          </p:cNvSpPr>
          <p:nvPr/>
        </p:nvSpPr>
        <p:spPr bwMode="auto">
          <a:xfrm>
            <a:off x="643880" y="1773064"/>
            <a:ext cx="4648200" cy="4318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a:solidFill>
                  <a:srgbClr val="FFFFFF"/>
                </a:solidFill>
                <a:latin typeface="Calibri" pitchFamily="34" charset="0"/>
                <a:ea typeface="Times New Roman" pitchFamily="18" charset="0"/>
                <a:cs typeface="Calibri" pitchFamily="34" charset="0"/>
              </a:rPr>
              <a:t>Structuration des connaissances – 1H </a:t>
            </a:r>
            <a:endParaRPr lang="fr-FR" altLang="zh-CN" sz="1000" dirty="0"/>
          </a:p>
          <a:p>
            <a:endParaRPr lang="fr-FR" dirty="0">
              <a:latin typeface="Calibri" pitchFamily="34" charset="0"/>
            </a:endParaRPr>
          </a:p>
        </p:txBody>
      </p:sp>
      <p:sp>
        <p:nvSpPr>
          <p:cNvPr id="14" name="Rectangle à coins arrondis 13"/>
          <p:cNvSpPr/>
          <p:nvPr/>
        </p:nvSpPr>
        <p:spPr>
          <a:xfrm>
            <a:off x="641350" y="2132856"/>
            <a:ext cx="8137307" cy="410445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76" name="Rectangle 11"/>
          <p:cNvSpPr>
            <a:spLocks noChangeArrowheads="1"/>
          </p:cNvSpPr>
          <p:nvPr/>
        </p:nvSpPr>
        <p:spPr bwMode="auto">
          <a:xfrm>
            <a:off x="3924300" y="3355875"/>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11289" name="Picture 25" descr="ok"/>
          <p:cNvPicPr>
            <a:picLocks noChangeAspect="1" noChangeArrowheads="1"/>
          </p:cNvPicPr>
          <p:nvPr/>
        </p:nvPicPr>
        <p:blipFill>
          <a:blip r:embed="rId3" cstate="print"/>
          <a:srcRect/>
          <a:stretch>
            <a:fillRect/>
          </a:stretch>
        </p:blipFill>
        <p:spPr bwMode="auto">
          <a:xfrm>
            <a:off x="900113" y="3658567"/>
            <a:ext cx="3814762" cy="2284413"/>
          </a:xfrm>
          <a:prstGeom prst="rect">
            <a:avLst/>
          </a:prstGeom>
          <a:noFill/>
          <a:ln w="9525">
            <a:noFill/>
            <a:miter lim="800000"/>
            <a:headEnd/>
            <a:tailEnd/>
          </a:ln>
        </p:spPr>
      </p:pic>
      <p:graphicFrame>
        <p:nvGraphicFramePr>
          <p:cNvPr id="11341" name="Group 77"/>
          <p:cNvGraphicFramePr>
            <a:graphicFrameLocks noGrp="1"/>
          </p:cNvGraphicFramePr>
          <p:nvPr>
            <p:extLst>
              <p:ext uri="{D42A27DB-BD31-4B8C-83A1-F6EECF244321}">
                <p14:modId xmlns:p14="http://schemas.microsoft.com/office/powerpoint/2010/main" val="3250026868"/>
              </p:ext>
            </p:extLst>
          </p:nvPr>
        </p:nvGraphicFramePr>
        <p:xfrm>
          <a:off x="760090" y="2492896"/>
          <a:ext cx="4171950" cy="1008063"/>
        </p:xfrm>
        <a:graphic>
          <a:graphicData uri="http://schemas.openxmlformats.org/drawingml/2006/table">
            <a:tbl>
              <a:tblPr/>
              <a:tblGrid>
                <a:gridCol w="574675"/>
                <a:gridCol w="439737"/>
                <a:gridCol w="492125"/>
                <a:gridCol w="647700"/>
                <a:gridCol w="1081088"/>
                <a:gridCol w="936625"/>
              </a:tblGrid>
              <a:tr h="647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Rep</a:t>
                      </a:r>
                      <a:endParaRPr kumimoji="0" lang="fr-FR" altLang="zh-CN" sz="9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Type </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Année</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Surface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Habitable</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[m</a:t>
                      </a:r>
                      <a:r>
                        <a:rPr kumimoji="0" lang="fr-FR" altLang="zh-CN" sz="900" b="1" i="0" u="none" strike="noStrike" cap="none" normalizeH="0" baseline="30000" smtClean="0">
                          <a:ln>
                            <a:noFill/>
                          </a:ln>
                          <a:solidFill>
                            <a:schemeClr val="tx1"/>
                          </a:solidFill>
                          <a:effectLst/>
                          <a:latin typeface="Calibri" pitchFamily="34" charset="0"/>
                          <a:ea typeface="宋体" pitchFamily="2" charset="-122"/>
                          <a:cs typeface="Times New Roman" pitchFamily="18" charset="0"/>
                        </a:rPr>
                        <a:t>2</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Repère de la</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consommation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 </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sym typeface="Symbol" pitchFamily="18" charset="2"/>
                        </a:rPr>
                        <a:t></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G)</a:t>
                      </a:r>
                      <a:endPar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sym typeface="Symbol" pitchFamily="18" charset="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Consommation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énergétique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rgbClr val="000000"/>
                          </a:solidFill>
                          <a:effectLst/>
                          <a:latin typeface="Calibri" pitchFamily="34" charset="0"/>
                          <a:ea typeface="Times New Roman" pitchFamily="18" charset="0"/>
                          <a:cs typeface="Arial" charset="0"/>
                        </a:rPr>
                        <a:t>[</a:t>
                      </a:r>
                      <a:r>
                        <a:rPr kumimoji="0" lang="fr-FR" altLang="zh-CN" sz="900" b="1" i="0" u="none" strike="noStrike" cap="none" normalizeH="0" baseline="0" dirty="0" err="1" smtClean="0">
                          <a:ln>
                            <a:noFill/>
                          </a:ln>
                          <a:solidFill>
                            <a:srgbClr val="000000"/>
                          </a:solidFill>
                          <a:effectLst/>
                          <a:latin typeface="Calibri" pitchFamily="34" charset="0"/>
                          <a:ea typeface="Times New Roman" pitchFamily="18" charset="0"/>
                          <a:cs typeface="Arial" charset="0"/>
                        </a:rPr>
                        <a:t>kWh</a:t>
                      </a:r>
                      <a:r>
                        <a:rPr kumimoji="0" lang="fr-FR" altLang="zh-CN" sz="900" b="1" i="0" u="none" strike="noStrike" cap="none" normalizeH="0" baseline="-30000" dirty="0" err="1" smtClean="0">
                          <a:ln>
                            <a:noFill/>
                          </a:ln>
                          <a:solidFill>
                            <a:srgbClr val="000000"/>
                          </a:solidFill>
                          <a:effectLst/>
                          <a:latin typeface="Calibri" pitchFamily="34" charset="0"/>
                          <a:ea typeface="Times New Roman" pitchFamily="18" charset="0"/>
                          <a:cs typeface="Arial" charset="0"/>
                        </a:rPr>
                        <a:t>ep</a:t>
                      </a:r>
                      <a:r>
                        <a:rPr kumimoji="0" lang="fr-FR" altLang="zh-CN" sz="900" b="1" i="0" u="none" strike="noStrike" cap="none" normalizeH="0" baseline="0" dirty="0" smtClean="0">
                          <a:ln>
                            <a:noFill/>
                          </a:ln>
                          <a:solidFill>
                            <a:srgbClr val="000000"/>
                          </a:solidFill>
                          <a:effectLst/>
                          <a:latin typeface="Calibri" pitchFamily="34" charset="0"/>
                          <a:ea typeface="Times New Roman" pitchFamily="18" charset="0"/>
                          <a:cs typeface="Arial" charset="0"/>
                        </a:rPr>
                        <a:t>/ m². an]</a:t>
                      </a:r>
                      <a:endParaRPr kumimoji="0" lang="fr-FR" altLang="zh-CN" sz="900" b="0" i="0" u="none" strike="noStrike" cap="none" normalizeH="0" baseline="0" dirty="0" smtClean="0">
                        <a:ln>
                          <a:noFill/>
                        </a:ln>
                        <a:solidFill>
                          <a:schemeClr val="tx1"/>
                        </a:solidFill>
                        <a:effectLst/>
                        <a:latin typeface="Calibri"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Moy</a:t>
                      </a:r>
                      <a:r>
                        <a:rPr kumimoji="0" lang="fr-FR" altLang="zh-CN" sz="11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fr-FR" altLang="zh-CN" sz="11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T3</a:t>
                      </a:r>
                      <a:endParaRPr kumimoji="0" lang="fr-FR" altLang="zh-CN" sz="11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x</a:t>
                      </a:r>
                      <a:endParaRPr kumimoji="0" lang="fr-FR" altLang="zh-CN" sz="11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164</a:t>
                      </a:r>
                      <a:endParaRPr kumimoji="0" lang="fr-FR" altLang="zh-CN" sz="11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fr-FR" sz="1600" b="0" i="0" u="none" strike="noStrike" cap="none" normalizeH="0" baseline="0" smtClean="0">
                          <a:ln>
                            <a:noFill/>
                          </a:ln>
                          <a:solidFill>
                            <a:srgbClr val="FF0000"/>
                          </a:solidFill>
                          <a:effectLst/>
                          <a:latin typeface="Calibri" pitchFamily="34" charset="0"/>
                        </a:rPr>
                        <a:t>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2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246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356" name="Text Box 92"/>
          <p:cNvSpPr txBox="1">
            <a:spLocks noChangeArrowheads="1"/>
          </p:cNvSpPr>
          <p:nvPr/>
        </p:nvSpPr>
        <p:spPr bwMode="auto">
          <a:xfrm>
            <a:off x="5632450" y="2434753"/>
            <a:ext cx="2108200" cy="366713"/>
          </a:xfrm>
          <a:prstGeom prst="rect">
            <a:avLst/>
          </a:prstGeom>
          <a:noFill/>
          <a:ln w="9525">
            <a:noFill/>
            <a:miter lim="800000"/>
            <a:headEnd/>
            <a:tailEnd/>
          </a:ln>
          <a:effectLst/>
        </p:spPr>
        <p:txBody>
          <a:bodyPr>
            <a:spAutoFit/>
          </a:bodyPr>
          <a:lstStyle/>
          <a:p>
            <a:endParaRPr lang="fr-FR"/>
          </a:p>
        </p:txBody>
      </p:sp>
      <p:sp>
        <p:nvSpPr>
          <p:cNvPr id="11361" name="Text Box 97"/>
          <p:cNvSpPr txBox="1">
            <a:spLocks noChangeArrowheads="1"/>
          </p:cNvSpPr>
          <p:nvPr/>
        </p:nvSpPr>
        <p:spPr bwMode="auto">
          <a:xfrm>
            <a:off x="-457200" y="-763588"/>
            <a:ext cx="2030413" cy="1473201"/>
          </a:xfrm>
          <a:prstGeom prst="rect">
            <a:avLst/>
          </a:prstGeom>
          <a:noFill/>
          <a:ln w="9525">
            <a:noFill/>
            <a:miter lim="800000"/>
            <a:headEnd/>
            <a:tailEnd/>
          </a:ln>
        </p:spPr>
        <p:txBody>
          <a:bodyPr wrap="none">
            <a:spAutoFit/>
          </a:bodyPr>
          <a:lstStyle/>
          <a:p>
            <a:endParaRPr lang="fr-FR"/>
          </a:p>
        </p:txBody>
      </p:sp>
      <p:sp>
        <p:nvSpPr>
          <p:cNvPr id="11364" name="Rectangle 100"/>
          <p:cNvSpPr>
            <a:spLocks noChangeArrowheads="1"/>
          </p:cNvSpPr>
          <p:nvPr/>
        </p:nvSpPr>
        <p:spPr bwMode="auto">
          <a:xfrm>
            <a:off x="457200" y="-1849438"/>
            <a:ext cx="9144000" cy="0"/>
          </a:xfrm>
          <a:prstGeom prst="rect">
            <a:avLst/>
          </a:prstGeom>
          <a:noFill/>
          <a:ln w="9525">
            <a:noFill/>
            <a:miter lim="800000"/>
            <a:headEnd/>
            <a:tailEnd/>
          </a:ln>
          <a:effectLst/>
        </p:spPr>
        <p:txBody>
          <a:bodyPr wrap="none" anchor="ctr">
            <a:spAutoFit/>
          </a:bodyPr>
          <a:lstStyle/>
          <a:p>
            <a:endParaRPr lang="fr-FR"/>
          </a:p>
        </p:txBody>
      </p:sp>
      <p:sp>
        <p:nvSpPr>
          <p:cNvPr id="11365" name="Rectangle 101"/>
          <p:cNvSpPr>
            <a:spLocks noChangeArrowheads="1"/>
          </p:cNvSpPr>
          <p:nvPr/>
        </p:nvSpPr>
        <p:spPr bwMode="auto">
          <a:xfrm>
            <a:off x="457200" y="-1849438"/>
            <a:ext cx="184150" cy="915988"/>
          </a:xfrm>
          <a:prstGeom prst="rect">
            <a:avLst/>
          </a:prstGeom>
          <a:noFill/>
          <a:ln w="9525">
            <a:noFill/>
            <a:miter lim="800000"/>
            <a:headEnd/>
            <a:tailEnd/>
          </a:ln>
          <a:effectLst/>
        </p:spPr>
        <p:txBody>
          <a:bodyPr wrap="none" anchor="ctr">
            <a:spAutoFit/>
          </a:bodyPr>
          <a:lstStyle/>
          <a:p>
            <a:r>
              <a:rPr lang="fr-FR">
                <a:latin typeface="Calibri" pitchFamily="34" charset="0"/>
              </a:rPr>
              <a:t/>
            </a:r>
            <a:br>
              <a:rPr lang="fr-FR">
                <a:latin typeface="Calibri" pitchFamily="34" charset="0"/>
              </a:rPr>
            </a:br>
            <a:endParaRPr lang="fr-FR">
              <a:latin typeface="Calibri" pitchFamily="34" charset="0"/>
            </a:endParaRPr>
          </a:p>
          <a:p>
            <a:pPr eaLnBrk="0" hangingPunct="0"/>
            <a:endParaRPr lang="fr-FR">
              <a:latin typeface="Calibri" pitchFamily="34" charset="0"/>
            </a:endParaRPr>
          </a:p>
        </p:txBody>
      </p:sp>
      <p:sp>
        <p:nvSpPr>
          <p:cNvPr id="11366" name="Rectangle 102"/>
          <p:cNvSpPr>
            <a:spLocks noChangeArrowheads="1"/>
          </p:cNvSpPr>
          <p:nvPr/>
        </p:nvSpPr>
        <p:spPr bwMode="auto">
          <a:xfrm>
            <a:off x="457200" y="-933450"/>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11367" name="Rectangle 103"/>
          <p:cNvSpPr>
            <a:spLocks noChangeArrowheads="1"/>
          </p:cNvSpPr>
          <p:nvPr/>
        </p:nvSpPr>
        <p:spPr bwMode="auto">
          <a:xfrm>
            <a:off x="457200" y="447675"/>
            <a:ext cx="9144000"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11370" name="Rectangle 106"/>
          <p:cNvSpPr>
            <a:spLocks noChangeArrowheads="1"/>
          </p:cNvSpPr>
          <p:nvPr/>
        </p:nvSpPr>
        <p:spPr bwMode="auto">
          <a:xfrm>
            <a:off x="457200" y="8404225"/>
            <a:ext cx="1919288" cy="304800"/>
          </a:xfrm>
          <a:prstGeom prst="rect">
            <a:avLst/>
          </a:prstGeom>
          <a:noFill/>
          <a:ln w="9525">
            <a:noFill/>
            <a:miter lim="800000"/>
            <a:headEnd/>
            <a:tailEnd/>
          </a:ln>
          <a:effectLst/>
        </p:spPr>
        <p:txBody>
          <a:bodyPr wrap="none" anchor="ctr">
            <a:spAutoFit/>
          </a:bodyPr>
          <a:lstStyle/>
          <a:p>
            <a:r>
              <a:rPr lang="fr-FR" sz="1400" b="1">
                <a:latin typeface="Calibri" pitchFamily="34" charset="0"/>
                <a:cs typeface="Times New Roman" pitchFamily="18" charset="0"/>
              </a:rPr>
              <a:t>4. Portée du diagnostic </a:t>
            </a:r>
            <a:endParaRPr lang="fr-FR">
              <a:latin typeface="Calibri" pitchFamily="34" charset="0"/>
            </a:endParaRPr>
          </a:p>
        </p:txBody>
      </p:sp>
      <p:pic>
        <p:nvPicPr>
          <p:cNvPr id="11373" name="rg_hi" descr="ANd9GcQIAEqNUUTucrAgviwP2lRd-of7jssumi4NDBAkf6f-aRvcLYQQ"/>
          <p:cNvPicPr>
            <a:picLocks noChangeAspect="1" noChangeArrowheads="1"/>
          </p:cNvPicPr>
          <p:nvPr/>
        </p:nvPicPr>
        <p:blipFill>
          <a:blip r:embed="rId4" cstate="print"/>
          <a:srcRect/>
          <a:stretch>
            <a:fillRect/>
          </a:stretch>
        </p:blipFill>
        <p:spPr bwMode="auto">
          <a:xfrm>
            <a:off x="5219700" y="2996580"/>
            <a:ext cx="720725" cy="539750"/>
          </a:xfrm>
          <a:prstGeom prst="rect">
            <a:avLst/>
          </a:prstGeom>
          <a:noFill/>
          <a:ln w="9525">
            <a:noFill/>
            <a:miter lim="800000"/>
            <a:headEnd/>
            <a:tailEnd/>
          </a:ln>
        </p:spPr>
      </p:pic>
      <p:pic>
        <p:nvPicPr>
          <p:cNvPr id="11374" name="Picture 110" descr="ANd9GcRkrO-qSTyBK04QTybJ-ObzSaQtBl4P1o90t0wBv1aPgPH4yCiQWQ"/>
          <p:cNvPicPr>
            <a:picLocks noChangeAspect="1" noChangeArrowheads="1"/>
          </p:cNvPicPr>
          <p:nvPr/>
        </p:nvPicPr>
        <p:blipFill>
          <a:blip r:embed="rId5" cstate="print"/>
          <a:srcRect/>
          <a:stretch>
            <a:fillRect/>
          </a:stretch>
        </p:blipFill>
        <p:spPr bwMode="auto">
          <a:xfrm>
            <a:off x="7596188" y="3069605"/>
            <a:ext cx="792162" cy="593725"/>
          </a:xfrm>
          <a:prstGeom prst="rect">
            <a:avLst/>
          </a:prstGeom>
          <a:noFill/>
          <a:ln w="9525">
            <a:noFill/>
            <a:miter lim="800000"/>
            <a:headEnd/>
            <a:tailEnd/>
          </a:ln>
        </p:spPr>
      </p:pic>
      <p:sp>
        <p:nvSpPr>
          <p:cNvPr id="11375" name="Rectangle 111"/>
          <p:cNvSpPr>
            <a:spLocks noChangeArrowheads="1"/>
          </p:cNvSpPr>
          <p:nvPr/>
        </p:nvSpPr>
        <p:spPr bwMode="auto">
          <a:xfrm>
            <a:off x="6011863" y="3356942"/>
            <a:ext cx="1512887" cy="304800"/>
          </a:xfrm>
          <a:prstGeom prst="rect">
            <a:avLst/>
          </a:prstGeom>
          <a:noFill/>
          <a:ln w="9525">
            <a:noFill/>
            <a:miter lim="800000"/>
            <a:headEnd/>
            <a:tailEnd/>
          </a:ln>
          <a:effectLst/>
        </p:spPr>
        <p:txBody>
          <a:bodyPr anchor="ctr">
            <a:spAutoFit/>
          </a:bodyPr>
          <a:lstStyle/>
          <a:p>
            <a:pPr algn="ctr"/>
            <a:r>
              <a:rPr lang="fr-FR" sz="1400" b="1">
                <a:latin typeface="Calibri" pitchFamily="34" charset="0"/>
                <a:hlinkClick r:id="rId6"/>
              </a:rPr>
              <a:t>Diagnostic DPE</a:t>
            </a:r>
            <a:endParaRPr lang="fr-FR" sz="1400" b="1">
              <a:latin typeface="Calibri" pitchFamily="34" charset="0"/>
            </a:endParaRPr>
          </a:p>
        </p:txBody>
      </p:sp>
      <p:sp>
        <p:nvSpPr>
          <p:cNvPr id="11376" name="Rectangle 112"/>
          <p:cNvSpPr>
            <a:spLocks noChangeArrowheads="1"/>
          </p:cNvSpPr>
          <p:nvPr/>
        </p:nvSpPr>
        <p:spPr bwMode="auto">
          <a:xfrm>
            <a:off x="5148263" y="3787155"/>
            <a:ext cx="3308350" cy="579437"/>
          </a:xfrm>
          <a:prstGeom prst="rect">
            <a:avLst/>
          </a:prstGeom>
          <a:noFill/>
          <a:ln w="9525">
            <a:noFill/>
            <a:miter lim="800000"/>
            <a:headEnd/>
            <a:tailEnd/>
          </a:ln>
          <a:effectLst/>
        </p:spPr>
        <p:txBody>
          <a:bodyPr anchor="ctr">
            <a:spAutoFit/>
          </a:bodyPr>
          <a:lstStyle/>
          <a:p>
            <a:r>
              <a:rPr lang="fr-FR" sz="1000" b="1">
                <a:latin typeface="Calibri" pitchFamily="34" charset="0"/>
              </a:rPr>
              <a:t>1. A quoi sert le diagnostic de performance énergétique ?</a:t>
            </a:r>
            <a:r>
              <a:rPr lang="fr-FR" sz="1000">
                <a:latin typeface="Calibri" pitchFamily="34" charset="0"/>
              </a:rPr>
              <a:t/>
            </a:r>
            <a:br>
              <a:rPr lang="fr-FR" sz="1000">
                <a:latin typeface="Calibri" pitchFamily="34" charset="0"/>
              </a:rPr>
            </a:br>
            <a:r>
              <a:rPr lang="fr-FR" sz="1000" b="1">
                <a:latin typeface="Calibri" pitchFamily="34" charset="0"/>
              </a:rPr>
              <a:t>2. Les obligations légales</a:t>
            </a:r>
            <a:r>
              <a:rPr lang="fr-FR" sz="1000">
                <a:latin typeface="Calibri" pitchFamily="34" charset="0"/>
              </a:rPr>
              <a:t/>
            </a:r>
            <a:br>
              <a:rPr lang="fr-FR" sz="1000">
                <a:latin typeface="Calibri" pitchFamily="34" charset="0"/>
              </a:rPr>
            </a:br>
            <a:r>
              <a:rPr lang="fr-FR" sz="1000" b="1">
                <a:latin typeface="Calibri" pitchFamily="34" charset="0"/>
              </a:rPr>
              <a:t>3. La phase de diagnostic</a:t>
            </a:r>
            <a:r>
              <a:rPr lang="fr-FR" sz="1200"/>
              <a:t> </a:t>
            </a:r>
          </a:p>
        </p:txBody>
      </p:sp>
      <p:pic>
        <p:nvPicPr>
          <p:cNvPr id="11377" name="Picture 113" descr="DPE1"/>
          <p:cNvPicPr>
            <a:picLocks noChangeAspect="1" noChangeArrowheads="1"/>
          </p:cNvPicPr>
          <p:nvPr/>
        </p:nvPicPr>
        <p:blipFill>
          <a:blip r:embed="rId7" cstate="print"/>
          <a:srcRect/>
          <a:stretch>
            <a:fillRect/>
          </a:stretch>
        </p:blipFill>
        <p:spPr bwMode="auto">
          <a:xfrm>
            <a:off x="5292725" y="4365005"/>
            <a:ext cx="1728788" cy="1312862"/>
          </a:xfrm>
          <a:prstGeom prst="rect">
            <a:avLst/>
          </a:prstGeom>
          <a:noFill/>
          <a:ln w="9525">
            <a:noFill/>
            <a:miter lim="800000"/>
            <a:headEnd/>
            <a:tailEnd/>
          </a:ln>
        </p:spPr>
      </p:pic>
      <p:sp>
        <p:nvSpPr>
          <p:cNvPr id="11378" name="Rectangle 114"/>
          <p:cNvSpPr>
            <a:spLocks noChangeArrowheads="1"/>
          </p:cNvSpPr>
          <p:nvPr/>
        </p:nvSpPr>
        <p:spPr bwMode="auto">
          <a:xfrm>
            <a:off x="5148263" y="5588967"/>
            <a:ext cx="1603375" cy="366713"/>
          </a:xfrm>
          <a:prstGeom prst="rect">
            <a:avLst/>
          </a:prstGeom>
          <a:noFill/>
          <a:ln w="9525">
            <a:noFill/>
            <a:miter lim="800000"/>
            <a:headEnd/>
            <a:tailEnd/>
          </a:ln>
          <a:effectLst/>
        </p:spPr>
        <p:txBody>
          <a:bodyPr wrap="none" anchor="ctr">
            <a:spAutoFit/>
          </a:bodyPr>
          <a:lstStyle/>
          <a:p>
            <a:r>
              <a:rPr lang="fr-FR" sz="1000" b="1">
                <a:latin typeface="Calibri" pitchFamily="34" charset="0"/>
              </a:rPr>
              <a:t>4. La portée du diagnostic</a:t>
            </a:r>
            <a:r>
              <a:rPr lang="fr-FR"/>
              <a:t> </a:t>
            </a:r>
          </a:p>
        </p:txBody>
      </p:sp>
      <p:pic>
        <p:nvPicPr>
          <p:cNvPr id="11380" name="Picture 116" descr="Un nouveau DPE plus transparent d’ici 2013"/>
          <p:cNvPicPr>
            <a:picLocks noChangeAspect="1" noChangeArrowheads="1"/>
          </p:cNvPicPr>
          <p:nvPr/>
        </p:nvPicPr>
        <p:blipFill>
          <a:blip r:embed="rId8" cstate="print"/>
          <a:srcRect/>
          <a:stretch>
            <a:fillRect/>
          </a:stretch>
        </p:blipFill>
        <p:spPr bwMode="auto">
          <a:xfrm>
            <a:off x="7740650" y="4869830"/>
            <a:ext cx="647700" cy="623887"/>
          </a:xfrm>
          <a:prstGeom prst="rect">
            <a:avLst/>
          </a:prstGeom>
          <a:noFill/>
        </p:spPr>
      </p:pic>
      <p:sp>
        <p:nvSpPr>
          <p:cNvPr id="11382" name="Text Box 118"/>
          <p:cNvSpPr txBox="1">
            <a:spLocks noChangeArrowheads="1"/>
          </p:cNvSpPr>
          <p:nvPr/>
        </p:nvSpPr>
        <p:spPr bwMode="auto">
          <a:xfrm>
            <a:off x="7235825" y="5517530"/>
            <a:ext cx="1636713" cy="365125"/>
          </a:xfrm>
          <a:prstGeom prst="rect">
            <a:avLst/>
          </a:prstGeom>
          <a:noFill/>
          <a:ln w="9525">
            <a:noFill/>
            <a:miter lim="800000"/>
            <a:headEnd/>
            <a:tailEnd/>
          </a:ln>
          <a:effectLst/>
        </p:spPr>
        <p:txBody>
          <a:bodyPr>
            <a:spAutoFit/>
          </a:bodyPr>
          <a:lstStyle/>
          <a:p>
            <a:pPr algn="ctr"/>
            <a:r>
              <a:rPr lang="fr-FR" sz="900">
                <a:latin typeface="Calibri" pitchFamily="34" charset="0"/>
              </a:rPr>
              <a:t>Des arrêtés pour la performance énergétique</a:t>
            </a:r>
          </a:p>
        </p:txBody>
      </p:sp>
      <p:pic>
        <p:nvPicPr>
          <p:cNvPr id="11383" name="Picture 119"/>
          <p:cNvPicPr>
            <a:picLocks noChangeAspect="1" noChangeArrowheads="1"/>
          </p:cNvPicPr>
          <p:nvPr/>
        </p:nvPicPr>
        <p:blipFill>
          <a:blip r:embed="rId9" cstate="print"/>
          <a:srcRect/>
          <a:stretch>
            <a:fillRect/>
          </a:stretch>
        </p:blipFill>
        <p:spPr bwMode="auto">
          <a:xfrm>
            <a:off x="5219700" y="2348880"/>
            <a:ext cx="3176588" cy="720725"/>
          </a:xfrm>
          <a:prstGeom prst="rect">
            <a:avLst/>
          </a:prstGeom>
          <a:noFill/>
        </p:spPr>
      </p:pic>
      <p:grpSp>
        <p:nvGrpSpPr>
          <p:cNvPr id="38" name="Groupe 21"/>
          <p:cNvGrpSpPr>
            <a:grpSpLocks/>
          </p:cNvGrpSpPr>
          <p:nvPr/>
        </p:nvGrpSpPr>
        <p:grpSpPr bwMode="auto">
          <a:xfrm>
            <a:off x="4714875" y="600523"/>
            <a:ext cx="4063782" cy="668237"/>
            <a:chOff x="129581" y="135678"/>
            <a:chExt cx="2450587" cy="378063"/>
          </a:xfrm>
        </p:grpSpPr>
        <p:sp>
          <p:nvSpPr>
            <p:cNvPr id="46" name="AutoShape 3"/>
            <p:cNvSpPr>
              <a:spLocks noChangeArrowheads="1"/>
            </p:cNvSpPr>
            <p:nvPr/>
          </p:nvSpPr>
          <p:spPr bwMode="auto">
            <a:xfrm>
              <a:off x="129581" y="176927"/>
              <a:ext cx="245058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7" name="AutoShape 4"/>
            <p:cNvSpPr>
              <a:spLocks noChangeArrowheads="1"/>
            </p:cNvSpPr>
            <p:nvPr/>
          </p:nvSpPr>
          <p:spPr bwMode="auto">
            <a:xfrm>
              <a:off x="130269"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8" name="Groupe 21"/>
          <p:cNvGrpSpPr>
            <a:grpSpLocks/>
          </p:cNvGrpSpPr>
          <p:nvPr/>
        </p:nvGrpSpPr>
        <p:grpSpPr bwMode="auto">
          <a:xfrm>
            <a:off x="611560" y="600522"/>
            <a:ext cx="3939532" cy="668238"/>
            <a:chOff x="1" y="29132"/>
            <a:chExt cx="2103097" cy="509714"/>
          </a:xfrm>
        </p:grpSpPr>
        <p:sp>
          <p:nvSpPr>
            <p:cNvPr id="49"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50"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51" name="Imag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sp>
        <p:nvSpPr>
          <p:cNvPr id="52" name="AutoShape 4"/>
          <p:cNvSpPr>
            <a:spLocks noChangeArrowheads="1"/>
          </p:cNvSpPr>
          <p:nvPr/>
        </p:nvSpPr>
        <p:spPr bwMode="auto">
          <a:xfrm>
            <a:off x="641350" y="44624"/>
            <a:ext cx="825125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sp>
        <p:nvSpPr>
          <p:cNvPr id="32"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8" name="Text Box 10"/>
          <p:cNvSpPr txBox="1">
            <a:spLocks noChangeArrowheads="1"/>
          </p:cNvSpPr>
          <p:nvPr/>
        </p:nvSpPr>
        <p:spPr bwMode="auto">
          <a:xfrm>
            <a:off x="1758180" y="5726583"/>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1269"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17476" y="2852937"/>
            <a:ext cx="8083945" cy="374441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6"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59395" name="Picture 3"/>
          <p:cNvPicPr>
            <a:picLocks noChangeAspect="1" noChangeArrowheads="1"/>
          </p:cNvPicPr>
          <p:nvPr/>
        </p:nvPicPr>
        <p:blipFill>
          <a:blip r:embed="rId2" cstate="print"/>
          <a:srcRect l="2879" t="22189" r="2119" b="18073"/>
          <a:stretch>
            <a:fillRect/>
          </a:stretch>
        </p:blipFill>
        <p:spPr bwMode="auto">
          <a:xfrm>
            <a:off x="952550" y="3645024"/>
            <a:ext cx="7128792" cy="2520280"/>
          </a:xfrm>
          <a:prstGeom prst="rect">
            <a:avLst/>
          </a:prstGeom>
          <a:noFill/>
          <a:ln w="9525">
            <a:noFill/>
            <a:miter lim="800000"/>
            <a:headEnd/>
            <a:tailEnd/>
          </a:ln>
        </p:spPr>
      </p:pic>
      <p:sp>
        <p:nvSpPr>
          <p:cNvPr id="13" name="AutoShape 4"/>
          <p:cNvSpPr>
            <a:spLocks noChangeArrowheads="1"/>
          </p:cNvSpPr>
          <p:nvPr/>
        </p:nvSpPr>
        <p:spPr bwMode="auto">
          <a:xfrm>
            <a:off x="643880" y="2636912"/>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1H </a:t>
            </a:r>
            <a:endParaRPr lang="fr-FR" altLang="zh-CN" sz="1000" dirty="0" smtClean="0">
              <a:latin typeface="Arial" pitchFamily="34" charset="0"/>
              <a:cs typeface="Arial" pitchFamily="34" charset="0"/>
            </a:endParaRPr>
          </a:p>
          <a:p>
            <a:endParaRPr lang="fr-FR" dirty="0"/>
          </a:p>
        </p:txBody>
      </p:sp>
      <p:sp>
        <p:nvSpPr>
          <p:cNvPr id="3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3175"/>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sp>
        <p:nvSpPr>
          <p:cNvPr id="1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19" name="Groupe 21"/>
          <p:cNvGrpSpPr>
            <a:grpSpLocks/>
          </p:cNvGrpSpPr>
          <p:nvPr/>
        </p:nvGrpSpPr>
        <p:grpSpPr bwMode="auto">
          <a:xfrm>
            <a:off x="4714875" y="600523"/>
            <a:ext cx="4063782" cy="668237"/>
            <a:chOff x="129581" y="135678"/>
            <a:chExt cx="2450587" cy="378063"/>
          </a:xfrm>
        </p:grpSpPr>
        <p:sp>
          <p:nvSpPr>
            <p:cNvPr id="22" name="AutoShape 3"/>
            <p:cNvSpPr>
              <a:spLocks noChangeArrowheads="1"/>
            </p:cNvSpPr>
            <p:nvPr/>
          </p:nvSpPr>
          <p:spPr bwMode="auto">
            <a:xfrm>
              <a:off x="129581" y="176927"/>
              <a:ext cx="245058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3" name="AutoShape 4"/>
            <p:cNvSpPr>
              <a:spLocks noChangeArrowheads="1"/>
            </p:cNvSpPr>
            <p:nvPr/>
          </p:nvSpPr>
          <p:spPr bwMode="auto">
            <a:xfrm>
              <a:off x="130269"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grpSp>
        <p:nvGrpSpPr>
          <p:cNvPr id="35" name="Groupe 21"/>
          <p:cNvGrpSpPr>
            <a:grpSpLocks/>
          </p:cNvGrpSpPr>
          <p:nvPr/>
        </p:nvGrpSpPr>
        <p:grpSpPr bwMode="auto">
          <a:xfrm>
            <a:off x="611560" y="600522"/>
            <a:ext cx="3939532" cy="668238"/>
            <a:chOff x="1" y="29132"/>
            <a:chExt cx="2103097" cy="509714"/>
          </a:xfrm>
        </p:grpSpPr>
        <p:sp>
          <p:nvSpPr>
            <p:cNvPr id="36"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Rectangle à coins arrondis 30"/>
          <p:cNvSpPr/>
          <p:nvPr/>
        </p:nvSpPr>
        <p:spPr>
          <a:xfrm>
            <a:off x="3599384"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799184"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990825"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8" cstate="print"/>
          <a:srcRect/>
          <a:stretch>
            <a:fillRect/>
          </a:stretch>
        </p:blipFill>
        <p:spPr bwMode="auto">
          <a:xfrm>
            <a:off x="611560" y="1196752"/>
            <a:ext cx="2915816" cy="1697804"/>
          </a:xfrm>
          <a:prstGeom prst="rect">
            <a:avLst/>
          </a:prstGeom>
          <a:noFill/>
          <a:ln w="9525">
            <a:noFill/>
            <a:miter lim="800000"/>
            <a:headEnd/>
            <a:tailEnd/>
          </a:ln>
          <a:effectLst/>
        </p:spPr>
      </p:pic>
      <p:sp>
        <p:nvSpPr>
          <p:cNvPr id="22" name="Rectangle à coins arrondis 21"/>
          <p:cNvSpPr/>
          <p:nvPr/>
        </p:nvSpPr>
        <p:spPr>
          <a:xfrm>
            <a:off x="1990825"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990825"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683568"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1511152"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611560"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621427"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639168"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 d’élèves</a:t>
            </a:r>
            <a:endParaRPr lang="fr-FR" sz="900" b="1" dirty="0">
              <a:solidFill>
                <a:schemeClr val="bg1"/>
              </a:solidFill>
            </a:endParaRPr>
          </a:p>
        </p:txBody>
      </p:sp>
      <p:sp>
        <p:nvSpPr>
          <p:cNvPr id="29" name="Flèche vers la droite 32"/>
          <p:cNvSpPr/>
          <p:nvPr/>
        </p:nvSpPr>
        <p:spPr>
          <a:xfrm rot="452134">
            <a:off x="1529192"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9" cstate="print"/>
          <a:srcRect/>
          <a:stretch>
            <a:fillRect/>
          </a:stretch>
        </p:blipFill>
        <p:spPr bwMode="auto">
          <a:xfrm>
            <a:off x="824980" y="4851747"/>
            <a:ext cx="533124" cy="400575"/>
          </a:xfrm>
          <a:prstGeom prst="rect">
            <a:avLst/>
          </a:prstGeom>
          <a:noFill/>
          <a:ln w="9525">
            <a:noFill/>
            <a:miter lim="800000"/>
            <a:headEnd/>
            <a:tailEnd/>
          </a:ln>
        </p:spPr>
      </p:pic>
      <p:sp>
        <p:nvSpPr>
          <p:cNvPr id="32" name="Rectangle à coins arrondis 31"/>
          <p:cNvSpPr/>
          <p:nvPr/>
        </p:nvSpPr>
        <p:spPr>
          <a:xfrm>
            <a:off x="662372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95942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3109228"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807496"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4" name="Grouper 25"/>
          <p:cNvGrpSpPr/>
          <p:nvPr/>
        </p:nvGrpSpPr>
        <p:grpSpPr>
          <a:xfrm>
            <a:off x="3527377"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solidFill>
                    <a:schemeClr val="bg1"/>
                  </a:solidFill>
                </a:rPr>
                <a:t>Structuration des savoirs</a:t>
              </a:r>
              <a:endParaRPr lang="fr-FR" sz="8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61" name="Groupe 60"/>
          <p:cNvGrpSpPr/>
          <p:nvPr/>
        </p:nvGrpSpPr>
        <p:grpSpPr>
          <a:xfrm>
            <a:off x="2980454" y="1196753"/>
            <a:ext cx="2041992" cy="504056"/>
            <a:chOff x="-24464" y="0"/>
            <a:chExt cx="5726179" cy="1517706"/>
          </a:xfrm>
        </p:grpSpPr>
        <p:grpSp>
          <p:nvGrpSpPr>
            <p:cNvPr id="5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611560"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70" name="Groupe 69"/>
          <p:cNvGrpSpPr/>
          <p:nvPr/>
        </p:nvGrpSpPr>
        <p:grpSpPr>
          <a:xfrm>
            <a:off x="8135888"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78" name="Groupe 60"/>
          <p:cNvGrpSpPr/>
          <p:nvPr/>
        </p:nvGrpSpPr>
        <p:grpSpPr>
          <a:xfrm>
            <a:off x="7678072" y="1196752"/>
            <a:ext cx="2041992" cy="504056"/>
            <a:chOff x="-24464" y="0"/>
            <a:chExt cx="5726179" cy="1517706"/>
          </a:xfrm>
        </p:grpSpPr>
        <p:grpSp>
          <p:nvGrpSpPr>
            <p:cNvPr id="7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7559824"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89" name="Rectangle à coins arrondis 88"/>
          <p:cNvSpPr/>
          <p:nvPr/>
        </p:nvSpPr>
        <p:spPr>
          <a:xfrm>
            <a:off x="9071992"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90" name="Rectangle à coins arrondis 89"/>
          <p:cNvSpPr/>
          <p:nvPr/>
        </p:nvSpPr>
        <p:spPr>
          <a:xfrm>
            <a:off x="9071992"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91" name="Rectangle à coins arrondis 90"/>
          <p:cNvSpPr/>
          <p:nvPr/>
        </p:nvSpPr>
        <p:spPr>
          <a:xfrm>
            <a:off x="9071992"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92" name="Rectangle à coins arrondis 91"/>
          <p:cNvSpPr/>
          <p:nvPr/>
        </p:nvSpPr>
        <p:spPr>
          <a:xfrm>
            <a:off x="9071992"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3" name="Rectangle à coins arrondis 92"/>
          <p:cNvSpPr/>
          <p:nvPr/>
        </p:nvSpPr>
        <p:spPr>
          <a:xfrm>
            <a:off x="9071992"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4" name="Rectangle à coins arrondis 93"/>
          <p:cNvSpPr/>
          <p:nvPr/>
        </p:nvSpPr>
        <p:spPr>
          <a:xfrm>
            <a:off x="1058416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5" name="Rectangle à coins arrondis 94"/>
          <p:cNvSpPr/>
          <p:nvPr/>
        </p:nvSpPr>
        <p:spPr>
          <a:xfrm>
            <a:off x="791986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997860"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623920"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Rectangle à coins arrondis 84"/>
          <p:cNvSpPr/>
          <p:nvPr/>
        </p:nvSpPr>
        <p:spPr>
          <a:xfrm>
            <a:off x="5111552"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86" name="Rectangle à coins arrondis 85"/>
          <p:cNvSpPr/>
          <p:nvPr/>
        </p:nvSpPr>
        <p:spPr>
          <a:xfrm>
            <a:off x="5111552"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87" name="Rectangle à coins arrondis 86"/>
          <p:cNvSpPr/>
          <p:nvPr/>
        </p:nvSpPr>
        <p:spPr>
          <a:xfrm>
            <a:off x="5111552"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88" name="Rectangle à coins arrondis 87"/>
          <p:cNvSpPr/>
          <p:nvPr/>
        </p:nvSpPr>
        <p:spPr>
          <a:xfrm>
            <a:off x="5111552"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96" name="Rectangle à coins arrondis 95"/>
          <p:cNvSpPr/>
          <p:nvPr/>
        </p:nvSpPr>
        <p:spPr>
          <a:xfrm>
            <a:off x="5111552"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97" name="Ellipse 96"/>
          <p:cNvSpPr/>
          <p:nvPr>
            <p:custDataLst>
              <p:tags r:id="rId5"/>
            </p:custDataLst>
          </p:nvPr>
        </p:nvSpPr>
        <p:spPr>
          <a:xfrm>
            <a:off x="10944200" y="4310512"/>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98" name="ZoneTexte 97"/>
          <p:cNvSpPr txBox="1"/>
          <p:nvPr>
            <p:custDataLst>
              <p:tags r:id="rId6"/>
            </p:custDataLst>
          </p:nvPr>
        </p:nvSpPr>
        <p:spPr>
          <a:xfrm>
            <a:off x="10584160" y="46705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grpSp>
        <p:nvGrpSpPr>
          <p:cNvPr id="99" name="Groupe 21"/>
          <p:cNvGrpSpPr>
            <a:grpSpLocks/>
          </p:cNvGrpSpPr>
          <p:nvPr/>
        </p:nvGrpSpPr>
        <p:grpSpPr bwMode="auto">
          <a:xfrm>
            <a:off x="5069478" y="489420"/>
            <a:ext cx="4320739" cy="668237"/>
            <a:chOff x="-25372" y="135678"/>
            <a:chExt cx="2605540" cy="378063"/>
          </a:xfrm>
        </p:grpSpPr>
        <p:sp>
          <p:nvSpPr>
            <p:cNvPr id="10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5"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106" name="Groupe 21"/>
          <p:cNvGrpSpPr>
            <a:grpSpLocks/>
          </p:cNvGrpSpPr>
          <p:nvPr/>
        </p:nvGrpSpPr>
        <p:grpSpPr bwMode="auto">
          <a:xfrm>
            <a:off x="719064" y="489420"/>
            <a:ext cx="4087356" cy="668238"/>
            <a:chOff x="1" y="29132"/>
            <a:chExt cx="2182012" cy="509714"/>
          </a:xfrm>
        </p:grpSpPr>
        <p:sp>
          <p:nvSpPr>
            <p:cNvPr id="107"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8"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04"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r>
              <a:rPr lang="fr-FR" sz="2000" b="1" dirty="0" smtClean="0">
                <a:solidFill>
                  <a:srgbClr val="FFFFFF"/>
                </a:solidFill>
                <a:latin typeface="Arial" panose="020B0604020202020204" pitchFamily="34" charset="0"/>
                <a:cs typeface="Arial" panose="020B0604020202020204" pitchFamily="34" charset="0"/>
              </a:rPr>
              <a:t>ET        Résolution d’un problème technologique</a:t>
            </a:r>
            <a:endParaRPr lang="fr-FR" sz="2000" b="1" dirty="0">
              <a:solidFill>
                <a:srgbClr val="FFFFFF"/>
              </a:solidFill>
              <a:latin typeface="Arial" panose="020B0604020202020204" pitchFamily="34" charset="0"/>
              <a:cs typeface="Arial" panose="020B0604020202020204" pitchFamily="34" charset="0"/>
            </a:endParaRPr>
          </a:p>
        </p:txBody>
      </p:sp>
      <p:sp>
        <p:nvSpPr>
          <p:cNvPr id="10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3" name="Imag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93802" y="-108869"/>
            <a:ext cx="1384968" cy="1440000"/>
          </a:xfrm>
          <a:prstGeom prst="rect">
            <a:avLst/>
          </a:prstGeom>
        </p:spPr>
      </p:pic>
    </p:spTree>
    <p:extLst>
      <p:ext uri="{BB962C8B-B14F-4D97-AF65-F5344CB8AC3E}">
        <p14:creationId xmlns:p14="http://schemas.microsoft.com/office/powerpoint/2010/main" val="1342317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à coins arrondis 86"/>
          <p:cNvSpPr/>
          <p:nvPr/>
        </p:nvSpPr>
        <p:spPr>
          <a:xfrm>
            <a:off x="11412760"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1" name="Rectangle à coins arrondis 30"/>
          <p:cNvSpPr/>
          <p:nvPr/>
        </p:nvSpPr>
        <p:spPr>
          <a:xfrm>
            <a:off x="3563888"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763688"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955329"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576064" y="1196752"/>
            <a:ext cx="2915816" cy="1697804"/>
          </a:xfrm>
          <a:prstGeom prst="rect">
            <a:avLst/>
          </a:prstGeom>
          <a:noFill/>
          <a:ln w="9525">
            <a:noFill/>
            <a:miter lim="800000"/>
            <a:headEnd/>
            <a:tailEnd/>
          </a:ln>
          <a:effectLst/>
        </p:spPr>
      </p:pic>
      <p:sp>
        <p:nvSpPr>
          <p:cNvPr id="22" name="Rectangle à coins arrondis 21"/>
          <p:cNvSpPr/>
          <p:nvPr/>
        </p:nvSpPr>
        <p:spPr>
          <a:xfrm>
            <a:off x="1955329"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955329"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648072"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1475656"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576064"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585931"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599814"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Equipes d’élèves</a:t>
            </a:r>
            <a:endParaRPr lang="fr-FR" sz="900" b="1" dirty="0">
              <a:solidFill>
                <a:schemeClr val="bg1"/>
              </a:solidFill>
            </a:endParaRPr>
          </a:p>
        </p:txBody>
      </p:sp>
      <p:sp>
        <p:nvSpPr>
          <p:cNvPr id="29" name="Flèche vers la droite 32"/>
          <p:cNvSpPr/>
          <p:nvPr/>
        </p:nvSpPr>
        <p:spPr>
          <a:xfrm rot="452134">
            <a:off x="1493696"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10" cstate="print"/>
          <a:srcRect/>
          <a:stretch>
            <a:fillRect/>
          </a:stretch>
        </p:blipFill>
        <p:spPr bwMode="auto">
          <a:xfrm>
            <a:off x="789484" y="4851747"/>
            <a:ext cx="533124" cy="400575"/>
          </a:xfrm>
          <a:prstGeom prst="rect">
            <a:avLst/>
          </a:prstGeom>
          <a:noFill/>
          <a:ln w="9525">
            <a:noFill/>
            <a:miter lim="800000"/>
            <a:headEnd/>
            <a:tailEnd/>
          </a:ln>
        </p:spPr>
      </p:pic>
      <p:sp>
        <p:nvSpPr>
          <p:cNvPr id="32" name="Rectangle à coins arrondis 31"/>
          <p:cNvSpPr/>
          <p:nvPr/>
        </p:nvSpPr>
        <p:spPr>
          <a:xfrm>
            <a:off x="658822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92392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endParaRPr lang="fr-FR" sz="1100" dirty="0" smtClean="0"/>
          </a:p>
          <a:p>
            <a:pPr algn="ctr"/>
            <a:r>
              <a:rPr lang="fr-FR" sz="1100" dirty="0" smtClean="0"/>
              <a:t>Quelles technologies choisir</a:t>
            </a:r>
          </a:p>
          <a:p>
            <a:pPr algn="ctr"/>
            <a:endParaRPr lang="fr-FR" sz="1100" dirty="0" smtClean="0"/>
          </a:p>
          <a:p>
            <a:pPr algn="ctr"/>
            <a:endParaRPr lang="fr-FR" sz="1100" dirty="0"/>
          </a:p>
          <a:p>
            <a:pPr algn="ctr"/>
            <a:r>
              <a:rPr lang="fr-FR" sz="1100" dirty="0" smtClean="0"/>
              <a:t>pour améliorer l’efficacité énergétique ?</a:t>
            </a:r>
          </a:p>
        </p:txBody>
      </p:sp>
      <p:sp>
        <p:nvSpPr>
          <p:cNvPr id="18" name="Ellipse 17"/>
          <p:cNvSpPr/>
          <p:nvPr>
            <p:custDataLst>
              <p:tags r:id="rId1"/>
            </p:custDataLst>
          </p:nvPr>
        </p:nvSpPr>
        <p:spPr>
          <a:xfrm>
            <a:off x="3073732"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772000"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 name="Grouper 25"/>
          <p:cNvGrpSpPr/>
          <p:nvPr/>
        </p:nvGrpSpPr>
        <p:grpSpPr>
          <a:xfrm>
            <a:off x="3491881"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solidFill>
                    <a:schemeClr val="bg1"/>
                  </a:solidFill>
                </a:rPr>
                <a:t>Structuration des savoirs</a:t>
              </a:r>
              <a:endParaRPr lang="fr-FR" sz="10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4" name="Groupe 60"/>
          <p:cNvGrpSpPr/>
          <p:nvPr/>
        </p:nvGrpSpPr>
        <p:grpSpPr>
          <a:xfrm>
            <a:off x="2944958" y="1196753"/>
            <a:ext cx="2041992" cy="504056"/>
            <a:chOff x="-24464" y="0"/>
            <a:chExt cx="5726179" cy="1517706"/>
          </a:xfrm>
        </p:grpSpPr>
        <p:grpSp>
          <p:nvGrpSpPr>
            <p:cNvPr id="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576064"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7" name="Groupe 69"/>
          <p:cNvGrpSpPr/>
          <p:nvPr/>
        </p:nvGrpSpPr>
        <p:grpSpPr>
          <a:xfrm>
            <a:off x="8100392" y="1556792"/>
            <a:ext cx="3813688" cy="1224136"/>
            <a:chOff x="1838432" y="2924944"/>
            <a:chExt cx="5456763" cy="2114552"/>
          </a:xfrm>
          <a:solidFill>
            <a:schemeClr val="accent6"/>
          </a:solidFill>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a:grpFill/>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a:grpFill/>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a:grpFill/>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grpFill/>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grpFill/>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solidFill>
              <a:schemeClr val="accent6">
                <a:lumMod val="75000"/>
              </a:schemeClr>
            </a:solid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8" name="Groupe 60"/>
          <p:cNvGrpSpPr/>
          <p:nvPr/>
        </p:nvGrpSpPr>
        <p:grpSpPr>
          <a:xfrm>
            <a:off x="7642576" y="1196752"/>
            <a:ext cx="2041992" cy="504056"/>
            <a:chOff x="-24464" y="0"/>
            <a:chExt cx="5726179" cy="1517706"/>
          </a:xfrm>
        </p:grpSpPr>
        <p:grpSp>
          <p:nvGrpSpPr>
            <p:cNvPr id="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7524328"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69" name="Rectangle à coins arrondis 68"/>
          <p:cNvSpPr/>
          <p:nvPr/>
        </p:nvSpPr>
        <p:spPr>
          <a:xfrm>
            <a:off x="7524328"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70" name="Rectangle à coins arrondis 69"/>
          <p:cNvSpPr/>
          <p:nvPr/>
        </p:nvSpPr>
        <p:spPr>
          <a:xfrm>
            <a:off x="9036496"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78" name="Rectangle à coins arrondis 77"/>
          <p:cNvSpPr/>
          <p:nvPr/>
        </p:nvSpPr>
        <p:spPr>
          <a:xfrm>
            <a:off x="9036496"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79" name="Rectangle à coins arrondis 78"/>
          <p:cNvSpPr/>
          <p:nvPr/>
        </p:nvSpPr>
        <p:spPr>
          <a:xfrm>
            <a:off x="9036496"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89" name="Rectangle à coins arrondis 88"/>
          <p:cNvSpPr/>
          <p:nvPr/>
        </p:nvSpPr>
        <p:spPr>
          <a:xfrm>
            <a:off x="9036496"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0" name="Rectangle à coins arrondis 89"/>
          <p:cNvSpPr/>
          <p:nvPr/>
        </p:nvSpPr>
        <p:spPr>
          <a:xfrm>
            <a:off x="9036496"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1" name="Rectangle à coins arrondis 90"/>
          <p:cNvSpPr/>
          <p:nvPr/>
        </p:nvSpPr>
        <p:spPr>
          <a:xfrm>
            <a:off x="1054866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2" name="Rectangle à coins arrondis 91"/>
          <p:cNvSpPr/>
          <p:nvPr/>
        </p:nvSpPr>
        <p:spPr>
          <a:xfrm>
            <a:off x="788436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962364"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588424"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Ellipse 84"/>
          <p:cNvSpPr/>
          <p:nvPr>
            <p:custDataLst>
              <p:tags r:id="rId5"/>
            </p:custDataLst>
          </p:nvPr>
        </p:nvSpPr>
        <p:spPr>
          <a:xfrm>
            <a:off x="10778788" y="4350823"/>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6" name="ZoneTexte 85"/>
          <p:cNvSpPr txBox="1"/>
          <p:nvPr>
            <p:custDataLst>
              <p:tags r:id="rId6"/>
            </p:custDataLst>
          </p:nvPr>
        </p:nvSpPr>
        <p:spPr>
          <a:xfrm>
            <a:off x="10404848" y="47207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8" name="Ellipse 87"/>
          <p:cNvSpPr/>
          <p:nvPr/>
        </p:nvSpPr>
        <p:spPr>
          <a:xfrm>
            <a:off x="827584"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5 Equipes d’élèves</a:t>
            </a:r>
            <a:endParaRPr lang="fr-FR" sz="900" b="1" dirty="0">
              <a:solidFill>
                <a:schemeClr val="bg1"/>
              </a:solidFill>
            </a:endParaRPr>
          </a:p>
        </p:txBody>
      </p:sp>
      <p:sp>
        <p:nvSpPr>
          <p:cNvPr id="98" name="Flèche vers la droite 32"/>
          <p:cNvSpPr/>
          <p:nvPr/>
        </p:nvSpPr>
        <p:spPr>
          <a:xfrm rot="452134">
            <a:off x="1646096" y="37327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99" name="Rectangle à coins arrondis 98"/>
          <p:cNvSpPr/>
          <p:nvPr/>
        </p:nvSpPr>
        <p:spPr>
          <a:xfrm>
            <a:off x="5076056"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100" name="Rectangle à coins arrondis 99"/>
          <p:cNvSpPr/>
          <p:nvPr/>
        </p:nvSpPr>
        <p:spPr>
          <a:xfrm>
            <a:off x="5076056"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101" name="Rectangle à coins arrondis 100"/>
          <p:cNvSpPr/>
          <p:nvPr/>
        </p:nvSpPr>
        <p:spPr>
          <a:xfrm>
            <a:off x="5076056"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103" name="Rectangle à coins arrondis 102"/>
          <p:cNvSpPr/>
          <p:nvPr/>
        </p:nvSpPr>
        <p:spPr>
          <a:xfrm>
            <a:off x="5076056"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104" name="Rectangle à coins arrondis 103"/>
          <p:cNvSpPr/>
          <p:nvPr/>
        </p:nvSpPr>
        <p:spPr>
          <a:xfrm>
            <a:off x="5076056"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grpSp>
        <p:nvGrpSpPr>
          <p:cNvPr id="102" name="Groupe 21"/>
          <p:cNvGrpSpPr>
            <a:grpSpLocks/>
          </p:cNvGrpSpPr>
          <p:nvPr/>
        </p:nvGrpSpPr>
        <p:grpSpPr bwMode="auto">
          <a:xfrm>
            <a:off x="5069478" y="489420"/>
            <a:ext cx="4320739" cy="668237"/>
            <a:chOff x="-25372" y="135678"/>
            <a:chExt cx="2605540" cy="378063"/>
          </a:xfrm>
        </p:grpSpPr>
        <p:sp>
          <p:nvSpPr>
            <p:cNvPr id="10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6"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107" name="Groupe 21"/>
          <p:cNvGrpSpPr>
            <a:grpSpLocks/>
          </p:cNvGrpSpPr>
          <p:nvPr/>
        </p:nvGrpSpPr>
        <p:grpSpPr bwMode="auto">
          <a:xfrm>
            <a:off x="719064" y="489420"/>
            <a:ext cx="4087356" cy="668238"/>
            <a:chOff x="1" y="29132"/>
            <a:chExt cx="2182012" cy="509714"/>
          </a:xfrm>
        </p:grpSpPr>
        <p:sp>
          <p:nvSpPr>
            <p:cNvPr id="108"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9"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10"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r>
              <a:rPr lang="fr-FR" sz="2000" b="1" dirty="0" smtClean="0">
                <a:solidFill>
                  <a:srgbClr val="FFFFFF"/>
                </a:solidFill>
                <a:latin typeface="Arial" panose="020B0604020202020204" pitchFamily="34" charset="0"/>
                <a:cs typeface="Arial" panose="020B0604020202020204" pitchFamily="34" charset="0"/>
              </a:rPr>
              <a:t>ET        Résolution d’un problème technologique</a:t>
            </a:r>
            <a:endParaRPr lang="fr-FR" sz="2000" b="1" dirty="0">
              <a:solidFill>
                <a:srgbClr val="FFFFFF"/>
              </a:solidFill>
              <a:latin typeface="Arial" panose="020B0604020202020204" pitchFamily="34" charset="0"/>
              <a:cs typeface="Arial" panose="020B0604020202020204" pitchFamily="34" charset="0"/>
            </a:endParaRPr>
          </a:p>
        </p:txBody>
      </p:sp>
      <p:sp>
        <p:nvSpPr>
          <p:cNvPr id="11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112" name="Image 1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93802" y="-108869"/>
            <a:ext cx="1384968" cy="144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2000"/>
                                  </p:stCondLst>
                                  <p:childTnLst>
                                    <p:animMotion origin="layout" path="M 0 0  L -0.25 0  E" pathEditMode="relative" ptsTypes="">
                                      <p:cBhvr>
                                        <p:cTn id="6" dur="2000" fill="hold"/>
                                        <p:tgtEl>
                                          <p:spTgt spid="87"/>
                                        </p:tgtEl>
                                        <p:attrNameLst>
                                          <p:attrName>ppt_x</p:attrName>
                                          <p:attrName>ppt_y</p:attrName>
                                        </p:attrNameLst>
                                      </p:cBhvr>
                                    </p:animMotion>
                                  </p:childTnLst>
                                </p:cTn>
                              </p:par>
                              <p:par>
                                <p:cTn id="7" presetID="35" presetClass="path" presetSubtype="0" accel="50000" decel="50000" fill="hold" grpId="0" nodeType="withEffect">
                                  <p:stCondLst>
                                    <p:cond delay="0"/>
                                  </p:stCondLst>
                                  <p:childTnLst>
                                    <p:animMotion origin="layout" path="M 0 0  L -0.25 0  E" pathEditMode="relative" ptsTypes="">
                                      <p:cBhvr>
                                        <p:cTn id="8" dur="2000" fill="hold"/>
                                        <p:tgtEl>
                                          <p:spTgt spid="31"/>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5"/>
                                        </p:tgtEl>
                                        <p:attrNameLst>
                                          <p:attrName>ppt_x</p:attrName>
                                          <p:attrName>ppt_y</p:attrName>
                                        </p:attrNameLst>
                                      </p:cBhvr>
                                    </p:animMotion>
                                  </p:childTnLst>
                                </p:cTn>
                              </p:par>
                              <p:par>
                                <p:cTn id="11" presetID="35" presetClass="path" presetSubtype="0" accel="50000" decel="50000" fill="hold" grpId="0" nodeType="withEffect">
                                  <p:stCondLst>
                                    <p:cond delay="0"/>
                                  </p:stCondLst>
                                  <p:childTnLst>
                                    <p:animMotion origin="layout" path="M 0 0  L -0.25 0  E" pathEditMode="relative" ptsTypes="">
                                      <p:cBhvr>
                                        <p:cTn id="12" dur="2000" fill="hold"/>
                                        <p:tgtEl>
                                          <p:spTgt spid="20"/>
                                        </p:tgtEl>
                                        <p:attrNameLst>
                                          <p:attrName>ppt_x</p:attrName>
                                          <p:attrName>ppt_y</p:attrName>
                                        </p:attrNameLst>
                                      </p:cBhvr>
                                    </p:animMotion>
                                  </p:childTnLst>
                                </p:cTn>
                              </p:par>
                              <p:par>
                                <p:cTn id="13" presetID="35" presetClass="path" presetSubtype="0" accel="50000" decel="50000" fill="hold" nodeType="withEffect">
                                  <p:stCondLst>
                                    <p:cond delay="0"/>
                                  </p:stCondLst>
                                  <p:childTnLst>
                                    <p:animMotion origin="layout" path="M 0 0  L -0.25 0  E" pathEditMode="relative" ptsTypes="">
                                      <p:cBhvr>
                                        <p:cTn id="14" dur="2000" fill="hold"/>
                                        <p:tgtEl>
                                          <p:spTgt spid="2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22"/>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23"/>
                                        </p:tgtEl>
                                        <p:attrNameLst>
                                          <p:attrName>ppt_x</p:attrName>
                                          <p:attrName>ppt_y</p:attrName>
                                        </p:attrNameLst>
                                      </p:cBhvr>
                                    </p:animMotion>
                                  </p:childTnLst>
                                </p:cTn>
                              </p:par>
                              <p:par>
                                <p:cTn id="19" presetID="35" presetClass="path" presetSubtype="0" accel="50000" decel="50000" fill="hold" grpId="0" nodeType="withEffect">
                                  <p:stCondLst>
                                    <p:cond delay="0"/>
                                  </p:stCondLst>
                                  <p:childTnLst>
                                    <p:animMotion origin="layout" path="M 0 0  L -0.25 0  E" pathEditMode="relative" ptsTypes="">
                                      <p:cBhvr>
                                        <p:cTn id="20" dur="2000" fill="hold"/>
                                        <p:tgtEl>
                                          <p:spTgt spid="24"/>
                                        </p:tgtEl>
                                        <p:attrNameLst>
                                          <p:attrName>ppt_x</p:attrName>
                                          <p:attrName>ppt_y</p:attrName>
                                        </p:attrNameLst>
                                      </p:cBhvr>
                                    </p:animMotion>
                                  </p:childTnLst>
                                </p:cTn>
                              </p:par>
                              <p:par>
                                <p:cTn id="21" presetID="35" presetClass="path" presetSubtype="0" accel="50000" decel="50000" fill="hold" grpId="0" nodeType="withEffect">
                                  <p:stCondLst>
                                    <p:cond delay="0"/>
                                  </p:stCondLst>
                                  <p:childTnLst>
                                    <p:animMotion origin="layout" path="M 0 0  L -0.25 0  E" pathEditMode="relative" ptsTypes="">
                                      <p:cBhvr>
                                        <p:cTn id="22" dur="2000" fill="hold"/>
                                        <p:tgtEl>
                                          <p:spTgt spid="25"/>
                                        </p:tgtEl>
                                        <p:attrNameLst>
                                          <p:attrName>ppt_x</p:attrName>
                                          <p:attrName>ppt_y</p:attrName>
                                        </p:attrNameLst>
                                      </p:cBhvr>
                                    </p:animMotion>
                                  </p:childTnLst>
                                </p:cTn>
                              </p:par>
                              <p:par>
                                <p:cTn id="23" presetID="35" presetClass="path" presetSubtype="0" accel="50000" decel="50000" fill="hold" grpId="0" nodeType="withEffect">
                                  <p:stCondLst>
                                    <p:cond delay="0"/>
                                  </p:stCondLst>
                                  <p:childTnLst>
                                    <p:animMotion origin="layout" path="M 0 0  L -0.25 0  E" pathEditMode="relative" ptsTypes="">
                                      <p:cBhvr>
                                        <p:cTn id="24" dur="2000" fill="hold"/>
                                        <p:tgtEl>
                                          <p:spTgt spid="26"/>
                                        </p:tgtEl>
                                        <p:attrNameLst>
                                          <p:attrName>ppt_x</p:attrName>
                                          <p:attrName>ppt_y</p:attrName>
                                        </p:attrNameLst>
                                      </p:cBhvr>
                                    </p:animMotion>
                                  </p:childTnLst>
                                </p:cTn>
                              </p:par>
                              <p:par>
                                <p:cTn id="25" presetID="35" presetClass="path" presetSubtype="0" accel="50000" decel="50000" fill="hold" grpId="0" nodeType="withEffect">
                                  <p:stCondLst>
                                    <p:cond delay="0"/>
                                  </p:stCondLst>
                                  <p:childTnLst>
                                    <p:animMotion origin="layout" path="M 0 0  L -0.25 0  E" pathEditMode="relative" ptsTypes="">
                                      <p:cBhvr>
                                        <p:cTn id="26" dur="2000" fill="hold"/>
                                        <p:tgtEl>
                                          <p:spTgt spid="27"/>
                                        </p:tgtEl>
                                        <p:attrNameLst>
                                          <p:attrName>ppt_x</p:attrName>
                                          <p:attrName>ppt_y</p:attrName>
                                        </p:attrNameLst>
                                      </p:cBhvr>
                                    </p:animMotion>
                                  </p:childTnLst>
                                </p:cTn>
                              </p:par>
                              <p:par>
                                <p:cTn id="27" presetID="35" presetClass="path" presetSubtype="0" accel="50000" decel="50000" fill="hold" grpId="0" nodeType="withEffect">
                                  <p:stCondLst>
                                    <p:cond delay="0"/>
                                  </p:stCondLst>
                                  <p:childTnLst>
                                    <p:animMotion origin="layout" path="M 0 0  L -0.25 0  E" pathEditMode="relative" ptsTypes="">
                                      <p:cBhvr>
                                        <p:cTn id="28" dur="2000" fill="hold"/>
                                        <p:tgtEl>
                                          <p:spTgt spid="28"/>
                                        </p:tgtEl>
                                        <p:attrNameLst>
                                          <p:attrName>ppt_x</p:attrName>
                                          <p:attrName>ppt_y</p:attrName>
                                        </p:attrNameLst>
                                      </p:cBhvr>
                                    </p:animMotion>
                                  </p:childTnLst>
                                </p:cTn>
                              </p:par>
                              <p:par>
                                <p:cTn id="29" presetID="35" presetClass="path" presetSubtype="0" accel="50000" decel="50000" fill="hold" grpId="0" nodeType="withEffect">
                                  <p:stCondLst>
                                    <p:cond delay="0"/>
                                  </p:stCondLst>
                                  <p:childTnLst>
                                    <p:animMotion origin="layout" path="M 0 0  L -0.25 0  E" pathEditMode="relative" ptsTypes="">
                                      <p:cBhvr>
                                        <p:cTn id="30" dur="2000" fill="hold"/>
                                        <p:tgtEl>
                                          <p:spTgt spid="29"/>
                                        </p:tgtEl>
                                        <p:attrNameLst>
                                          <p:attrName>ppt_x</p:attrName>
                                          <p:attrName>ppt_y</p:attrName>
                                        </p:attrNameLst>
                                      </p:cBhvr>
                                    </p:animMotion>
                                  </p:childTnLst>
                                </p:cTn>
                              </p:par>
                              <p:par>
                                <p:cTn id="31" presetID="35" presetClass="path" presetSubtype="0" accel="50000" decel="50000" fill="hold" nodeType="withEffect">
                                  <p:stCondLst>
                                    <p:cond delay="0"/>
                                  </p:stCondLst>
                                  <p:childTnLst>
                                    <p:animMotion origin="layout" path="M 0 0  L -0.25 0  E" pathEditMode="relative" ptsTypes="">
                                      <p:cBhvr>
                                        <p:cTn id="32" dur="2000" fill="hold"/>
                                        <p:tgtEl>
                                          <p:spTgt spid="30"/>
                                        </p:tgtEl>
                                        <p:attrNameLst>
                                          <p:attrName>ppt_x</p:attrName>
                                          <p:attrName>ppt_y</p:attrName>
                                        </p:attrNameLst>
                                      </p:cBhvr>
                                    </p:animMotion>
                                  </p:childTnLst>
                                </p:cTn>
                              </p:par>
                              <p:par>
                                <p:cTn id="33" presetID="35" presetClass="path" presetSubtype="0" accel="50000" decel="50000" fill="hold" grpId="0" nodeType="withEffect">
                                  <p:stCondLst>
                                    <p:cond delay="0"/>
                                  </p:stCondLst>
                                  <p:childTnLst>
                                    <p:animMotion origin="layout" path="M 0 0  L -0.25 0  E" pathEditMode="relative" ptsTypes="">
                                      <p:cBhvr>
                                        <p:cTn id="34" dur="2000" fill="hold"/>
                                        <p:tgtEl>
                                          <p:spTgt spid="32"/>
                                        </p:tgtEl>
                                        <p:attrNameLst>
                                          <p:attrName>ppt_x</p:attrName>
                                          <p:attrName>ppt_y</p:attrName>
                                        </p:attrNameLst>
                                      </p:cBhvr>
                                    </p:animMotion>
                                  </p:childTnLst>
                                </p:cTn>
                              </p:par>
                              <p:par>
                                <p:cTn id="35" presetID="35" presetClass="path" presetSubtype="0" accel="50000" decel="50000" fill="hold" grpId="0" nodeType="withEffect">
                                  <p:stCondLst>
                                    <p:cond delay="0"/>
                                  </p:stCondLst>
                                  <p:childTnLst>
                                    <p:animMotion origin="layout" path="M 0 0  L -0.25 0  E" pathEditMode="relative" ptsTypes="">
                                      <p:cBhvr>
                                        <p:cTn id="36" dur="2000" fill="hold"/>
                                        <p:tgtEl>
                                          <p:spTgt spid="33"/>
                                        </p:tgtEl>
                                        <p:attrNameLst>
                                          <p:attrName>ppt_x</p:attrName>
                                          <p:attrName>ppt_y</p:attrName>
                                        </p:attrNameLst>
                                      </p:cBhvr>
                                    </p:animMotion>
                                  </p:childTnLst>
                                </p:cTn>
                              </p:par>
                              <p:par>
                                <p:cTn id="37" presetID="35" presetClass="path" presetSubtype="0" accel="50000" decel="50000" fill="hold" grpId="0" nodeType="withEffect">
                                  <p:stCondLst>
                                    <p:cond delay="0"/>
                                  </p:stCondLst>
                                  <p:childTnLst>
                                    <p:animMotion origin="layout" path="M 0 0  L -0.25 0  E" pathEditMode="relative" ptsTypes="">
                                      <p:cBhvr>
                                        <p:cTn id="38" dur="2000" fill="hold"/>
                                        <p:tgtEl>
                                          <p:spTgt spid="18"/>
                                        </p:tgtEl>
                                        <p:attrNameLst>
                                          <p:attrName>ppt_x</p:attrName>
                                          <p:attrName>ppt_y</p:attrName>
                                        </p:attrNameLst>
                                      </p:cBhvr>
                                    </p:animMotion>
                                  </p:childTnLst>
                                </p:cTn>
                              </p:par>
                              <p:par>
                                <p:cTn id="39" presetID="35" presetClass="path" presetSubtype="0" accel="50000" decel="50000" fill="hold" grpId="0" nodeType="withEffect">
                                  <p:stCondLst>
                                    <p:cond delay="0"/>
                                  </p:stCondLst>
                                  <p:childTnLst>
                                    <p:animMotion origin="layout" path="M 0 0  L -0.25 0  E" pathEditMode="relative" ptsTypes="">
                                      <p:cBhvr>
                                        <p:cTn id="40" dur="2000" fill="hold"/>
                                        <p:tgtEl>
                                          <p:spTgt spid="19"/>
                                        </p:tgtEl>
                                        <p:attrNameLst>
                                          <p:attrName>ppt_x</p:attrName>
                                          <p:attrName>ppt_y</p:attrName>
                                        </p:attrNameLst>
                                      </p:cBhvr>
                                    </p:animMotion>
                                  </p:childTnLst>
                                </p:cTn>
                              </p:par>
                              <p:par>
                                <p:cTn id="41" presetID="35" presetClass="path" presetSubtype="0" accel="50000" decel="50000" fill="hold" nodeType="withEffect">
                                  <p:stCondLst>
                                    <p:cond delay="0"/>
                                  </p:stCondLst>
                                  <p:childTnLst>
                                    <p:animMotion origin="layout" path="M 0 0  L -0.25 0  E" pathEditMode="relative" ptsTypes="">
                                      <p:cBhvr>
                                        <p:cTn id="42" dur="2000" fill="hold"/>
                                        <p:tgtEl>
                                          <p:spTgt spid="3"/>
                                        </p:tgtEl>
                                        <p:attrNameLst>
                                          <p:attrName>ppt_x</p:attrName>
                                          <p:attrName>ppt_y</p:attrName>
                                        </p:attrNameLst>
                                      </p:cBhvr>
                                    </p:animMotion>
                                  </p:childTnLst>
                                </p:cTn>
                              </p:par>
                              <p:par>
                                <p:cTn id="43" presetID="35" presetClass="path" presetSubtype="0" accel="50000" decel="50000" fill="hold" nodeType="withEffect">
                                  <p:stCondLst>
                                    <p:cond delay="0"/>
                                  </p:stCondLst>
                                  <p:childTnLst>
                                    <p:animMotion origin="layout" path="M 0 0  L -0.25 0  E" pathEditMode="relative" ptsTypes="">
                                      <p:cBhvr>
                                        <p:cTn id="44" dur="2000" fill="hold"/>
                                        <p:tgtEl>
                                          <p:spTgt spid="4"/>
                                        </p:tgtEl>
                                        <p:attrNameLst>
                                          <p:attrName>ppt_x</p:attrName>
                                          <p:attrName>ppt_y</p:attrName>
                                        </p:attrNameLst>
                                      </p:cBhvr>
                                    </p:animMotion>
                                  </p:childTnLst>
                                </p:cTn>
                              </p:par>
                              <p:par>
                                <p:cTn id="45" presetID="35" presetClass="path" presetSubtype="0" accel="50000" decel="50000" fill="hold" nodeType="withEffect">
                                  <p:stCondLst>
                                    <p:cond delay="0"/>
                                  </p:stCondLst>
                                  <p:childTnLst>
                                    <p:animMotion origin="layout" path="M 0 0  L -0.25 0  E" pathEditMode="relative" ptsTypes="">
                                      <p:cBhvr>
                                        <p:cTn id="46" dur="2000" fill="hold"/>
                                        <p:tgtEl>
                                          <p:spTgt spid="63"/>
                                        </p:tgtEl>
                                        <p:attrNameLst>
                                          <p:attrName>ppt_x</p:attrName>
                                          <p:attrName>ppt_y</p:attrName>
                                        </p:attrNameLst>
                                      </p:cBhvr>
                                    </p:animMotion>
                                  </p:childTnLst>
                                </p:cTn>
                              </p:par>
                              <p:par>
                                <p:cTn id="47" presetID="35" presetClass="path" presetSubtype="0" accel="50000" decel="50000" fill="hold" nodeType="withEffect">
                                  <p:stCondLst>
                                    <p:cond delay="0"/>
                                  </p:stCondLst>
                                  <p:childTnLst>
                                    <p:animMotion origin="layout" path="M 0 0  L -0.25 0  E" pathEditMode="relative" ptsTypes="">
                                      <p:cBhvr>
                                        <p:cTn id="48" dur="2000" fill="hold"/>
                                        <p:tgtEl>
                                          <p:spTgt spid="7"/>
                                        </p:tgtEl>
                                        <p:attrNameLst>
                                          <p:attrName>ppt_x</p:attrName>
                                          <p:attrName>ppt_y</p:attrName>
                                        </p:attrNameLst>
                                      </p:cBhvr>
                                    </p:animMotion>
                                  </p:childTnLst>
                                </p:cTn>
                              </p:par>
                              <p:par>
                                <p:cTn id="49" presetID="35" presetClass="path" presetSubtype="0" accel="50000" decel="50000" fill="hold" nodeType="withEffect">
                                  <p:stCondLst>
                                    <p:cond delay="0"/>
                                  </p:stCondLst>
                                  <p:childTnLst>
                                    <p:animMotion origin="layout" path="M 0 0  L -0.25 0  E" pathEditMode="relative" ptsTypes="">
                                      <p:cBhvr>
                                        <p:cTn id="50" dur="2000" fill="hold"/>
                                        <p:tgtEl>
                                          <p:spTgt spid="8"/>
                                        </p:tgtEl>
                                        <p:attrNameLst>
                                          <p:attrName>ppt_x</p:attrName>
                                          <p:attrName>ppt_y</p:attrName>
                                        </p:attrNameLst>
                                      </p:cBhvr>
                                    </p:animMotion>
                                  </p:childTnLst>
                                </p:cTn>
                              </p:par>
                              <p:par>
                                <p:cTn id="51" presetID="35" presetClass="path" presetSubtype="0" accel="50000" decel="50000" fill="hold" grpId="0" nodeType="withEffect">
                                  <p:stCondLst>
                                    <p:cond delay="0"/>
                                  </p:stCondLst>
                                  <p:childTnLst>
                                    <p:animMotion origin="layout" path="M 0 0  L -0.25 0  E" pathEditMode="relative" ptsTypes="">
                                      <p:cBhvr>
                                        <p:cTn id="52" dur="2000" fill="hold"/>
                                        <p:tgtEl>
                                          <p:spTgt spid="84"/>
                                        </p:tgtEl>
                                        <p:attrNameLst>
                                          <p:attrName>ppt_x</p:attrName>
                                          <p:attrName>ppt_y</p:attrName>
                                        </p:attrNameLst>
                                      </p:cBhvr>
                                    </p:animMotion>
                                  </p:childTnLst>
                                </p:cTn>
                              </p:par>
                              <p:par>
                                <p:cTn id="53" presetID="35" presetClass="path" presetSubtype="0" accel="50000" decel="50000" fill="hold" grpId="0" nodeType="withEffect">
                                  <p:stCondLst>
                                    <p:cond delay="0"/>
                                  </p:stCondLst>
                                  <p:childTnLst>
                                    <p:animMotion origin="layout" path="M 0 0  L -0.25 0  E" pathEditMode="relative" ptsTypes="">
                                      <p:cBhvr>
                                        <p:cTn id="54" dur="2000" fill="hold"/>
                                        <p:tgtEl>
                                          <p:spTgt spid="69"/>
                                        </p:tgtEl>
                                        <p:attrNameLst>
                                          <p:attrName>ppt_x</p:attrName>
                                          <p:attrName>ppt_y</p:attrName>
                                        </p:attrNameLst>
                                      </p:cBhvr>
                                    </p:animMotion>
                                  </p:childTnLst>
                                </p:cTn>
                              </p:par>
                              <p:par>
                                <p:cTn id="55" presetID="35" presetClass="path" presetSubtype="0" accel="50000" decel="50000" fill="hold" grpId="0" nodeType="withEffect">
                                  <p:stCondLst>
                                    <p:cond delay="0"/>
                                  </p:stCondLst>
                                  <p:childTnLst>
                                    <p:animMotion origin="layout" path="M 0 0  L -0.25 0  E" pathEditMode="relative" ptsTypes="">
                                      <p:cBhvr>
                                        <p:cTn id="56" dur="2000" fill="hold"/>
                                        <p:tgtEl>
                                          <p:spTgt spid="70"/>
                                        </p:tgtEl>
                                        <p:attrNameLst>
                                          <p:attrName>ppt_x</p:attrName>
                                          <p:attrName>ppt_y</p:attrName>
                                        </p:attrNameLst>
                                      </p:cBhvr>
                                    </p:animMotion>
                                  </p:childTnLst>
                                </p:cTn>
                              </p:par>
                              <p:par>
                                <p:cTn id="57" presetID="35" presetClass="path" presetSubtype="0" accel="50000" decel="50000" fill="hold" grpId="0" nodeType="withEffect">
                                  <p:stCondLst>
                                    <p:cond delay="0"/>
                                  </p:stCondLst>
                                  <p:childTnLst>
                                    <p:animMotion origin="layout" path="M 0 0  L -0.25 0  E" pathEditMode="relative" ptsTypes="">
                                      <p:cBhvr>
                                        <p:cTn id="58" dur="2000" fill="hold"/>
                                        <p:tgtEl>
                                          <p:spTgt spid="78"/>
                                        </p:tgtEl>
                                        <p:attrNameLst>
                                          <p:attrName>ppt_x</p:attrName>
                                          <p:attrName>ppt_y</p:attrName>
                                        </p:attrNameLst>
                                      </p:cBhvr>
                                    </p:animMotion>
                                  </p:childTnLst>
                                </p:cTn>
                              </p:par>
                              <p:par>
                                <p:cTn id="59" presetID="35" presetClass="path" presetSubtype="0" accel="50000" decel="50000" fill="hold" grpId="0" nodeType="withEffect">
                                  <p:stCondLst>
                                    <p:cond delay="0"/>
                                  </p:stCondLst>
                                  <p:childTnLst>
                                    <p:animMotion origin="layout" path="M 0 0  L -0.25 0  E" pathEditMode="relative" ptsTypes="">
                                      <p:cBhvr>
                                        <p:cTn id="60" dur="2000" fill="hold"/>
                                        <p:tgtEl>
                                          <p:spTgt spid="79"/>
                                        </p:tgtEl>
                                        <p:attrNameLst>
                                          <p:attrName>ppt_x</p:attrName>
                                          <p:attrName>ppt_y</p:attrName>
                                        </p:attrNameLst>
                                      </p:cBhvr>
                                    </p:animMotion>
                                  </p:childTnLst>
                                </p:cTn>
                              </p:par>
                              <p:par>
                                <p:cTn id="61" presetID="35" presetClass="path" presetSubtype="0" accel="50000" decel="50000" fill="hold" grpId="0" nodeType="withEffect">
                                  <p:stCondLst>
                                    <p:cond delay="0"/>
                                  </p:stCondLst>
                                  <p:childTnLst>
                                    <p:animMotion origin="layout" path="M 0 0  L -0.25 0  E" pathEditMode="relative" ptsTypes="">
                                      <p:cBhvr>
                                        <p:cTn id="62" dur="2000" fill="hold"/>
                                        <p:tgtEl>
                                          <p:spTgt spid="89"/>
                                        </p:tgtEl>
                                        <p:attrNameLst>
                                          <p:attrName>ppt_x</p:attrName>
                                          <p:attrName>ppt_y</p:attrName>
                                        </p:attrNameLst>
                                      </p:cBhvr>
                                    </p:animMotion>
                                  </p:childTnLst>
                                </p:cTn>
                              </p:par>
                              <p:par>
                                <p:cTn id="63" presetID="35" presetClass="path" presetSubtype="0" accel="50000" decel="50000" fill="hold" grpId="0" nodeType="withEffect">
                                  <p:stCondLst>
                                    <p:cond delay="0"/>
                                  </p:stCondLst>
                                  <p:childTnLst>
                                    <p:animMotion origin="layout" path="M 0 0  L -0.25 0  E" pathEditMode="relative" ptsTypes="">
                                      <p:cBhvr>
                                        <p:cTn id="64" dur="2000" fill="hold"/>
                                        <p:tgtEl>
                                          <p:spTgt spid="90"/>
                                        </p:tgtEl>
                                        <p:attrNameLst>
                                          <p:attrName>ppt_x</p:attrName>
                                          <p:attrName>ppt_y</p:attrName>
                                        </p:attrNameLst>
                                      </p:cBhvr>
                                    </p:animMotion>
                                  </p:childTnLst>
                                </p:cTn>
                              </p:par>
                              <p:par>
                                <p:cTn id="65" presetID="35" presetClass="path" presetSubtype="0" accel="50000" decel="50000" fill="hold" grpId="0" nodeType="withEffect">
                                  <p:stCondLst>
                                    <p:cond delay="0"/>
                                  </p:stCondLst>
                                  <p:childTnLst>
                                    <p:animMotion origin="layout" path="M 0 0  L -0.25 0  E" pathEditMode="relative" ptsTypes="">
                                      <p:cBhvr>
                                        <p:cTn id="66" dur="2000" fill="hold"/>
                                        <p:tgtEl>
                                          <p:spTgt spid="91"/>
                                        </p:tgtEl>
                                        <p:attrNameLst>
                                          <p:attrName>ppt_x</p:attrName>
                                          <p:attrName>ppt_y</p:attrName>
                                        </p:attrNameLst>
                                      </p:cBhvr>
                                    </p:animMotion>
                                  </p:childTnLst>
                                </p:cTn>
                              </p:par>
                              <p:par>
                                <p:cTn id="67" presetID="35" presetClass="path" presetSubtype="0" accel="50000" decel="50000" fill="hold" grpId="0" nodeType="withEffect">
                                  <p:stCondLst>
                                    <p:cond delay="0"/>
                                  </p:stCondLst>
                                  <p:childTnLst>
                                    <p:animMotion origin="layout" path="M 0 0  L -0.25 0  E" pathEditMode="relative" ptsTypes="">
                                      <p:cBhvr>
                                        <p:cTn id="68" dur="2000" fill="hold"/>
                                        <p:tgtEl>
                                          <p:spTgt spid="92"/>
                                        </p:tgtEl>
                                        <p:attrNameLst>
                                          <p:attrName>ppt_x</p:attrName>
                                          <p:attrName>ppt_y</p:attrName>
                                        </p:attrNameLst>
                                      </p:cBhvr>
                                    </p:animMotion>
                                  </p:childTnLst>
                                </p:cTn>
                              </p:par>
                              <p:par>
                                <p:cTn id="69" presetID="35" presetClass="path" presetSubtype="0" accel="50000" decel="50000" fill="hold" grpId="0" nodeType="withEffect">
                                  <p:stCondLst>
                                    <p:cond delay="0"/>
                                  </p:stCondLst>
                                  <p:childTnLst>
                                    <p:animMotion origin="layout" path="M 0 0  L -0.25 0  E" pathEditMode="relative" ptsTypes="">
                                      <p:cBhvr>
                                        <p:cTn id="70" dur="2000" fill="hold"/>
                                        <p:tgtEl>
                                          <p:spTgt spid="15"/>
                                        </p:tgtEl>
                                        <p:attrNameLst>
                                          <p:attrName>ppt_x</p:attrName>
                                          <p:attrName>ppt_y</p:attrName>
                                        </p:attrNameLst>
                                      </p:cBhvr>
                                    </p:animMotion>
                                  </p:childTnLst>
                                </p:cTn>
                              </p:par>
                              <p:par>
                                <p:cTn id="71" presetID="35" presetClass="path" presetSubtype="0" accel="50000" decel="50000" fill="hold" grpId="0" nodeType="withEffect">
                                  <p:stCondLst>
                                    <p:cond delay="0"/>
                                  </p:stCondLst>
                                  <p:childTnLst>
                                    <p:animMotion origin="layout" path="M 0 0  L -0.25 0  E" pathEditMode="relative" ptsTypes="">
                                      <p:cBhvr>
                                        <p:cTn id="72" dur="2000" fill="hold"/>
                                        <p:tgtEl>
                                          <p:spTgt spid="16"/>
                                        </p:tgtEl>
                                        <p:attrNameLst>
                                          <p:attrName>ppt_x</p:attrName>
                                          <p:attrName>ppt_y</p:attrName>
                                        </p:attrNameLst>
                                      </p:cBhvr>
                                    </p:animMotion>
                                  </p:childTnLst>
                                </p:cTn>
                              </p:par>
                              <p:par>
                                <p:cTn id="73" presetID="35" presetClass="path" presetSubtype="0" accel="50000" decel="50000" fill="hold" grpId="0" nodeType="withEffect">
                                  <p:stCondLst>
                                    <p:cond delay="0"/>
                                  </p:stCondLst>
                                  <p:childTnLst>
                                    <p:animMotion origin="layout" path="M 0 0  L -0.25 0  E" pathEditMode="relative" ptsTypes="">
                                      <p:cBhvr>
                                        <p:cTn id="74" dur="2000" fill="hold"/>
                                        <p:tgtEl>
                                          <p:spTgt spid="85"/>
                                        </p:tgtEl>
                                        <p:attrNameLst>
                                          <p:attrName>ppt_x</p:attrName>
                                          <p:attrName>ppt_y</p:attrName>
                                        </p:attrNameLst>
                                      </p:cBhvr>
                                    </p:animMotion>
                                  </p:childTnLst>
                                </p:cTn>
                              </p:par>
                              <p:par>
                                <p:cTn id="75" presetID="35" presetClass="path" presetSubtype="0" accel="50000" decel="50000" fill="hold" grpId="0" nodeType="withEffect">
                                  <p:stCondLst>
                                    <p:cond delay="0"/>
                                  </p:stCondLst>
                                  <p:childTnLst>
                                    <p:animMotion origin="layout" path="M 0 0  L -0.25 0  E" pathEditMode="relative" ptsTypes="">
                                      <p:cBhvr>
                                        <p:cTn id="76" dur="2000" fill="hold"/>
                                        <p:tgtEl>
                                          <p:spTgt spid="86"/>
                                        </p:tgtEl>
                                        <p:attrNameLst>
                                          <p:attrName>ppt_x</p:attrName>
                                          <p:attrName>ppt_y</p:attrName>
                                        </p:attrNameLst>
                                      </p:cBhvr>
                                    </p:animMotion>
                                  </p:childTnLst>
                                </p:cTn>
                              </p:par>
                              <p:par>
                                <p:cTn id="77" presetID="35" presetClass="path" presetSubtype="0" accel="50000" decel="50000" fill="hold" grpId="0" nodeType="withEffect">
                                  <p:stCondLst>
                                    <p:cond delay="0"/>
                                  </p:stCondLst>
                                  <p:childTnLst>
                                    <p:animMotion origin="layout" path="M 0 0  L -0.25 0  E" pathEditMode="relative" ptsTypes="">
                                      <p:cBhvr>
                                        <p:cTn id="78" dur="2000" fill="hold"/>
                                        <p:tgtEl>
                                          <p:spTgt spid="99"/>
                                        </p:tgtEl>
                                        <p:attrNameLst>
                                          <p:attrName>ppt_x</p:attrName>
                                          <p:attrName>ppt_y</p:attrName>
                                        </p:attrNameLst>
                                      </p:cBhvr>
                                    </p:animMotion>
                                  </p:childTnLst>
                                </p:cTn>
                              </p:par>
                              <p:par>
                                <p:cTn id="79" presetID="35" presetClass="path" presetSubtype="0" accel="50000" decel="50000" fill="hold" grpId="0" nodeType="withEffect">
                                  <p:stCondLst>
                                    <p:cond delay="0"/>
                                  </p:stCondLst>
                                  <p:childTnLst>
                                    <p:animMotion origin="layout" path="M 0 0  L -0.25 0  E" pathEditMode="relative" ptsTypes="">
                                      <p:cBhvr>
                                        <p:cTn id="80" dur="2000" fill="hold"/>
                                        <p:tgtEl>
                                          <p:spTgt spid="100"/>
                                        </p:tgtEl>
                                        <p:attrNameLst>
                                          <p:attrName>ppt_x</p:attrName>
                                          <p:attrName>ppt_y</p:attrName>
                                        </p:attrNameLst>
                                      </p:cBhvr>
                                    </p:animMotion>
                                  </p:childTnLst>
                                </p:cTn>
                              </p:par>
                              <p:par>
                                <p:cTn id="81" presetID="35" presetClass="path" presetSubtype="0" accel="50000" decel="50000" fill="hold" grpId="0" nodeType="withEffect">
                                  <p:stCondLst>
                                    <p:cond delay="0"/>
                                  </p:stCondLst>
                                  <p:childTnLst>
                                    <p:animMotion origin="layout" path="M 0 0  L -0.25 0  E" pathEditMode="relative" ptsTypes="">
                                      <p:cBhvr>
                                        <p:cTn id="82" dur="2000" fill="hold"/>
                                        <p:tgtEl>
                                          <p:spTgt spid="101"/>
                                        </p:tgtEl>
                                        <p:attrNameLst>
                                          <p:attrName>ppt_x</p:attrName>
                                          <p:attrName>ppt_y</p:attrName>
                                        </p:attrNameLst>
                                      </p:cBhvr>
                                    </p:animMotion>
                                  </p:childTnLst>
                                </p:cTn>
                              </p:par>
                              <p:par>
                                <p:cTn id="83" presetID="35" presetClass="path" presetSubtype="0" accel="50000" decel="50000" fill="hold" grpId="0" nodeType="withEffect">
                                  <p:stCondLst>
                                    <p:cond delay="0"/>
                                  </p:stCondLst>
                                  <p:childTnLst>
                                    <p:animMotion origin="layout" path="M 0 0  L -0.25 0  E" pathEditMode="relative" ptsTypes="">
                                      <p:cBhvr>
                                        <p:cTn id="84" dur="2000" fill="hold"/>
                                        <p:tgtEl>
                                          <p:spTgt spid="103"/>
                                        </p:tgtEl>
                                        <p:attrNameLst>
                                          <p:attrName>ppt_x</p:attrName>
                                          <p:attrName>ppt_y</p:attrName>
                                        </p:attrNameLst>
                                      </p:cBhvr>
                                    </p:animMotion>
                                  </p:childTnLst>
                                </p:cTn>
                              </p:par>
                              <p:par>
                                <p:cTn id="85" presetID="35" presetClass="path" presetSubtype="0" accel="50000" decel="50000" fill="hold" grpId="0" nodeType="withEffect">
                                  <p:stCondLst>
                                    <p:cond delay="0"/>
                                  </p:stCondLst>
                                  <p:childTnLst>
                                    <p:animMotion origin="layout" path="M 0 0  L -0.25 0  E" pathEditMode="relative" ptsTypes="">
                                      <p:cBhvr>
                                        <p:cTn id="86" dur="2000" fill="hold"/>
                                        <p:tgtEl>
                                          <p:spTgt spid="104"/>
                                        </p:tgtEl>
                                        <p:attrNameLst>
                                          <p:attrName>ppt_x</p:attrName>
                                          <p:attrName>ppt_y</p:attrName>
                                        </p:attrNameLst>
                                      </p:cBhvr>
                                    </p:animMotion>
                                  </p:childTnLst>
                                </p:cTn>
                              </p:par>
                            </p:childTnLst>
                          </p:cTn>
                        </p:par>
                        <p:par>
                          <p:cTn id="87" fill="hold">
                            <p:stCondLst>
                              <p:cond delay="4000"/>
                            </p:stCondLst>
                            <p:childTnLst>
                              <p:par>
                                <p:cTn id="88" presetID="1" presetClass="entr" presetSubtype="0" fill="hold" grpId="0" nodeType="afterEffect">
                                  <p:stCondLst>
                                    <p:cond delay="1000"/>
                                  </p:stCondLst>
                                  <p:childTnLst>
                                    <p:set>
                                      <p:cBhvr>
                                        <p:cTn id="89" dur="1" fill="hold">
                                          <p:stCondLst>
                                            <p:cond delay="0"/>
                                          </p:stCondLst>
                                        </p:cTn>
                                        <p:tgtEl>
                                          <p:spTgt spid="88"/>
                                        </p:tgtEl>
                                        <p:attrNameLst>
                                          <p:attrName>style.visibility</p:attrName>
                                        </p:attrNameLst>
                                      </p:cBhvr>
                                      <p:to>
                                        <p:strVal val="visible"/>
                                      </p:to>
                                    </p:set>
                                  </p:childTnLst>
                                </p:cTn>
                              </p:par>
                            </p:childTnLst>
                          </p:cTn>
                        </p:par>
                        <p:par>
                          <p:cTn id="90" fill="hold">
                            <p:stCondLst>
                              <p:cond delay="5000"/>
                            </p:stCondLst>
                            <p:childTnLst>
                              <p:par>
                                <p:cTn id="91" presetID="1" presetClass="entr" presetSubtype="0" fill="hold" grpId="0" nodeType="afterEffect">
                                  <p:stCondLst>
                                    <p:cond delay="0"/>
                                  </p:stCondLst>
                                  <p:childTnLst>
                                    <p:set>
                                      <p:cBhvr>
                                        <p:cTn id="92"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31" grpId="0" animBg="1"/>
      <p:bldP spid="5" grpId="0" animBg="1"/>
      <p:bldP spid="20" grpId="0" animBg="1"/>
      <p:bldP spid="22" grpId="0" animBg="1"/>
      <p:bldP spid="23" grpId="0" animBg="1"/>
      <p:bldP spid="24" grpId="0" animBg="1"/>
      <p:bldP spid="25" grpId="0" animBg="1"/>
      <p:bldP spid="26" grpId="0" animBg="1"/>
      <p:bldP spid="27" grpId="0" animBg="1"/>
      <p:bldP spid="28" grpId="0" animBg="1"/>
      <p:bldP spid="29" grpId="0" animBg="1"/>
      <p:bldP spid="32" grpId="0" animBg="1"/>
      <p:bldP spid="33" grpId="0" animBg="1"/>
      <p:bldP spid="18" grpId="0" animBg="1"/>
      <p:bldP spid="19" grpId="0"/>
      <p:bldP spid="84" grpId="0" animBg="1"/>
      <p:bldP spid="69" grpId="0" animBg="1"/>
      <p:bldP spid="70" grpId="0" animBg="1"/>
      <p:bldP spid="78" grpId="0" animBg="1"/>
      <p:bldP spid="79" grpId="0" animBg="1"/>
      <p:bldP spid="89" grpId="0" animBg="1"/>
      <p:bldP spid="90" grpId="0" animBg="1"/>
      <p:bldP spid="91" grpId="0" animBg="1"/>
      <p:bldP spid="92" grpId="0" animBg="1"/>
      <p:bldP spid="15" grpId="0" animBg="1"/>
      <p:bldP spid="16" grpId="0"/>
      <p:bldP spid="85" grpId="0" animBg="1"/>
      <p:bldP spid="86" grpId="0"/>
      <p:bldP spid="88" grpId="0" animBg="1"/>
      <p:bldP spid="98" grpId="0" animBg="1"/>
      <p:bldP spid="99" grpId="0" animBg="1"/>
      <p:bldP spid="100" grpId="0" animBg="1"/>
      <p:bldP spid="101" grpId="0" animBg="1"/>
      <p:bldP spid="103" grpId="0" animBg="1"/>
      <p:bldP spid="1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643880" y="3326643"/>
            <a:ext cx="4648200" cy="609600"/>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683568" y="3642556"/>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8" name="Text Box 10"/>
          <p:cNvSpPr txBox="1">
            <a:spLocks noChangeArrowheads="1"/>
          </p:cNvSpPr>
          <p:nvPr/>
        </p:nvSpPr>
        <p:spPr bwMode="auto">
          <a:xfrm>
            <a:off x="1110108" y="4491545"/>
            <a:ext cx="4037956"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sa consommation énergétique .</a:t>
            </a:r>
            <a:endParaRPr lang="fr-FR" dirty="0">
              <a:solidFill>
                <a:schemeClr val="tx2">
                  <a:lumMod val="50000"/>
                </a:schemeClr>
              </a:solidFill>
            </a:endParaRP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683568" y="1612032"/>
            <a:ext cx="8280400" cy="152893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643880" y="1348891"/>
            <a:ext cx="4648200" cy="555104"/>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972245" y="1916832"/>
            <a:ext cx="6120035" cy="120032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peut on réduire notre consommation d’énergie par l’utilisation d’équipements performants ?</a:t>
            </a:r>
          </a:p>
        </p:txBody>
      </p:sp>
      <p:pic>
        <p:nvPicPr>
          <p:cNvPr id="22" name="Image 8" descr="Bien éclairer 2.jpg"/>
          <p:cNvPicPr>
            <a:picLocks noChangeAspect="1"/>
          </p:cNvPicPr>
          <p:nvPr/>
        </p:nvPicPr>
        <p:blipFill>
          <a:blip r:embed="rId3" cstate="print"/>
          <a:srcRect/>
          <a:stretch>
            <a:fillRect/>
          </a:stretch>
        </p:blipFill>
        <p:spPr bwMode="auto">
          <a:xfrm>
            <a:off x="5364088" y="3686683"/>
            <a:ext cx="3456384" cy="2825454"/>
          </a:xfrm>
          <a:prstGeom prst="rect">
            <a:avLst/>
          </a:prstGeom>
          <a:noFill/>
          <a:ln w="9525">
            <a:noFill/>
            <a:miter lim="800000"/>
            <a:headEnd/>
            <a:tailEnd/>
          </a:ln>
        </p:spPr>
      </p:pic>
      <p:sp>
        <p:nvSpPr>
          <p:cNvPr id="1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0" name="Groupe 19"/>
          <p:cNvGrpSpPr/>
          <p:nvPr/>
        </p:nvGrpSpPr>
        <p:grpSpPr>
          <a:xfrm>
            <a:off x="3748930" y="-108869"/>
            <a:ext cx="5395070" cy="1440000"/>
            <a:chOff x="3748930" y="-108869"/>
            <a:chExt cx="5395070" cy="1440000"/>
          </a:xfrm>
        </p:grpSpPr>
        <p:grpSp>
          <p:nvGrpSpPr>
            <p:cNvPr id="21" name="Groupe 21"/>
            <p:cNvGrpSpPr>
              <a:grpSpLocks/>
            </p:cNvGrpSpPr>
            <p:nvPr/>
          </p:nvGrpSpPr>
          <p:grpSpPr bwMode="auto">
            <a:xfrm>
              <a:off x="3748930" y="72008"/>
              <a:ext cx="5395070" cy="908050"/>
              <a:chOff x="0" y="0"/>
              <a:chExt cx="2668974" cy="513739"/>
            </a:xfrm>
          </p:grpSpPr>
          <p:sp>
            <p:nvSpPr>
              <p:cNvPr id="31"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6" name="Groupe 21"/>
          <p:cNvGrpSpPr>
            <a:grpSpLocks/>
          </p:cNvGrpSpPr>
          <p:nvPr/>
        </p:nvGrpSpPr>
        <p:grpSpPr bwMode="auto">
          <a:xfrm>
            <a:off x="639521" y="72008"/>
            <a:ext cx="2996375" cy="908050"/>
            <a:chOff x="53873" y="29132"/>
            <a:chExt cx="2049225" cy="509714"/>
          </a:xfrm>
        </p:grpSpPr>
        <p:sp>
          <p:nvSpPr>
            <p:cNvPr id="37"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8"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6296" y="1412776"/>
            <a:ext cx="1645248" cy="165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666750" y="4081463"/>
            <a:ext cx="904875" cy="41910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Cellule du luxmètre</a:t>
            </a:r>
            <a:endParaRPr lang="fr-FR" sz="2000"/>
          </a:p>
        </p:txBody>
      </p:sp>
      <p:sp>
        <p:nvSpPr>
          <p:cNvPr id="3075" name="Text Box 24"/>
          <p:cNvSpPr txBox="1">
            <a:spLocks noChangeArrowheads="1"/>
          </p:cNvSpPr>
          <p:nvPr/>
        </p:nvSpPr>
        <p:spPr bwMode="auto">
          <a:xfrm>
            <a:off x="755650" y="2276475"/>
            <a:ext cx="952500" cy="40640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b="1">
                <a:latin typeface="Calibri" pitchFamily="34" charset="0"/>
              </a:rPr>
              <a:t>Conduit de Lumière</a:t>
            </a:r>
            <a:endParaRPr lang="fr-FR" sz="2000"/>
          </a:p>
        </p:txBody>
      </p:sp>
      <p:pic>
        <p:nvPicPr>
          <p:cNvPr id="3076" name="Image 0" descr="Photo 003.jpg"/>
          <p:cNvPicPr>
            <a:picLocks noChangeAspect="1" noChangeArrowheads="1"/>
          </p:cNvPicPr>
          <p:nvPr/>
        </p:nvPicPr>
        <p:blipFill>
          <a:blip r:embed="rId3" cstate="print">
            <a:lum bright="20000" contrast="20000"/>
          </a:blip>
          <a:srcRect l="16779" t="3658" r="7317" b="9756"/>
          <a:stretch>
            <a:fillRect/>
          </a:stretch>
        </p:blipFill>
        <p:spPr bwMode="auto">
          <a:xfrm>
            <a:off x="1500188" y="2708275"/>
            <a:ext cx="2789237" cy="2386013"/>
          </a:xfrm>
          <a:prstGeom prst="rect">
            <a:avLst/>
          </a:prstGeom>
          <a:noFill/>
          <a:ln w="9525">
            <a:noFill/>
            <a:miter lim="800000"/>
            <a:headEnd/>
            <a:tailEnd/>
          </a:ln>
        </p:spPr>
      </p:pic>
      <p:sp>
        <p:nvSpPr>
          <p:cNvPr id="52" name="Rectangle à coins arrondis 51"/>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086" name="AutoShape 4"/>
          <p:cNvSpPr>
            <a:spLocks noChangeArrowheads="1"/>
          </p:cNvSpPr>
          <p:nvPr/>
        </p:nvSpPr>
        <p:spPr bwMode="auto">
          <a:xfrm>
            <a:off x="684187" y="1196975"/>
            <a:ext cx="5688013"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1 : </a:t>
            </a:r>
            <a:r>
              <a:rPr lang="fr-FR" b="1" dirty="0">
                <a:solidFill>
                  <a:schemeClr val="bg1"/>
                </a:solidFill>
                <a:latin typeface="Calibri" pitchFamily="34" charset="0"/>
              </a:rPr>
              <a:t>La maîtrise des consommations d’éclairage par l’intégration de la lumière naturelle.</a:t>
            </a:r>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3087" name="Rectangle 20"/>
          <p:cNvSpPr>
            <a:spLocks noChangeArrowheads="1"/>
          </p:cNvSpPr>
          <p:nvPr/>
        </p:nvSpPr>
        <p:spPr bwMode="auto">
          <a:xfrm>
            <a:off x="611560" y="5316554"/>
            <a:ext cx="3890961" cy="954107"/>
          </a:xfrm>
          <a:prstGeom prst="rect">
            <a:avLst/>
          </a:prstGeom>
          <a:noFill/>
          <a:ln w="9525">
            <a:noFill/>
            <a:miter lim="800000"/>
            <a:headEnd/>
            <a:tailEnd/>
          </a:ln>
        </p:spPr>
        <p:txBody>
          <a:bodyPr wrap="square">
            <a:spAutoFit/>
          </a:bodyPr>
          <a:lstStyle/>
          <a:p>
            <a:pPr algn="ctr"/>
            <a:r>
              <a:rPr lang="fr-FR" sz="1400" dirty="0">
                <a:latin typeface="Calibri" pitchFamily="34" charset="0"/>
              </a:rPr>
              <a:t>Dimensions de la pièce simulée :</a:t>
            </a:r>
          </a:p>
          <a:p>
            <a:pPr algn="ctr"/>
            <a:r>
              <a:rPr lang="fr-FR" sz="1400" dirty="0">
                <a:latin typeface="Calibri" pitchFamily="34" charset="0"/>
              </a:rPr>
              <a:t> largeur = 4m ; profondeur = 6m ; hauteur = 3m.</a:t>
            </a:r>
          </a:p>
          <a:p>
            <a:pPr algn="ctr"/>
            <a:r>
              <a:rPr lang="fr-FR" sz="1400" dirty="0">
                <a:latin typeface="Calibri" pitchFamily="34" charset="0"/>
              </a:rPr>
              <a:t>Caisson de simulation à l’échelle 1/5 :</a:t>
            </a:r>
          </a:p>
          <a:p>
            <a:pPr algn="ctr"/>
            <a:r>
              <a:rPr lang="fr-FR" sz="1400" dirty="0">
                <a:latin typeface="Calibri" pitchFamily="34" charset="0"/>
              </a:rPr>
              <a:t> 800mm x 1200mm x 600mm.</a:t>
            </a:r>
          </a:p>
        </p:txBody>
      </p:sp>
      <p:sp>
        <p:nvSpPr>
          <p:cNvPr id="3088" name="Text Box 3"/>
          <p:cNvSpPr txBox="1">
            <a:spLocks noChangeArrowheads="1"/>
          </p:cNvSpPr>
          <p:nvPr/>
        </p:nvSpPr>
        <p:spPr bwMode="auto">
          <a:xfrm>
            <a:off x="611188" y="3278188"/>
            <a:ext cx="838200" cy="295275"/>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Luxmètre</a:t>
            </a:r>
            <a:endParaRPr lang="fr-FR" sz="2000"/>
          </a:p>
        </p:txBody>
      </p:sp>
      <p:sp>
        <p:nvSpPr>
          <p:cNvPr id="3089" name="Text Box 5"/>
          <p:cNvSpPr txBox="1">
            <a:spLocks noChangeArrowheads="1"/>
          </p:cNvSpPr>
          <p:nvPr/>
        </p:nvSpPr>
        <p:spPr bwMode="auto">
          <a:xfrm>
            <a:off x="3995738" y="2276475"/>
            <a:ext cx="876300" cy="43815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Caisson de simulation</a:t>
            </a:r>
            <a:endParaRPr lang="fr-FR" sz="2000"/>
          </a:p>
        </p:txBody>
      </p:sp>
      <p:sp>
        <p:nvSpPr>
          <p:cNvPr id="3090" name="Line 6"/>
          <p:cNvSpPr>
            <a:spLocks noChangeShapeType="1"/>
          </p:cNvSpPr>
          <p:nvPr/>
        </p:nvSpPr>
        <p:spPr bwMode="auto">
          <a:xfrm>
            <a:off x="1357313" y="4286250"/>
            <a:ext cx="1414462" cy="150813"/>
          </a:xfrm>
          <a:prstGeom prst="line">
            <a:avLst/>
          </a:prstGeom>
          <a:noFill/>
          <a:ln w="15875">
            <a:solidFill>
              <a:srgbClr val="000000"/>
            </a:solidFill>
            <a:round/>
            <a:headEnd/>
            <a:tailEnd type="triangle" w="med" len="med"/>
          </a:ln>
        </p:spPr>
        <p:txBody>
          <a:bodyPr/>
          <a:lstStyle/>
          <a:p>
            <a:endParaRPr lang="fr-FR"/>
          </a:p>
        </p:txBody>
      </p:sp>
      <p:sp>
        <p:nvSpPr>
          <p:cNvPr id="3091" name="Line 7"/>
          <p:cNvSpPr>
            <a:spLocks noChangeShapeType="1"/>
          </p:cNvSpPr>
          <p:nvPr/>
        </p:nvSpPr>
        <p:spPr bwMode="auto">
          <a:xfrm>
            <a:off x="1285875" y="3429000"/>
            <a:ext cx="982663" cy="71438"/>
          </a:xfrm>
          <a:prstGeom prst="line">
            <a:avLst/>
          </a:prstGeom>
          <a:noFill/>
          <a:ln w="15875">
            <a:solidFill>
              <a:srgbClr val="000000"/>
            </a:solidFill>
            <a:round/>
            <a:headEnd/>
            <a:tailEnd type="triangle" w="med" len="med"/>
          </a:ln>
        </p:spPr>
        <p:txBody>
          <a:bodyPr/>
          <a:lstStyle/>
          <a:p>
            <a:endParaRPr lang="fr-FR"/>
          </a:p>
        </p:txBody>
      </p:sp>
      <p:sp>
        <p:nvSpPr>
          <p:cNvPr id="3092" name="Line 8"/>
          <p:cNvSpPr>
            <a:spLocks noChangeShapeType="1"/>
          </p:cNvSpPr>
          <p:nvPr/>
        </p:nvSpPr>
        <p:spPr bwMode="auto">
          <a:xfrm>
            <a:off x="1403350" y="2565400"/>
            <a:ext cx="1081088" cy="287338"/>
          </a:xfrm>
          <a:prstGeom prst="line">
            <a:avLst/>
          </a:prstGeom>
          <a:noFill/>
          <a:ln w="15875">
            <a:solidFill>
              <a:srgbClr val="000000"/>
            </a:solidFill>
            <a:round/>
            <a:headEnd/>
            <a:tailEnd type="triangle" w="med" len="med"/>
          </a:ln>
        </p:spPr>
        <p:txBody>
          <a:bodyPr/>
          <a:lstStyle/>
          <a:p>
            <a:endParaRPr lang="fr-FR"/>
          </a:p>
        </p:txBody>
      </p:sp>
      <p:sp>
        <p:nvSpPr>
          <p:cNvPr id="3094" name="Rectangle 87"/>
          <p:cNvSpPr>
            <a:spLocks noChangeArrowheads="1"/>
          </p:cNvSpPr>
          <p:nvPr/>
        </p:nvSpPr>
        <p:spPr bwMode="auto">
          <a:xfrm>
            <a:off x="4859338" y="2456438"/>
            <a:ext cx="4033837" cy="1292662"/>
          </a:xfrm>
          <a:prstGeom prst="rect">
            <a:avLst/>
          </a:prstGeom>
          <a:noFill/>
          <a:ln w="9525">
            <a:noFill/>
            <a:miter lim="800000"/>
            <a:headEnd/>
            <a:tailEnd/>
          </a:ln>
        </p:spPr>
        <p:txBody>
          <a:bodyPr anchor="ctr">
            <a:spAutoFit/>
          </a:bodyPr>
          <a:lstStyle/>
          <a:p>
            <a:pPr indent="449263"/>
            <a:endParaRPr lang="fr-FR" sz="8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Mesurer</a:t>
            </a:r>
            <a:r>
              <a:rPr lang="fr-FR" sz="1200" dirty="0">
                <a:latin typeface="Times New Roman" pitchFamily="18" charset="0"/>
                <a:cs typeface="Times New Roman" pitchFamily="18" charset="0"/>
                <a:sym typeface="Wingdings" pitchFamily="2" charset="2"/>
              </a:rPr>
              <a:t> l’éclairement à l’extérieur du </a:t>
            </a:r>
          </a:p>
          <a:p>
            <a:pPr indent="449263" eaLnBrk="0" hangingPunct="0">
              <a:buFont typeface="Wingdings" pitchFamily="2" charset="2"/>
              <a:buNone/>
            </a:pPr>
            <a:r>
              <a:rPr lang="fr-FR" sz="1200" dirty="0">
                <a:latin typeface="Times New Roman" pitchFamily="18" charset="0"/>
                <a:cs typeface="Times New Roman" pitchFamily="18" charset="0"/>
                <a:sym typeface="Wingdings" pitchFamily="2" charset="2"/>
              </a:rPr>
              <a:t>caisson « </a:t>
            </a:r>
            <a:r>
              <a:rPr lang="fr-FR" sz="1200"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ext</a:t>
            </a:r>
            <a:r>
              <a:rPr lang="fr-FR" sz="1200" b="1" dirty="0">
                <a:latin typeface="Times New Roman" pitchFamily="18" charset="0"/>
                <a:cs typeface="Times New Roman" pitchFamily="18" charset="0"/>
                <a:sym typeface="Wingdings" pitchFamily="2" charset="2"/>
              </a:rPr>
              <a:t> » . (Cellule du luxmètre sur le caisson)</a:t>
            </a:r>
            <a:endParaRPr lang="fr-FR" sz="800" b="1" dirty="0">
              <a:latin typeface="Times New Roman" pitchFamily="18" charset="0"/>
              <a:cs typeface="Times New Roman" pitchFamily="18" charset="0"/>
              <a:sym typeface="Wingdings" pitchFamily="2" charset="2"/>
            </a:endParaRPr>
          </a:p>
          <a:p>
            <a:pPr indent="449263" eaLnBrk="0" hangingPunct="0"/>
            <a:endParaRPr lang="fr-FR" sz="500" b="1" dirty="0">
              <a:latin typeface="Times New Roman" pitchFamily="18" charset="0"/>
              <a:cs typeface="Times New Roman" pitchFamily="18" charset="0"/>
              <a:sym typeface="Wingdings" pitchFamily="2" charset="2"/>
            </a:endParaRPr>
          </a:p>
          <a:p>
            <a:pPr indent="449263" eaLnBrk="0" hangingPunct="0"/>
            <a:r>
              <a:rPr lang="fr-FR" sz="1200" b="1" dirty="0">
                <a:latin typeface="Times New Roman" pitchFamily="18" charset="0"/>
                <a:cs typeface="Times New Roman" pitchFamily="18" charset="0"/>
                <a:sym typeface="Wingdings" pitchFamily="2" charset="2"/>
              </a:rPr>
              <a:t>                               </a:t>
            </a:r>
            <a:r>
              <a:rPr lang="fr-FR" sz="1200" b="1"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ext</a:t>
            </a:r>
            <a:r>
              <a:rPr lang="fr-FR" sz="1200" b="1" dirty="0">
                <a:latin typeface="Times New Roman" pitchFamily="18" charset="0"/>
                <a:cs typeface="Times New Roman" pitchFamily="18" charset="0"/>
                <a:sym typeface="Wingdings" pitchFamily="2" charset="2"/>
              </a:rPr>
              <a:t> = ………..</a:t>
            </a:r>
            <a:endParaRPr lang="fr-FR" sz="8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endParaRPr lang="fr-FR" sz="5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Mesurer</a:t>
            </a:r>
            <a:r>
              <a:rPr lang="fr-FR" sz="1200" dirty="0">
                <a:latin typeface="Times New Roman" pitchFamily="18" charset="0"/>
                <a:cs typeface="Times New Roman" pitchFamily="18" charset="0"/>
                <a:sym typeface="Wingdings" pitchFamily="2" charset="2"/>
              </a:rPr>
              <a:t> l’éclairement à l’intérieur </a:t>
            </a:r>
            <a:r>
              <a:rPr lang="fr-FR" sz="1200"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int</a:t>
            </a:r>
            <a:r>
              <a:rPr lang="fr-FR" sz="1200" b="1" baseline="-30000" dirty="0">
                <a:latin typeface="Times New Roman" pitchFamily="18" charset="0"/>
                <a:cs typeface="Times New Roman" pitchFamily="18" charset="0"/>
                <a:sym typeface="Wingdings" pitchFamily="2" charset="2"/>
              </a:rPr>
              <a:t> </a:t>
            </a:r>
            <a:r>
              <a:rPr lang="fr-FR" sz="1200" b="1" dirty="0">
                <a:latin typeface="Times New Roman" pitchFamily="18" charset="0"/>
                <a:cs typeface="Times New Roman" pitchFamily="18" charset="0"/>
                <a:sym typeface="Wingdings" pitchFamily="2" charset="2"/>
              </a:rPr>
              <a:t>sur 15 </a:t>
            </a: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points de la surface.</a:t>
            </a:r>
          </a:p>
        </p:txBody>
      </p:sp>
      <p:sp>
        <p:nvSpPr>
          <p:cNvPr id="3095" name="Text Box 25"/>
          <p:cNvSpPr txBox="1">
            <a:spLocks noChangeArrowheads="1"/>
          </p:cNvSpPr>
          <p:nvPr/>
        </p:nvSpPr>
        <p:spPr bwMode="auto">
          <a:xfrm>
            <a:off x="4427538" y="4510088"/>
            <a:ext cx="809625" cy="287337"/>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b="1">
                <a:latin typeface="Calibri" pitchFamily="34" charset="0"/>
              </a:rPr>
              <a:t>Lightshelf</a:t>
            </a:r>
            <a:endParaRPr lang="fr-FR" sz="2000"/>
          </a:p>
        </p:txBody>
      </p:sp>
      <p:sp>
        <p:nvSpPr>
          <p:cNvPr id="3096" name="Line 8"/>
          <p:cNvSpPr>
            <a:spLocks noChangeShapeType="1"/>
          </p:cNvSpPr>
          <p:nvPr/>
        </p:nvSpPr>
        <p:spPr bwMode="auto">
          <a:xfrm flipH="1" flipV="1">
            <a:off x="3563938" y="4222750"/>
            <a:ext cx="863600" cy="358775"/>
          </a:xfrm>
          <a:prstGeom prst="line">
            <a:avLst/>
          </a:prstGeom>
          <a:noFill/>
          <a:ln w="15875">
            <a:solidFill>
              <a:srgbClr val="000000"/>
            </a:solidFill>
            <a:round/>
            <a:headEnd/>
            <a:tailEnd type="triangle" w="med" len="med"/>
          </a:ln>
        </p:spPr>
        <p:txBody>
          <a:bodyPr/>
          <a:lstStyle/>
          <a:p>
            <a:endParaRPr lang="fr-FR"/>
          </a:p>
        </p:txBody>
      </p:sp>
      <p:sp>
        <p:nvSpPr>
          <p:cNvPr id="3097" name="Line 8"/>
          <p:cNvSpPr>
            <a:spLocks noChangeShapeType="1"/>
          </p:cNvSpPr>
          <p:nvPr/>
        </p:nvSpPr>
        <p:spPr bwMode="auto">
          <a:xfrm flipH="1">
            <a:off x="3203575" y="2638425"/>
            <a:ext cx="1154113" cy="430213"/>
          </a:xfrm>
          <a:prstGeom prst="line">
            <a:avLst/>
          </a:prstGeom>
          <a:noFill/>
          <a:ln w="15875">
            <a:solidFill>
              <a:srgbClr val="000000"/>
            </a:solidFill>
            <a:round/>
            <a:headEnd/>
            <a:tailEnd type="triangle" w="med" len="med"/>
          </a:ln>
        </p:spPr>
        <p:txBody>
          <a:bodyPr/>
          <a:lstStyle/>
          <a:p>
            <a:endParaRPr lang="fr-FR"/>
          </a:p>
        </p:txBody>
      </p:sp>
      <p:sp>
        <p:nvSpPr>
          <p:cNvPr id="3098" name="Rectangle 27"/>
          <p:cNvSpPr>
            <a:spLocks noChangeArrowheads="1"/>
          </p:cNvSpPr>
          <p:nvPr/>
        </p:nvSpPr>
        <p:spPr bwMode="auto">
          <a:xfrm>
            <a:off x="2051050" y="2060575"/>
            <a:ext cx="12969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sp>
        <p:nvSpPr>
          <p:cNvPr id="3099" name="Rectangle 27"/>
          <p:cNvSpPr>
            <a:spLocks noChangeArrowheads="1"/>
          </p:cNvSpPr>
          <p:nvPr/>
        </p:nvSpPr>
        <p:spPr bwMode="auto">
          <a:xfrm>
            <a:off x="6011863" y="2060575"/>
            <a:ext cx="2016125"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Expérimentations</a:t>
            </a:r>
            <a:r>
              <a:rPr lang="fr-FR" sz="1100"/>
              <a:t> </a:t>
            </a:r>
            <a:endParaRPr lang="fr-FR">
              <a:latin typeface="Calibri" pitchFamily="34" charset="0"/>
            </a:endParaRPr>
          </a:p>
        </p:txBody>
      </p:sp>
      <p:grpSp>
        <p:nvGrpSpPr>
          <p:cNvPr id="4" name="Group 79"/>
          <p:cNvGrpSpPr>
            <a:grpSpLocks/>
          </p:cNvGrpSpPr>
          <p:nvPr/>
        </p:nvGrpSpPr>
        <p:grpSpPr bwMode="auto">
          <a:xfrm>
            <a:off x="5771455" y="3861048"/>
            <a:ext cx="3121025" cy="2219325"/>
            <a:chOff x="3645" y="3719"/>
            <a:chExt cx="4980" cy="3497"/>
          </a:xfrm>
        </p:grpSpPr>
        <p:sp>
          <p:nvSpPr>
            <p:cNvPr id="3152" name="Rectangle 80"/>
            <p:cNvSpPr>
              <a:spLocks noChangeArrowheads="1"/>
            </p:cNvSpPr>
            <p:nvPr/>
          </p:nvSpPr>
          <p:spPr bwMode="auto">
            <a:xfrm>
              <a:off x="3960" y="3780"/>
              <a:ext cx="4665" cy="2460"/>
            </a:xfrm>
            <a:prstGeom prst="rect">
              <a:avLst/>
            </a:prstGeom>
            <a:solidFill>
              <a:srgbClr val="FFFFFF"/>
            </a:solidFill>
            <a:ln w="9525">
              <a:solidFill>
                <a:srgbClr val="000000"/>
              </a:solidFill>
              <a:miter lim="800000"/>
              <a:headEnd/>
              <a:tailEnd/>
            </a:ln>
          </p:spPr>
          <p:txBody>
            <a:bodyPr/>
            <a:lstStyle/>
            <a:p>
              <a:endParaRPr lang="fr-FR"/>
            </a:p>
          </p:txBody>
        </p:sp>
        <p:sp>
          <p:nvSpPr>
            <p:cNvPr id="3153" name="Rectangle 81"/>
            <p:cNvSpPr>
              <a:spLocks noChangeArrowheads="1"/>
            </p:cNvSpPr>
            <p:nvPr/>
          </p:nvSpPr>
          <p:spPr bwMode="auto">
            <a:xfrm>
              <a:off x="4065" y="3870"/>
              <a:ext cx="4485" cy="2280"/>
            </a:xfrm>
            <a:prstGeom prst="rect">
              <a:avLst/>
            </a:prstGeom>
            <a:solidFill>
              <a:srgbClr val="FFFFFF"/>
            </a:solidFill>
            <a:ln w="9525">
              <a:solidFill>
                <a:srgbClr val="000000"/>
              </a:solidFill>
              <a:miter lim="800000"/>
              <a:headEnd/>
              <a:tailEnd/>
            </a:ln>
          </p:spPr>
          <p:txBody>
            <a:bodyPr/>
            <a:lstStyle/>
            <a:p>
              <a:endParaRPr lang="fr-FR"/>
            </a:p>
          </p:txBody>
        </p:sp>
        <p:sp>
          <p:nvSpPr>
            <p:cNvPr id="3154" name="Line 82"/>
            <p:cNvSpPr>
              <a:spLocks noChangeShapeType="1"/>
            </p:cNvSpPr>
            <p:nvPr/>
          </p:nvSpPr>
          <p:spPr bwMode="auto">
            <a:xfrm>
              <a:off x="3960" y="4635"/>
              <a:ext cx="90" cy="0"/>
            </a:xfrm>
            <a:prstGeom prst="line">
              <a:avLst/>
            </a:prstGeom>
            <a:noFill/>
            <a:ln w="9525">
              <a:solidFill>
                <a:srgbClr val="000000"/>
              </a:solidFill>
              <a:round/>
              <a:headEnd/>
              <a:tailEnd/>
            </a:ln>
          </p:spPr>
          <p:txBody>
            <a:bodyPr/>
            <a:lstStyle/>
            <a:p>
              <a:endParaRPr lang="fr-FR"/>
            </a:p>
          </p:txBody>
        </p:sp>
        <p:sp>
          <p:nvSpPr>
            <p:cNvPr id="3155" name="Line 83"/>
            <p:cNvSpPr>
              <a:spLocks noChangeShapeType="1"/>
            </p:cNvSpPr>
            <p:nvPr/>
          </p:nvSpPr>
          <p:spPr bwMode="auto">
            <a:xfrm>
              <a:off x="3975" y="5520"/>
              <a:ext cx="90" cy="0"/>
            </a:xfrm>
            <a:prstGeom prst="line">
              <a:avLst/>
            </a:prstGeom>
            <a:noFill/>
            <a:ln w="9525">
              <a:solidFill>
                <a:srgbClr val="000000"/>
              </a:solidFill>
              <a:round/>
              <a:headEnd/>
              <a:tailEnd/>
            </a:ln>
          </p:spPr>
          <p:txBody>
            <a:bodyPr/>
            <a:lstStyle/>
            <a:p>
              <a:endParaRPr lang="fr-FR"/>
            </a:p>
          </p:txBody>
        </p:sp>
        <p:sp>
          <p:nvSpPr>
            <p:cNvPr id="3156" name="Line 84"/>
            <p:cNvSpPr>
              <a:spLocks noChangeShapeType="1"/>
            </p:cNvSpPr>
            <p:nvPr/>
          </p:nvSpPr>
          <p:spPr bwMode="auto">
            <a:xfrm flipH="1">
              <a:off x="3645" y="4650"/>
              <a:ext cx="330" cy="270"/>
            </a:xfrm>
            <a:prstGeom prst="line">
              <a:avLst/>
            </a:prstGeom>
            <a:noFill/>
            <a:ln w="9525">
              <a:solidFill>
                <a:srgbClr val="000000"/>
              </a:solidFill>
              <a:round/>
              <a:headEnd/>
              <a:tailEnd/>
            </a:ln>
          </p:spPr>
          <p:txBody>
            <a:bodyPr/>
            <a:lstStyle/>
            <a:p>
              <a:endParaRPr lang="fr-FR"/>
            </a:p>
          </p:txBody>
        </p:sp>
        <p:sp>
          <p:nvSpPr>
            <p:cNvPr id="3157" name="Text Box 85"/>
            <p:cNvSpPr txBox="1">
              <a:spLocks noChangeArrowheads="1"/>
            </p:cNvSpPr>
            <p:nvPr/>
          </p:nvSpPr>
          <p:spPr bwMode="auto">
            <a:xfrm>
              <a:off x="5250" y="426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58" name="Text Box 86"/>
            <p:cNvSpPr txBox="1">
              <a:spLocks noChangeArrowheads="1"/>
            </p:cNvSpPr>
            <p:nvPr/>
          </p:nvSpPr>
          <p:spPr bwMode="auto">
            <a:xfrm>
              <a:off x="4425" y="421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59" name="Text Box 87"/>
            <p:cNvSpPr txBox="1">
              <a:spLocks noChangeArrowheads="1"/>
            </p:cNvSpPr>
            <p:nvPr/>
          </p:nvSpPr>
          <p:spPr bwMode="auto">
            <a:xfrm>
              <a:off x="6210" y="559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0" name="Text Box 88"/>
            <p:cNvSpPr txBox="1">
              <a:spLocks noChangeArrowheads="1"/>
            </p:cNvSpPr>
            <p:nvPr/>
          </p:nvSpPr>
          <p:spPr bwMode="auto">
            <a:xfrm>
              <a:off x="7095" y="56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1" name="Text Box 89"/>
            <p:cNvSpPr txBox="1">
              <a:spLocks noChangeArrowheads="1"/>
            </p:cNvSpPr>
            <p:nvPr/>
          </p:nvSpPr>
          <p:spPr bwMode="auto">
            <a:xfrm>
              <a:off x="7065" y="499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2" name="Text Box 90"/>
            <p:cNvSpPr txBox="1">
              <a:spLocks noChangeArrowheads="1"/>
            </p:cNvSpPr>
            <p:nvPr/>
          </p:nvSpPr>
          <p:spPr bwMode="auto">
            <a:xfrm>
              <a:off x="7080" y="429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3" name="Text Box 91"/>
            <p:cNvSpPr txBox="1">
              <a:spLocks noChangeArrowheads="1"/>
            </p:cNvSpPr>
            <p:nvPr/>
          </p:nvSpPr>
          <p:spPr bwMode="auto">
            <a:xfrm>
              <a:off x="4395" y="56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4" name="Text Box 92"/>
            <p:cNvSpPr txBox="1">
              <a:spLocks noChangeArrowheads="1"/>
            </p:cNvSpPr>
            <p:nvPr/>
          </p:nvSpPr>
          <p:spPr bwMode="auto">
            <a:xfrm>
              <a:off x="4410" y="495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5" name="Text Box 93"/>
            <p:cNvSpPr txBox="1">
              <a:spLocks noChangeArrowheads="1"/>
            </p:cNvSpPr>
            <p:nvPr/>
          </p:nvSpPr>
          <p:spPr bwMode="auto">
            <a:xfrm>
              <a:off x="6195" y="49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6" name="Text Box 94"/>
            <p:cNvSpPr txBox="1">
              <a:spLocks noChangeArrowheads="1"/>
            </p:cNvSpPr>
            <p:nvPr/>
          </p:nvSpPr>
          <p:spPr bwMode="auto">
            <a:xfrm>
              <a:off x="6195" y="426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7" name="Text Box 95"/>
            <p:cNvSpPr txBox="1">
              <a:spLocks noChangeArrowheads="1"/>
            </p:cNvSpPr>
            <p:nvPr/>
          </p:nvSpPr>
          <p:spPr bwMode="auto">
            <a:xfrm>
              <a:off x="5265" y="50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8" name="Text Box 96"/>
            <p:cNvSpPr txBox="1">
              <a:spLocks noChangeArrowheads="1"/>
            </p:cNvSpPr>
            <p:nvPr/>
          </p:nvSpPr>
          <p:spPr bwMode="auto">
            <a:xfrm>
              <a:off x="5295" y="55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9" name="Text Box 97"/>
            <p:cNvSpPr txBox="1">
              <a:spLocks noChangeArrowheads="1"/>
            </p:cNvSpPr>
            <p:nvPr/>
          </p:nvSpPr>
          <p:spPr bwMode="auto">
            <a:xfrm>
              <a:off x="4710" y="4449"/>
              <a:ext cx="150" cy="270"/>
            </a:xfrm>
            <a:prstGeom prst="rect">
              <a:avLst/>
            </a:prstGeom>
            <a:solidFill>
              <a:srgbClr val="FFFFFF"/>
            </a:solidFill>
            <a:ln w="9525">
              <a:noFill/>
              <a:miter lim="800000"/>
              <a:headEnd/>
              <a:tailEnd/>
            </a:ln>
          </p:spPr>
          <p:txBody>
            <a:bodyPr lIns="0" tIns="0" rIns="0" bIns="0"/>
            <a:lstStyle/>
            <a:p>
              <a:r>
                <a:rPr lang="fr-FR" sz="1000"/>
                <a:t>1</a:t>
              </a:r>
              <a:endParaRPr lang="fr-FR"/>
            </a:p>
          </p:txBody>
        </p:sp>
        <p:sp>
          <p:nvSpPr>
            <p:cNvPr id="3170" name="Text Box 98"/>
            <p:cNvSpPr txBox="1">
              <a:spLocks noChangeArrowheads="1"/>
            </p:cNvSpPr>
            <p:nvPr/>
          </p:nvSpPr>
          <p:spPr bwMode="auto">
            <a:xfrm>
              <a:off x="4725" y="5681"/>
              <a:ext cx="150" cy="270"/>
            </a:xfrm>
            <a:prstGeom prst="rect">
              <a:avLst/>
            </a:prstGeom>
            <a:solidFill>
              <a:srgbClr val="FFFFFF"/>
            </a:solidFill>
            <a:ln w="9525">
              <a:noFill/>
              <a:miter lim="800000"/>
              <a:headEnd/>
              <a:tailEnd/>
            </a:ln>
          </p:spPr>
          <p:txBody>
            <a:bodyPr lIns="0" tIns="0" rIns="0" bIns="0"/>
            <a:lstStyle/>
            <a:p>
              <a:r>
                <a:rPr lang="fr-FR" sz="1000"/>
                <a:t>3</a:t>
              </a:r>
              <a:endParaRPr lang="fr-FR"/>
            </a:p>
          </p:txBody>
        </p:sp>
        <p:sp>
          <p:nvSpPr>
            <p:cNvPr id="3171" name="Text Box 99"/>
            <p:cNvSpPr txBox="1">
              <a:spLocks noChangeArrowheads="1"/>
            </p:cNvSpPr>
            <p:nvPr/>
          </p:nvSpPr>
          <p:spPr bwMode="auto">
            <a:xfrm>
              <a:off x="4725" y="4988"/>
              <a:ext cx="150" cy="270"/>
            </a:xfrm>
            <a:prstGeom prst="rect">
              <a:avLst/>
            </a:prstGeom>
            <a:solidFill>
              <a:srgbClr val="FFFFFF"/>
            </a:solidFill>
            <a:ln w="9525">
              <a:noFill/>
              <a:miter lim="800000"/>
              <a:headEnd/>
              <a:tailEnd/>
            </a:ln>
          </p:spPr>
          <p:txBody>
            <a:bodyPr lIns="0" tIns="0" rIns="0" bIns="0"/>
            <a:lstStyle/>
            <a:p>
              <a:r>
                <a:rPr lang="fr-FR" sz="1000"/>
                <a:t>2</a:t>
              </a:r>
              <a:endParaRPr lang="fr-FR"/>
            </a:p>
          </p:txBody>
        </p:sp>
        <p:sp>
          <p:nvSpPr>
            <p:cNvPr id="3172" name="Text Box 100"/>
            <p:cNvSpPr txBox="1">
              <a:spLocks noChangeArrowheads="1"/>
            </p:cNvSpPr>
            <p:nvPr/>
          </p:nvSpPr>
          <p:spPr bwMode="auto">
            <a:xfrm>
              <a:off x="5610" y="4389"/>
              <a:ext cx="150" cy="270"/>
            </a:xfrm>
            <a:prstGeom prst="rect">
              <a:avLst/>
            </a:prstGeom>
            <a:solidFill>
              <a:srgbClr val="FFFFFF"/>
            </a:solidFill>
            <a:ln w="9525">
              <a:noFill/>
              <a:miter lim="800000"/>
              <a:headEnd/>
              <a:tailEnd/>
            </a:ln>
          </p:spPr>
          <p:txBody>
            <a:bodyPr lIns="0" tIns="0" rIns="0" bIns="0"/>
            <a:lstStyle/>
            <a:p>
              <a:r>
                <a:rPr lang="fr-FR" sz="1000"/>
                <a:t>4</a:t>
              </a:r>
              <a:endParaRPr lang="fr-FR"/>
            </a:p>
          </p:txBody>
        </p:sp>
        <p:sp>
          <p:nvSpPr>
            <p:cNvPr id="3173" name="Text Box 101"/>
            <p:cNvSpPr txBox="1">
              <a:spLocks noChangeArrowheads="1"/>
            </p:cNvSpPr>
            <p:nvPr/>
          </p:nvSpPr>
          <p:spPr bwMode="auto">
            <a:xfrm>
              <a:off x="5640" y="5019"/>
              <a:ext cx="150" cy="270"/>
            </a:xfrm>
            <a:prstGeom prst="rect">
              <a:avLst/>
            </a:prstGeom>
            <a:solidFill>
              <a:srgbClr val="FFFFFF"/>
            </a:solidFill>
            <a:ln w="9525">
              <a:noFill/>
              <a:miter lim="800000"/>
              <a:headEnd/>
              <a:tailEnd/>
            </a:ln>
          </p:spPr>
          <p:txBody>
            <a:bodyPr lIns="0" tIns="0" rIns="0" bIns="0"/>
            <a:lstStyle/>
            <a:p>
              <a:r>
                <a:rPr lang="fr-FR" sz="1000"/>
                <a:t>5</a:t>
              </a:r>
              <a:endParaRPr lang="fr-FR"/>
            </a:p>
          </p:txBody>
        </p:sp>
        <p:sp>
          <p:nvSpPr>
            <p:cNvPr id="3174" name="Text Box 102"/>
            <p:cNvSpPr txBox="1">
              <a:spLocks noChangeArrowheads="1"/>
            </p:cNvSpPr>
            <p:nvPr/>
          </p:nvSpPr>
          <p:spPr bwMode="auto">
            <a:xfrm>
              <a:off x="5595" y="5639"/>
              <a:ext cx="150" cy="270"/>
            </a:xfrm>
            <a:prstGeom prst="rect">
              <a:avLst/>
            </a:prstGeom>
            <a:solidFill>
              <a:srgbClr val="FFFFFF"/>
            </a:solidFill>
            <a:ln w="9525">
              <a:noFill/>
              <a:miter lim="800000"/>
              <a:headEnd/>
              <a:tailEnd/>
            </a:ln>
          </p:spPr>
          <p:txBody>
            <a:bodyPr lIns="0" tIns="0" rIns="0" bIns="0"/>
            <a:lstStyle/>
            <a:p>
              <a:r>
                <a:rPr lang="fr-FR" sz="1000"/>
                <a:t>6</a:t>
              </a:r>
              <a:endParaRPr lang="fr-FR"/>
            </a:p>
          </p:txBody>
        </p:sp>
        <p:sp>
          <p:nvSpPr>
            <p:cNvPr id="3175" name="Text Box 103"/>
            <p:cNvSpPr txBox="1">
              <a:spLocks noChangeArrowheads="1"/>
            </p:cNvSpPr>
            <p:nvPr/>
          </p:nvSpPr>
          <p:spPr bwMode="auto">
            <a:xfrm>
              <a:off x="6510" y="4464"/>
              <a:ext cx="150" cy="270"/>
            </a:xfrm>
            <a:prstGeom prst="rect">
              <a:avLst/>
            </a:prstGeom>
            <a:solidFill>
              <a:srgbClr val="FFFFFF"/>
            </a:solidFill>
            <a:ln w="9525">
              <a:noFill/>
              <a:miter lim="800000"/>
              <a:headEnd/>
              <a:tailEnd/>
            </a:ln>
          </p:spPr>
          <p:txBody>
            <a:bodyPr lIns="0" tIns="0" rIns="0" bIns="0"/>
            <a:lstStyle/>
            <a:p>
              <a:r>
                <a:rPr lang="fr-FR" sz="1000"/>
                <a:t>7</a:t>
              </a:r>
              <a:endParaRPr lang="fr-FR"/>
            </a:p>
          </p:txBody>
        </p:sp>
        <p:sp>
          <p:nvSpPr>
            <p:cNvPr id="3176" name="Text Box 104"/>
            <p:cNvSpPr txBox="1">
              <a:spLocks noChangeArrowheads="1"/>
            </p:cNvSpPr>
            <p:nvPr/>
          </p:nvSpPr>
          <p:spPr bwMode="auto">
            <a:xfrm>
              <a:off x="6510" y="5019"/>
              <a:ext cx="150" cy="270"/>
            </a:xfrm>
            <a:prstGeom prst="rect">
              <a:avLst/>
            </a:prstGeom>
            <a:solidFill>
              <a:srgbClr val="FFFFFF"/>
            </a:solidFill>
            <a:ln w="9525">
              <a:noFill/>
              <a:miter lim="800000"/>
              <a:headEnd/>
              <a:tailEnd/>
            </a:ln>
          </p:spPr>
          <p:txBody>
            <a:bodyPr lIns="0" tIns="0" rIns="0" bIns="0"/>
            <a:lstStyle/>
            <a:p>
              <a:r>
                <a:rPr lang="fr-FR" sz="1000"/>
                <a:t>8</a:t>
              </a:r>
              <a:endParaRPr lang="fr-FR"/>
            </a:p>
          </p:txBody>
        </p:sp>
        <p:sp>
          <p:nvSpPr>
            <p:cNvPr id="3177" name="Text Box 105"/>
            <p:cNvSpPr txBox="1">
              <a:spLocks noChangeArrowheads="1"/>
            </p:cNvSpPr>
            <p:nvPr/>
          </p:nvSpPr>
          <p:spPr bwMode="auto">
            <a:xfrm>
              <a:off x="6510" y="5666"/>
              <a:ext cx="150" cy="270"/>
            </a:xfrm>
            <a:prstGeom prst="rect">
              <a:avLst/>
            </a:prstGeom>
            <a:solidFill>
              <a:srgbClr val="FFFFFF"/>
            </a:solidFill>
            <a:ln w="9525">
              <a:noFill/>
              <a:miter lim="800000"/>
              <a:headEnd/>
              <a:tailEnd/>
            </a:ln>
          </p:spPr>
          <p:txBody>
            <a:bodyPr lIns="0" tIns="0" rIns="0" bIns="0"/>
            <a:lstStyle/>
            <a:p>
              <a:r>
                <a:rPr lang="fr-FR" sz="1000"/>
                <a:t>9</a:t>
              </a:r>
              <a:endParaRPr lang="fr-FR"/>
            </a:p>
          </p:txBody>
        </p:sp>
        <p:sp>
          <p:nvSpPr>
            <p:cNvPr id="3178" name="Text Box 106"/>
            <p:cNvSpPr txBox="1">
              <a:spLocks noChangeArrowheads="1"/>
            </p:cNvSpPr>
            <p:nvPr/>
          </p:nvSpPr>
          <p:spPr bwMode="auto">
            <a:xfrm>
              <a:off x="7380" y="4479"/>
              <a:ext cx="270" cy="270"/>
            </a:xfrm>
            <a:prstGeom prst="rect">
              <a:avLst/>
            </a:prstGeom>
            <a:solidFill>
              <a:srgbClr val="FFFFFF"/>
            </a:solidFill>
            <a:ln w="9525">
              <a:noFill/>
              <a:miter lim="800000"/>
              <a:headEnd/>
              <a:tailEnd/>
            </a:ln>
          </p:spPr>
          <p:txBody>
            <a:bodyPr lIns="0" tIns="0" rIns="0" bIns="0"/>
            <a:lstStyle/>
            <a:p>
              <a:r>
                <a:rPr lang="fr-FR" sz="1000"/>
                <a:t>10</a:t>
              </a:r>
              <a:endParaRPr lang="fr-FR"/>
            </a:p>
          </p:txBody>
        </p:sp>
        <p:sp>
          <p:nvSpPr>
            <p:cNvPr id="3179" name="Text Box 107"/>
            <p:cNvSpPr txBox="1">
              <a:spLocks noChangeArrowheads="1"/>
            </p:cNvSpPr>
            <p:nvPr/>
          </p:nvSpPr>
          <p:spPr bwMode="auto">
            <a:xfrm>
              <a:off x="7410" y="5049"/>
              <a:ext cx="225" cy="270"/>
            </a:xfrm>
            <a:prstGeom prst="rect">
              <a:avLst/>
            </a:prstGeom>
            <a:solidFill>
              <a:srgbClr val="FFFFFF"/>
            </a:solidFill>
            <a:ln w="9525">
              <a:noFill/>
              <a:miter lim="800000"/>
              <a:headEnd/>
              <a:tailEnd/>
            </a:ln>
          </p:spPr>
          <p:txBody>
            <a:bodyPr lIns="0" tIns="0" rIns="0" bIns="0"/>
            <a:lstStyle/>
            <a:p>
              <a:r>
                <a:rPr lang="fr-FR" sz="1000"/>
                <a:t>11</a:t>
              </a:r>
              <a:endParaRPr lang="fr-FR"/>
            </a:p>
          </p:txBody>
        </p:sp>
        <p:sp>
          <p:nvSpPr>
            <p:cNvPr id="3180" name="Text Box 108"/>
            <p:cNvSpPr txBox="1">
              <a:spLocks noChangeArrowheads="1"/>
            </p:cNvSpPr>
            <p:nvPr/>
          </p:nvSpPr>
          <p:spPr bwMode="auto">
            <a:xfrm>
              <a:off x="7365" y="5634"/>
              <a:ext cx="225" cy="270"/>
            </a:xfrm>
            <a:prstGeom prst="rect">
              <a:avLst/>
            </a:prstGeom>
            <a:solidFill>
              <a:srgbClr val="FFFFFF"/>
            </a:solidFill>
            <a:ln w="9525">
              <a:noFill/>
              <a:miter lim="800000"/>
              <a:headEnd/>
              <a:tailEnd/>
            </a:ln>
          </p:spPr>
          <p:txBody>
            <a:bodyPr lIns="0" tIns="0" rIns="0" bIns="0"/>
            <a:lstStyle/>
            <a:p>
              <a:r>
                <a:rPr lang="fr-FR" sz="1000"/>
                <a:t>12</a:t>
              </a:r>
              <a:endParaRPr lang="fr-FR"/>
            </a:p>
          </p:txBody>
        </p:sp>
        <p:sp>
          <p:nvSpPr>
            <p:cNvPr id="3181" name="Line 109"/>
            <p:cNvSpPr>
              <a:spLocks noChangeShapeType="1"/>
            </p:cNvSpPr>
            <p:nvPr/>
          </p:nvSpPr>
          <p:spPr bwMode="auto">
            <a:xfrm flipH="1" flipV="1">
              <a:off x="3675" y="5175"/>
              <a:ext cx="300" cy="330"/>
            </a:xfrm>
            <a:prstGeom prst="line">
              <a:avLst/>
            </a:prstGeom>
            <a:noFill/>
            <a:ln w="9525">
              <a:solidFill>
                <a:srgbClr val="000000"/>
              </a:solidFill>
              <a:round/>
              <a:headEnd/>
              <a:tailEnd/>
            </a:ln>
          </p:spPr>
          <p:txBody>
            <a:bodyPr/>
            <a:lstStyle/>
            <a:p>
              <a:endParaRPr lang="fr-FR"/>
            </a:p>
          </p:txBody>
        </p:sp>
        <p:sp>
          <p:nvSpPr>
            <p:cNvPr id="3182" name="Line 110"/>
            <p:cNvSpPr>
              <a:spLocks noChangeShapeType="1"/>
            </p:cNvSpPr>
            <p:nvPr/>
          </p:nvSpPr>
          <p:spPr bwMode="auto">
            <a:xfrm>
              <a:off x="4950" y="3749"/>
              <a:ext cx="0" cy="2880"/>
            </a:xfrm>
            <a:prstGeom prst="line">
              <a:avLst/>
            </a:prstGeom>
            <a:noFill/>
            <a:ln w="9525">
              <a:solidFill>
                <a:srgbClr val="000000"/>
              </a:solidFill>
              <a:prstDash val="dash"/>
              <a:round/>
              <a:headEnd/>
              <a:tailEnd/>
            </a:ln>
          </p:spPr>
          <p:txBody>
            <a:bodyPr/>
            <a:lstStyle/>
            <a:p>
              <a:endParaRPr lang="fr-FR"/>
            </a:p>
          </p:txBody>
        </p:sp>
        <p:sp>
          <p:nvSpPr>
            <p:cNvPr id="3183" name="Line 111"/>
            <p:cNvSpPr>
              <a:spLocks noChangeShapeType="1"/>
            </p:cNvSpPr>
            <p:nvPr/>
          </p:nvSpPr>
          <p:spPr bwMode="auto">
            <a:xfrm>
              <a:off x="5865" y="3734"/>
              <a:ext cx="0" cy="2880"/>
            </a:xfrm>
            <a:prstGeom prst="line">
              <a:avLst/>
            </a:prstGeom>
            <a:noFill/>
            <a:ln w="9525">
              <a:solidFill>
                <a:srgbClr val="000000"/>
              </a:solidFill>
              <a:prstDash val="dash"/>
              <a:round/>
              <a:headEnd/>
              <a:tailEnd/>
            </a:ln>
          </p:spPr>
          <p:txBody>
            <a:bodyPr/>
            <a:lstStyle/>
            <a:p>
              <a:endParaRPr lang="fr-FR"/>
            </a:p>
          </p:txBody>
        </p:sp>
        <p:sp>
          <p:nvSpPr>
            <p:cNvPr id="3184" name="Line 112"/>
            <p:cNvSpPr>
              <a:spLocks noChangeShapeType="1"/>
            </p:cNvSpPr>
            <p:nvPr/>
          </p:nvSpPr>
          <p:spPr bwMode="auto">
            <a:xfrm>
              <a:off x="6795" y="3719"/>
              <a:ext cx="0" cy="2880"/>
            </a:xfrm>
            <a:prstGeom prst="line">
              <a:avLst/>
            </a:prstGeom>
            <a:noFill/>
            <a:ln w="9525">
              <a:solidFill>
                <a:srgbClr val="000000"/>
              </a:solidFill>
              <a:prstDash val="dash"/>
              <a:round/>
              <a:headEnd/>
              <a:tailEnd/>
            </a:ln>
          </p:spPr>
          <p:txBody>
            <a:bodyPr/>
            <a:lstStyle/>
            <a:p>
              <a:endParaRPr lang="fr-FR"/>
            </a:p>
          </p:txBody>
        </p:sp>
        <p:sp>
          <p:nvSpPr>
            <p:cNvPr id="3185" name="AutoShape 113"/>
            <p:cNvSpPr>
              <a:spLocks/>
            </p:cNvSpPr>
            <p:nvPr/>
          </p:nvSpPr>
          <p:spPr bwMode="auto">
            <a:xfrm rot="16200000">
              <a:off x="4320"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6" name="AutoShape 114"/>
            <p:cNvSpPr>
              <a:spLocks/>
            </p:cNvSpPr>
            <p:nvPr/>
          </p:nvSpPr>
          <p:spPr bwMode="auto">
            <a:xfrm rot="16200000">
              <a:off x="5235" y="6126"/>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7" name="AutoShape 115"/>
            <p:cNvSpPr>
              <a:spLocks/>
            </p:cNvSpPr>
            <p:nvPr/>
          </p:nvSpPr>
          <p:spPr bwMode="auto">
            <a:xfrm rot="16200000">
              <a:off x="6165"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8" name="AutoShape 116"/>
            <p:cNvSpPr>
              <a:spLocks/>
            </p:cNvSpPr>
            <p:nvPr/>
          </p:nvSpPr>
          <p:spPr bwMode="auto">
            <a:xfrm rot="16200000">
              <a:off x="7080"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9" name="Text Box 117"/>
            <p:cNvSpPr txBox="1">
              <a:spLocks noChangeArrowheads="1"/>
            </p:cNvSpPr>
            <p:nvPr/>
          </p:nvSpPr>
          <p:spPr bwMode="auto">
            <a:xfrm>
              <a:off x="4155" y="685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1</a:t>
              </a:r>
              <a:endParaRPr lang="fr-FR"/>
            </a:p>
          </p:txBody>
        </p:sp>
        <p:sp>
          <p:nvSpPr>
            <p:cNvPr id="3190" name="Text Box 118"/>
            <p:cNvSpPr txBox="1">
              <a:spLocks noChangeArrowheads="1"/>
            </p:cNvSpPr>
            <p:nvPr/>
          </p:nvSpPr>
          <p:spPr bwMode="auto">
            <a:xfrm>
              <a:off x="5070" y="685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2</a:t>
              </a:r>
              <a:endParaRPr lang="fr-FR"/>
            </a:p>
          </p:txBody>
        </p:sp>
        <p:sp>
          <p:nvSpPr>
            <p:cNvPr id="3191" name="Text Box 119"/>
            <p:cNvSpPr txBox="1">
              <a:spLocks noChangeArrowheads="1"/>
            </p:cNvSpPr>
            <p:nvPr/>
          </p:nvSpPr>
          <p:spPr bwMode="auto">
            <a:xfrm>
              <a:off x="6000" y="6871"/>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3</a:t>
              </a:r>
              <a:endParaRPr lang="fr-FR"/>
            </a:p>
          </p:txBody>
        </p:sp>
        <p:sp>
          <p:nvSpPr>
            <p:cNvPr id="3192" name="Text Box 120"/>
            <p:cNvSpPr txBox="1">
              <a:spLocks noChangeArrowheads="1"/>
            </p:cNvSpPr>
            <p:nvPr/>
          </p:nvSpPr>
          <p:spPr bwMode="auto">
            <a:xfrm>
              <a:off x="6915" y="688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4</a:t>
              </a:r>
              <a:endParaRPr lang="fr-FR"/>
            </a:p>
          </p:txBody>
        </p:sp>
        <p:sp>
          <p:nvSpPr>
            <p:cNvPr id="3193" name="AutoShape 121"/>
            <p:cNvSpPr>
              <a:spLocks/>
            </p:cNvSpPr>
            <p:nvPr/>
          </p:nvSpPr>
          <p:spPr bwMode="auto">
            <a:xfrm rot="16200000">
              <a:off x="7965"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94" name="Line 122"/>
            <p:cNvSpPr>
              <a:spLocks noChangeShapeType="1"/>
            </p:cNvSpPr>
            <p:nvPr/>
          </p:nvSpPr>
          <p:spPr bwMode="auto">
            <a:xfrm>
              <a:off x="7695" y="3749"/>
              <a:ext cx="0" cy="2880"/>
            </a:xfrm>
            <a:prstGeom prst="line">
              <a:avLst/>
            </a:prstGeom>
            <a:noFill/>
            <a:ln w="9525">
              <a:solidFill>
                <a:srgbClr val="000000"/>
              </a:solidFill>
              <a:prstDash val="dash"/>
              <a:round/>
              <a:headEnd/>
              <a:tailEnd/>
            </a:ln>
          </p:spPr>
          <p:txBody>
            <a:bodyPr/>
            <a:lstStyle/>
            <a:p>
              <a:endParaRPr lang="fr-FR"/>
            </a:p>
          </p:txBody>
        </p:sp>
        <p:sp>
          <p:nvSpPr>
            <p:cNvPr id="3195" name="Text Box 123"/>
            <p:cNvSpPr txBox="1">
              <a:spLocks noChangeArrowheads="1"/>
            </p:cNvSpPr>
            <p:nvPr/>
          </p:nvSpPr>
          <p:spPr bwMode="auto">
            <a:xfrm>
              <a:off x="7980" y="427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6" name="Text Box 124"/>
            <p:cNvSpPr txBox="1">
              <a:spLocks noChangeArrowheads="1"/>
            </p:cNvSpPr>
            <p:nvPr/>
          </p:nvSpPr>
          <p:spPr bwMode="auto">
            <a:xfrm>
              <a:off x="7980" y="49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7" name="Text Box 125"/>
            <p:cNvSpPr txBox="1">
              <a:spLocks noChangeArrowheads="1"/>
            </p:cNvSpPr>
            <p:nvPr/>
          </p:nvSpPr>
          <p:spPr bwMode="auto">
            <a:xfrm>
              <a:off x="7980" y="5628"/>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8" name="Text Box 126"/>
            <p:cNvSpPr txBox="1">
              <a:spLocks noChangeArrowheads="1"/>
            </p:cNvSpPr>
            <p:nvPr/>
          </p:nvSpPr>
          <p:spPr bwMode="auto">
            <a:xfrm>
              <a:off x="7815" y="688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5</a:t>
              </a:r>
              <a:endParaRPr lang="fr-FR"/>
            </a:p>
          </p:txBody>
        </p:sp>
        <p:sp>
          <p:nvSpPr>
            <p:cNvPr id="3199" name="Text Box 127"/>
            <p:cNvSpPr txBox="1">
              <a:spLocks noChangeArrowheads="1"/>
            </p:cNvSpPr>
            <p:nvPr/>
          </p:nvSpPr>
          <p:spPr bwMode="auto">
            <a:xfrm>
              <a:off x="8160" y="4464"/>
              <a:ext cx="270" cy="270"/>
            </a:xfrm>
            <a:prstGeom prst="rect">
              <a:avLst/>
            </a:prstGeom>
            <a:solidFill>
              <a:srgbClr val="FFFFFF"/>
            </a:solidFill>
            <a:ln w="9525">
              <a:noFill/>
              <a:miter lim="800000"/>
              <a:headEnd/>
              <a:tailEnd/>
            </a:ln>
          </p:spPr>
          <p:txBody>
            <a:bodyPr lIns="0" tIns="0" rIns="0" bIns="0"/>
            <a:lstStyle/>
            <a:p>
              <a:r>
                <a:rPr lang="fr-FR" sz="1000"/>
                <a:t>13</a:t>
              </a:r>
              <a:endParaRPr lang="fr-FR"/>
            </a:p>
          </p:txBody>
        </p:sp>
        <p:sp>
          <p:nvSpPr>
            <p:cNvPr id="3200" name="Text Box 128"/>
            <p:cNvSpPr txBox="1">
              <a:spLocks noChangeArrowheads="1"/>
            </p:cNvSpPr>
            <p:nvPr/>
          </p:nvSpPr>
          <p:spPr bwMode="auto">
            <a:xfrm>
              <a:off x="8199" y="5032"/>
              <a:ext cx="270" cy="270"/>
            </a:xfrm>
            <a:prstGeom prst="rect">
              <a:avLst/>
            </a:prstGeom>
            <a:solidFill>
              <a:srgbClr val="FFFFFF"/>
            </a:solidFill>
            <a:ln w="9525">
              <a:noFill/>
              <a:miter lim="800000"/>
              <a:headEnd/>
              <a:tailEnd/>
            </a:ln>
          </p:spPr>
          <p:txBody>
            <a:bodyPr lIns="0" tIns="0" rIns="0" bIns="0"/>
            <a:lstStyle/>
            <a:p>
              <a:r>
                <a:rPr lang="fr-FR" sz="1000"/>
                <a:t>14</a:t>
              </a:r>
              <a:endParaRPr lang="fr-FR"/>
            </a:p>
          </p:txBody>
        </p:sp>
        <p:sp>
          <p:nvSpPr>
            <p:cNvPr id="3201" name="Text Box 129"/>
            <p:cNvSpPr txBox="1">
              <a:spLocks noChangeArrowheads="1"/>
            </p:cNvSpPr>
            <p:nvPr/>
          </p:nvSpPr>
          <p:spPr bwMode="auto">
            <a:xfrm>
              <a:off x="8265" y="5676"/>
              <a:ext cx="270" cy="270"/>
            </a:xfrm>
            <a:prstGeom prst="rect">
              <a:avLst/>
            </a:prstGeom>
            <a:solidFill>
              <a:srgbClr val="FFFFFF"/>
            </a:solidFill>
            <a:ln w="9525">
              <a:noFill/>
              <a:miter lim="800000"/>
              <a:headEnd/>
              <a:tailEnd/>
            </a:ln>
          </p:spPr>
          <p:txBody>
            <a:bodyPr lIns="0" tIns="0" rIns="0" bIns="0"/>
            <a:lstStyle/>
            <a:p>
              <a:r>
                <a:rPr lang="fr-FR" sz="1000"/>
                <a:t>15</a:t>
              </a:r>
              <a:endParaRPr lang="fr-FR"/>
            </a:p>
          </p:txBody>
        </p:sp>
      </p:grpSp>
      <p:grpSp>
        <p:nvGrpSpPr>
          <p:cNvPr id="82" name="Groupe 21"/>
          <p:cNvGrpSpPr>
            <a:grpSpLocks/>
          </p:cNvGrpSpPr>
          <p:nvPr/>
        </p:nvGrpSpPr>
        <p:grpSpPr bwMode="auto">
          <a:xfrm>
            <a:off x="755578" y="44624"/>
            <a:ext cx="3168350" cy="908050"/>
            <a:chOff x="1" y="0"/>
            <a:chExt cx="1691406" cy="513739"/>
          </a:xfrm>
        </p:grpSpPr>
        <p:sp>
          <p:nvSpPr>
            <p:cNvPr id="8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84" name="AutoShape 4"/>
            <p:cNvSpPr>
              <a:spLocks noChangeArrowheads="1"/>
            </p:cNvSpPr>
            <p:nvPr/>
          </p:nvSpPr>
          <p:spPr bwMode="auto">
            <a:xfrm>
              <a:off x="1" y="0"/>
              <a:ext cx="151842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ET- Thème de séquence n°4</a:t>
              </a:r>
              <a:endParaRPr lang="fr-FR" b="1" dirty="0">
                <a:solidFill>
                  <a:srgbClr val="FFFFFF"/>
                </a:solidFill>
                <a:latin typeface="Calibri" pitchFamily="34" charset="0"/>
              </a:endParaRPr>
            </a:p>
          </p:txBody>
        </p:sp>
      </p:grpSp>
      <p:grpSp>
        <p:nvGrpSpPr>
          <p:cNvPr id="77" name="Groupe 76"/>
          <p:cNvGrpSpPr/>
          <p:nvPr/>
        </p:nvGrpSpPr>
        <p:grpSpPr>
          <a:xfrm>
            <a:off x="4012329" y="-108869"/>
            <a:ext cx="4952159" cy="1440000"/>
            <a:chOff x="3748930" y="-108869"/>
            <a:chExt cx="4952159" cy="1440000"/>
          </a:xfrm>
        </p:grpSpPr>
        <p:grpSp>
          <p:nvGrpSpPr>
            <p:cNvPr id="85" name="Groupe 21"/>
            <p:cNvGrpSpPr>
              <a:grpSpLocks/>
            </p:cNvGrpSpPr>
            <p:nvPr/>
          </p:nvGrpSpPr>
          <p:grpSpPr bwMode="auto">
            <a:xfrm>
              <a:off x="3748930" y="72008"/>
              <a:ext cx="4952159" cy="908050"/>
              <a:chOff x="0" y="0"/>
              <a:chExt cx="2449863" cy="513739"/>
            </a:xfrm>
          </p:grpSpPr>
          <p:sp>
            <p:nvSpPr>
              <p:cNvPr id="87" name="AutoShape 3"/>
              <p:cNvSpPr>
                <a:spLocks noChangeArrowheads="1"/>
              </p:cNvSpPr>
              <p:nvPr/>
            </p:nvSpPr>
            <p:spPr bwMode="auto">
              <a:xfrm>
                <a:off x="1" y="150881"/>
                <a:ext cx="24498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8"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6" name="Image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
        <p:nvSpPr>
          <p:cNvPr id="8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 name="Groupe 1"/>
          <p:cNvGrpSpPr/>
          <p:nvPr/>
        </p:nvGrpSpPr>
        <p:grpSpPr>
          <a:xfrm>
            <a:off x="3594311" y="4842831"/>
            <a:ext cx="2476078" cy="1980000"/>
            <a:chOff x="2723457" y="1628800"/>
            <a:chExt cx="6598442" cy="5400600"/>
          </a:xfrm>
          <a:effectLst>
            <a:outerShdw blurRad="76200" dir="18900000" sy="23000" kx="-1200000" algn="bl" rotWithShape="0">
              <a:prstClr val="black">
                <a:alpha val="20000"/>
              </a:prstClr>
            </a:outerShdw>
          </a:effectLst>
        </p:grpSpPr>
        <p:pic>
          <p:nvPicPr>
            <p:cNvPr id="79" name="Imag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80" name="Imag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81" name="Image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90" name="Image 8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170" name="Picture 15" descr="DSC01539"/>
          <p:cNvPicPr>
            <a:picLocks noChangeAspect="1" noChangeArrowheads="1"/>
          </p:cNvPicPr>
          <p:nvPr/>
        </p:nvPicPr>
        <p:blipFill>
          <a:blip r:embed="rId3" cstate="print"/>
          <a:srcRect l="20230" t="10088" r="18420" b="17105"/>
          <a:stretch>
            <a:fillRect/>
          </a:stretch>
        </p:blipFill>
        <p:spPr bwMode="auto">
          <a:xfrm>
            <a:off x="6021388" y="3227388"/>
            <a:ext cx="2654300" cy="2362200"/>
          </a:xfrm>
          <a:prstGeom prst="rect">
            <a:avLst/>
          </a:prstGeom>
          <a:noFill/>
          <a:ln w="9525">
            <a:noFill/>
            <a:miter lim="800000"/>
            <a:headEnd/>
            <a:tailEnd/>
          </a:ln>
        </p:spPr>
      </p:pic>
      <p:pic>
        <p:nvPicPr>
          <p:cNvPr id="7171" name="Picture 1">
            <a:hlinkClick r:id="rId4" action="ppaction://hlinkfile"/>
          </p:cNvPr>
          <p:cNvPicPr>
            <a:picLocks noChangeAspect="1" noChangeArrowheads="1"/>
          </p:cNvPicPr>
          <p:nvPr/>
        </p:nvPicPr>
        <p:blipFill>
          <a:blip r:embed="rId5" cstate="print"/>
          <a:srcRect l="18816" t="12796" r="16985" b="7471"/>
          <a:stretch>
            <a:fillRect/>
          </a:stretch>
        </p:blipFill>
        <p:spPr bwMode="auto">
          <a:xfrm>
            <a:off x="611188" y="2514600"/>
            <a:ext cx="5229225" cy="3651250"/>
          </a:xfrm>
          <a:prstGeom prst="rect">
            <a:avLst/>
          </a:prstGeom>
          <a:noFill/>
          <a:ln w="9525">
            <a:noFill/>
            <a:miter lim="800000"/>
            <a:headEnd/>
            <a:tailEnd/>
          </a:ln>
        </p:spPr>
      </p:pic>
      <p:sp>
        <p:nvSpPr>
          <p:cNvPr id="3" name="Rectangle à coins arrondis 2"/>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173" name="AutoShape 4"/>
          <p:cNvSpPr>
            <a:spLocks noChangeArrowheads="1"/>
          </p:cNvSpPr>
          <p:nvPr/>
        </p:nvSpPr>
        <p:spPr bwMode="auto">
          <a:xfrm>
            <a:off x="323850" y="1196975"/>
            <a:ext cx="5688013" cy="719138"/>
          </a:xfrm>
          <a:prstGeom prst="roundRect">
            <a:avLst>
              <a:gd name="adj" fmla="val 16667"/>
            </a:avLst>
          </a:prstGeom>
          <a:solidFill>
            <a:srgbClr val="7BB800"/>
          </a:solidFill>
          <a:ln w="9525">
            <a:solidFill>
              <a:srgbClr val="7BB800"/>
            </a:solidFill>
            <a:round/>
            <a:headEnd/>
            <a:tailEnd/>
          </a:ln>
        </p:spPr>
        <p:txBody>
          <a:bodyPr/>
          <a:lstStyle/>
          <a:p>
            <a:r>
              <a:rPr lang="fr-FR" b="1">
                <a:solidFill>
                  <a:srgbClr val="FFFFFF"/>
                </a:solidFill>
                <a:latin typeface="Calibri" pitchFamily="34" charset="0"/>
              </a:rPr>
              <a:t>Activité 1 : </a:t>
            </a:r>
            <a:r>
              <a:rPr lang="fr-FR" b="1">
                <a:solidFill>
                  <a:schemeClr val="bg1"/>
                </a:solidFill>
                <a:latin typeface="Calibri" pitchFamily="34" charset="0"/>
              </a:rPr>
              <a:t>La maîtrise des consommations d’éclairage par l’intégration de la lumière naturelle.</a:t>
            </a:r>
            <a:endParaRPr lang="fr-FR">
              <a:solidFill>
                <a:schemeClr val="bg1"/>
              </a:solidFill>
              <a:latin typeface="Calibri" pitchFamily="34" charset="0"/>
            </a:endParaRPr>
          </a:p>
          <a:p>
            <a:pPr algn="ctr">
              <a:spcAft>
                <a:spcPts val="1000"/>
              </a:spcAft>
            </a:pPr>
            <a:endParaRPr lang="fr-FR" b="1">
              <a:solidFill>
                <a:schemeClr val="bg1"/>
              </a:solidFill>
              <a:latin typeface="Calibri" pitchFamily="34" charset="0"/>
            </a:endParaRPr>
          </a:p>
          <a:p>
            <a:endParaRPr lang="fr-FR">
              <a:latin typeface="Calibri" pitchFamily="34" charset="0"/>
            </a:endParaRPr>
          </a:p>
        </p:txBody>
      </p:sp>
      <p:sp>
        <p:nvSpPr>
          <p:cNvPr id="6" name="Ellipse 5"/>
          <p:cNvSpPr/>
          <p:nvPr/>
        </p:nvSpPr>
        <p:spPr>
          <a:xfrm>
            <a:off x="6564313" y="3070225"/>
            <a:ext cx="936625" cy="9350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182" name="Rectangle 27"/>
          <p:cNvSpPr>
            <a:spLocks noChangeArrowheads="1"/>
          </p:cNvSpPr>
          <p:nvPr/>
        </p:nvSpPr>
        <p:spPr bwMode="auto">
          <a:xfrm>
            <a:off x="6659563" y="2619375"/>
            <a:ext cx="1296987"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sp>
        <p:nvSpPr>
          <p:cNvPr id="7183" name="Rectangle 27"/>
          <p:cNvSpPr>
            <a:spLocks noChangeArrowheads="1"/>
          </p:cNvSpPr>
          <p:nvPr/>
        </p:nvSpPr>
        <p:spPr bwMode="auto">
          <a:xfrm>
            <a:off x="2051050" y="2116138"/>
            <a:ext cx="28082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Documents ressources</a:t>
            </a:r>
            <a:r>
              <a:rPr lang="fr-FR" sz="1100"/>
              <a:t> </a:t>
            </a:r>
            <a:endParaRPr lang="fr-FR">
              <a:latin typeface="Calibri" pitchFamily="34" charset="0"/>
            </a:endParaRPr>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42" name="Picture 15" descr="DSC01540"/>
          <p:cNvPicPr>
            <a:picLocks noChangeAspect="1" noChangeArrowheads="1"/>
          </p:cNvPicPr>
          <p:nvPr/>
        </p:nvPicPr>
        <p:blipFill>
          <a:blip r:embed="rId3" cstate="print"/>
          <a:srcRect l="18257" r="9210" b="11403"/>
          <a:stretch>
            <a:fillRect/>
          </a:stretch>
        </p:blipFill>
        <p:spPr bwMode="auto">
          <a:xfrm>
            <a:off x="6084888" y="3284538"/>
            <a:ext cx="2641600" cy="2419350"/>
          </a:xfrm>
          <a:prstGeom prst="rect">
            <a:avLst/>
          </a:prstGeom>
          <a:noFill/>
          <a:ln w="9525">
            <a:noFill/>
            <a:miter lim="800000"/>
            <a:headEnd/>
            <a:tailEnd/>
          </a:ln>
        </p:spPr>
      </p:pic>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244" name="AutoShape 4"/>
          <p:cNvSpPr>
            <a:spLocks noChangeArrowheads="1"/>
          </p:cNvSpPr>
          <p:nvPr/>
        </p:nvSpPr>
        <p:spPr bwMode="auto">
          <a:xfrm>
            <a:off x="323850" y="1196975"/>
            <a:ext cx="5688013"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1 : </a:t>
            </a:r>
            <a:r>
              <a:rPr lang="fr-FR" b="1" dirty="0">
                <a:solidFill>
                  <a:schemeClr val="bg1"/>
                </a:solidFill>
                <a:latin typeface="Calibri" pitchFamily="34" charset="0"/>
              </a:rPr>
              <a:t>La maîtrise des consommations d’éclairage par l’intégration de la lumière naturelle.</a:t>
            </a:r>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14" name="Ellipse 13"/>
          <p:cNvSpPr>
            <a:spLocks noChangeArrowheads="1"/>
          </p:cNvSpPr>
          <p:nvPr/>
        </p:nvSpPr>
        <p:spPr bwMode="auto">
          <a:xfrm rot="-1787878">
            <a:off x="6956425" y="4438650"/>
            <a:ext cx="2008188" cy="935038"/>
          </a:xfrm>
          <a:prstGeom prst="ellipse">
            <a:avLst/>
          </a:prstGeom>
          <a:noFill/>
          <a:ln w="25400" algn="ctr">
            <a:solidFill>
              <a:srgbClr val="FF0000"/>
            </a:solidFill>
            <a:round/>
            <a:headEnd/>
            <a:tailEnd/>
          </a:ln>
        </p:spPr>
        <p:txBody>
          <a:bodyPr anchor="ctr"/>
          <a:lstStyle/>
          <a:p>
            <a:pPr algn="ctr" fontAlgn="auto">
              <a:spcBef>
                <a:spcPts val="0"/>
              </a:spcBef>
              <a:spcAft>
                <a:spcPts val="0"/>
              </a:spcAft>
              <a:defRPr/>
            </a:pPr>
            <a:endParaRPr lang="fr-FR">
              <a:solidFill>
                <a:schemeClr val="lt1"/>
              </a:solidFill>
              <a:latin typeface="+mn-lt"/>
              <a:cs typeface="+mn-cs"/>
            </a:endParaRPr>
          </a:p>
        </p:txBody>
      </p:sp>
      <p:pic>
        <p:nvPicPr>
          <p:cNvPr id="10253" name="Picture 17"/>
          <p:cNvPicPr>
            <a:picLocks noChangeAspect="1" noChangeArrowheads="1"/>
          </p:cNvPicPr>
          <p:nvPr/>
        </p:nvPicPr>
        <p:blipFill>
          <a:blip r:embed="rId4" cstate="print"/>
          <a:srcRect/>
          <a:stretch>
            <a:fillRect/>
          </a:stretch>
        </p:blipFill>
        <p:spPr bwMode="auto">
          <a:xfrm>
            <a:off x="611188" y="2349500"/>
            <a:ext cx="5400675" cy="4046538"/>
          </a:xfrm>
          <a:prstGeom prst="rect">
            <a:avLst/>
          </a:prstGeom>
          <a:noFill/>
          <a:ln w="9525">
            <a:noFill/>
            <a:miter lim="800000"/>
            <a:headEnd/>
            <a:tailEnd/>
          </a:ln>
        </p:spPr>
      </p:pic>
      <p:sp>
        <p:nvSpPr>
          <p:cNvPr id="10254" name="Rectangle 27"/>
          <p:cNvSpPr>
            <a:spLocks noChangeArrowheads="1"/>
          </p:cNvSpPr>
          <p:nvPr/>
        </p:nvSpPr>
        <p:spPr bwMode="auto">
          <a:xfrm>
            <a:off x="2124075" y="2060575"/>
            <a:ext cx="28082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Documents ressources</a:t>
            </a:r>
            <a:r>
              <a:rPr lang="fr-FR" sz="1100"/>
              <a:t> </a:t>
            </a:r>
            <a:endParaRPr lang="fr-FR">
              <a:latin typeface="Calibri" pitchFamily="34" charset="0"/>
            </a:endParaRPr>
          </a:p>
        </p:txBody>
      </p:sp>
      <p:sp>
        <p:nvSpPr>
          <p:cNvPr id="10255" name="Rectangle 27"/>
          <p:cNvSpPr>
            <a:spLocks noChangeArrowheads="1"/>
          </p:cNvSpPr>
          <p:nvPr/>
        </p:nvSpPr>
        <p:spPr bwMode="auto">
          <a:xfrm>
            <a:off x="6731000" y="2763838"/>
            <a:ext cx="1296988" cy="304800"/>
          </a:xfrm>
          <a:prstGeom prst="rect">
            <a:avLst/>
          </a:prstGeom>
          <a:noFill/>
          <a:ln w="9525">
            <a:noFill/>
            <a:miter lim="800000"/>
            <a:headEnd/>
            <a:tailEnd/>
          </a:ln>
        </p:spPr>
        <p:txBody>
          <a:bodyPr anchor="ctr">
            <a:spAutoFit/>
          </a:bodyPr>
          <a:lstStyle/>
          <a:p>
            <a:r>
              <a:rPr lang="fr-FR" sz="1400" b="1" u="sng" dirty="0">
                <a:solidFill>
                  <a:srgbClr val="3366FF"/>
                </a:solidFill>
                <a:latin typeface="Verdana" pitchFamily="34" charset="0"/>
                <a:cs typeface="Times New Roman" pitchFamily="18" charset="0"/>
              </a:rPr>
              <a:t>Maquette</a:t>
            </a:r>
            <a:r>
              <a:rPr lang="fr-FR" sz="1100" dirty="0"/>
              <a:t> </a:t>
            </a:r>
            <a:endParaRPr lang="fr-FR" dirty="0">
              <a:latin typeface="Calibri" pitchFamily="34" charset="0"/>
            </a:endParaRPr>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84088"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291" name="AutoShape 4"/>
          <p:cNvSpPr>
            <a:spLocks noChangeArrowheads="1"/>
          </p:cNvSpPr>
          <p:nvPr/>
        </p:nvSpPr>
        <p:spPr bwMode="auto">
          <a:xfrm>
            <a:off x="683220" y="1196975"/>
            <a:ext cx="6991506"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2 : </a:t>
            </a:r>
            <a:r>
              <a:rPr lang="fr-FR" b="1" dirty="0">
                <a:solidFill>
                  <a:schemeClr val="bg1"/>
                </a:solidFill>
                <a:latin typeface="Calibri" pitchFamily="34" charset="0"/>
              </a:rPr>
              <a:t>Maîtrise des consommations d’éclairage par une meilleure connaissances des sources de lumière artificielle.</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12299" name="Image 1" descr="Photo 004.jpg"/>
          <p:cNvPicPr>
            <a:picLocks noChangeAspect="1" noChangeArrowheads="1"/>
          </p:cNvPicPr>
          <p:nvPr/>
        </p:nvPicPr>
        <p:blipFill>
          <a:blip r:embed="rId3" cstate="print"/>
          <a:srcRect l="7323" r="25243" b="4065"/>
          <a:stretch>
            <a:fillRect/>
          </a:stretch>
        </p:blipFill>
        <p:spPr bwMode="auto">
          <a:xfrm>
            <a:off x="858713" y="3286125"/>
            <a:ext cx="2292350" cy="2447925"/>
          </a:xfrm>
          <a:prstGeom prst="rect">
            <a:avLst/>
          </a:prstGeom>
          <a:noFill/>
          <a:ln w="9525">
            <a:noFill/>
            <a:miter lim="800000"/>
            <a:headEnd/>
            <a:tailEnd/>
          </a:ln>
        </p:spPr>
      </p:pic>
      <p:sp>
        <p:nvSpPr>
          <p:cNvPr id="12300" name="Text Box 21"/>
          <p:cNvSpPr txBox="1">
            <a:spLocks noChangeArrowheads="1"/>
          </p:cNvSpPr>
          <p:nvPr/>
        </p:nvSpPr>
        <p:spPr bwMode="auto">
          <a:xfrm>
            <a:off x="2582738" y="6157913"/>
            <a:ext cx="838200" cy="295275"/>
          </a:xfrm>
          <a:prstGeom prst="rect">
            <a:avLst/>
          </a:prstGeom>
          <a:solidFill>
            <a:srgbClr val="FFFFFF"/>
          </a:solidFill>
          <a:ln w="9525">
            <a:noFill/>
            <a:miter lim="800000"/>
            <a:headEnd/>
            <a:tailEnd/>
          </a:ln>
        </p:spPr>
        <p:txBody>
          <a:bodyPr lIns="18000" tIns="10800" rIns="18000" bIns="10800"/>
          <a:lstStyle/>
          <a:p>
            <a:r>
              <a:rPr lang="fr-FR" sz="1200">
                <a:latin typeface="Calibri" pitchFamily="34" charset="0"/>
                <a:cs typeface="Times New Roman" pitchFamily="18" charset="0"/>
              </a:rPr>
              <a:t>Luxmètre</a:t>
            </a:r>
            <a:endParaRPr lang="fr-FR">
              <a:latin typeface="Calibri" pitchFamily="34" charset="0"/>
            </a:endParaRPr>
          </a:p>
        </p:txBody>
      </p:sp>
      <p:sp>
        <p:nvSpPr>
          <p:cNvPr id="12301" name="Line 20"/>
          <p:cNvSpPr>
            <a:spLocks noChangeShapeType="1"/>
          </p:cNvSpPr>
          <p:nvPr/>
        </p:nvSpPr>
        <p:spPr bwMode="auto">
          <a:xfrm flipH="1" flipV="1">
            <a:off x="2123951" y="5661025"/>
            <a:ext cx="592137" cy="504825"/>
          </a:xfrm>
          <a:prstGeom prst="line">
            <a:avLst/>
          </a:prstGeom>
          <a:noFill/>
          <a:ln w="15875">
            <a:solidFill>
              <a:srgbClr val="000000"/>
            </a:solidFill>
            <a:round/>
            <a:headEnd/>
            <a:tailEnd type="triangle" w="med" len="med"/>
          </a:ln>
        </p:spPr>
        <p:txBody>
          <a:bodyPr/>
          <a:lstStyle/>
          <a:p>
            <a:endParaRPr lang="fr-FR"/>
          </a:p>
        </p:txBody>
      </p:sp>
      <p:sp>
        <p:nvSpPr>
          <p:cNvPr id="12302" name="Text Box 14"/>
          <p:cNvSpPr txBox="1">
            <a:spLocks noChangeArrowheads="1"/>
          </p:cNvSpPr>
          <p:nvPr/>
        </p:nvSpPr>
        <p:spPr bwMode="auto">
          <a:xfrm>
            <a:off x="2644651" y="2571750"/>
            <a:ext cx="876300" cy="447675"/>
          </a:xfrm>
          <a:prstGeom prst="rect">
            <a:avLst/>
          </a:prstGeom>
          <a:solidFill>
            <a:srgbClr val="FFFFFF"/>
          </a:solidFill>
          <a:ln w="9525">
            <a:noFill/>
            <a:miter lim="800000"/>
            <a:headEnd/>
            <a:tailEnd/>
          </a:ln>
        </p:spPr>
        <p:txBody>
          <a:bodyPr lIns="18000" tIns="10800" rIns="18000" bIns="10800"/>
          <a:lstStyle/>
          <a:p>
            <a:endParaRPr lang="fr-FR" sz="1200">
              <a:latin typeface="Calibri" pitchFamily="34" charset="0"/>
              <a:cs typeface="Times New Roman" pitchFamily="18" charset="0"/>
            </a:endParaRPr>
          </a:p>
          <a:p>
            <a:pPr eaLnBrk="0" hangingPunct="0"/>
            <a:r>
              <a:rPr lang="fr-FR" sz="1200">
                <a:latin typeface="Calibri" pitchFamily="34" charset="0"/>
                <a:cs typeface="Times New Roman" pitchFamily="18" charset="0"/>
              </a:rPr>
              <a:t>Caisson de simulation</a:t>
            </a:r>
            <a:endParaRPr lang="fr-FR">
              <a:latin typeface="Calibri" pitchFamily="34" charset="0"/>
            </a:endParaRPr>
          </a:p>
        </p:txBody>
      </p:sp>
      <p:sp>
        <p:nvSpPr>
          <p:cNvPr id="12303" name="Text Box 16"/>
          <p:cNvSpPr txBox="1">
            <a:spLocks noChangeArrowheads="1"/>
          </p:cNvSpPr>
          <p:nvPr/>
        </p:nvSpPr>
        <p:spPr bwMode="auto">
          <a:xfrm>
            <a:off x="930151" y="2571750"/>
            <a:ext cx="1041400" cy="384175"/>
          </a:xfrm>
          <a:prstGeom prst="rect">
            <a:avLst/>
          </a:prstGeom>
          <a:solidFill>
            <a:srgbClr val="FFFFFF"/>
          </a:solidFill>
          <a:ln w="9525">
            <a:noFill/>
            <a:miter lim="800000"/>
            <a:headEnd/>
            <a:tailEnd/>
          </a:ln>
        </p:spPr>
        <p:txBody>
          <a:bodyPr lIns="18000" tIns="10800" rIns="18000" bIns="10800"/>
          <a:lstStyle/>
          <a:p>
            <a:r>
              <a:rPr lang="fr-FR" sz="1200">
                <a:latin typeface="Calibri" pitchFamily="34" charset="0"/>
                <a:cs typeface="Times New Roman" pitchFamily="18" charset="0"/>
              </a:rPr>
              <a:t>Source lumineuse</a:t>
            </a:r>
            <a:endParaRPr lang="fr-FR">
              <a:latin typeface="Calibri" pitchFamily="34" charset="0"/>
            </a:endParaRPr>
          </a:p>
        </p:txBody>
      </p:sp>
      <p:sp>
        <p:nvSpPr>
          <p:cNvPr id="12304" name="Line 19"/>
          <p:cNvSpPr>
            <a:spLocks noChangeShapeType="1"/>
          </p:cNvSpPr>
          <p:nvPr/>
        </p:nvSpPr>
        <p:spPr bwMode="auto">
          <a:xfrm flipH="1">
            <a:off x="2195388" y="3143250"/>
            <a:ext cx="520700" cy="357188"/>
          </a:xfrm>
          <a:prstGeom prst="line">
            <a:avLst/>
          </a:prstGeom>
          <a:noFill/>
          <a:ln w="15875">
            <a:solidFill>
              <a:srgbClr val="000000"/>
            </a:solidFill>
            <a:round/>
            <a:headEnd/>
            <a:tailEnd type="triangle" w="med" len="med"/>
          </a:ln>
        </p:spPr>
        <p:txBody>
          <a:bodyPr/>
          <a:lstStyle/>
          <a:p>
            <a:endParaRPr lang="fr-FR"/>
          </a:p>
        </p:txBody>
      </p:sp>
      <p:sp>
        <p:nvSpPr>
          <p:cNvPr id="12305" name="Line 15"/>
          <p:cNvSpPr>
            <a:spLocks noChangeShapeType="1"/>
          </p:cNvSpPr>
          <p:nvPr/>
        </p:nvSpPr>
        <p:spPr bwMode="auto">
          <a:xfrm>
            <a:off x="1287338" y="3000375"/>
            <a:ext cx="476250" cy="644525"/>
          </a:xfrm>
          <a:prstGeom prst="line">
            <a:avLst/>
          </a:prstGeom>
          <a:noFill/>
          <a:ln w="15875">
            <a:solidFill>
              <a:srgbClr val="000000"/>
            </a:solidFill>
            <a:round/>
            <a:headEnd/>
            <a:tailEnd type="triangle" w="med" len="med"/>
          </a:ln>
        </p:spPr>
        <p:txBody>
          <a:bodyPr/>
          <a:lstStyle/>
          <a:p>
            <a:endParaRPr lang="fr-FR"/>
          </a:p>
        </p:txBody>
      </p:sp>
      <p:sp>
        <p:nvSpPr>
          <p:cNvPr id="12306" name="Text Box 18"/>
          <p:cNvSpPr txBox="1">
            <a:spLocks noChangeArrowheads="1"/>
          </p:cNvSpPr>
          <p:nvPr/>
        </p:nvSpPr>
        <p:spPr bwMode="auto">
          <a:xfrm>
            <a:off x="930151" y="5876925"/>
            <a:ext cx="1384300" cy="460375"/>
          </a:xfrm>
          <a:prstGeom prst="rect">
            <a:avLst/>
          </a:prstGeom>
          <a:solidFill>
            <a:srgbClr val="FFFFFF"/>
          </a:solidFill>
          <a:ln w="9525">
            <a:noFill/>
            <a:miter lim="800000"/>
            <a:headEnd/>
            <a:tailEnd/>
          </a:ln>
        </p:spPr>
        <p:txBody>
          <a:bodyPr lIns="18000" tIns="10800" rIns="18000" bIns="10800"/>
          <a:lstStyle/>
          <a:p>
            <a:endParaRPr lang="fr-FR" sz="1200">
              <a:latin typeface="Calibri" pitchFamily="34" charset="0"/>
              <a:cs typeface="Times New Roman" pitchFamily="18" charset="0"/>
            </a:endParaRPr>
          </a:p>
          <a:p>
            <a:pPr eaLnBrk="0" hangingPunct="0"/>
            <a:r>
              <a:rPr lang="fr-FR" sz="1200">
                <a:latin typeface="Calibri" pitchFamily="34" charset="0"/>
                <a:cs typeface="Times New Roman" pitchFamily="18" charset="0"/>
              </a:rPr>
              <a:t>Cellule du luxmètre à l’intérieur du caisson</a:t>
            </a:r>
            <a:endParaRPr lang="fr-FR">
              <a:latin typeface="Calibri" pitchFamily="34" charset="0"/>
            </a:endParaRPr>
          </a:p>
        </p:txBody>
      </p:sp>
      <p:sp>
        <p:nvSpPr>
          <p:cNvPr id="12307" name="Line 17"/>
          <p:cNvSpPr>
            <a:spLocks noChangeShapeType="1"/>
          </p:cNvSpPr>
          <p:nvPr/>
        </p:nvSpPr>
        <p:spPr bwMode="auto">
          <a:xfrm flipV="1">
            <a:off x="1287338" y="4941888"/>
            <a:ext cx="476250" cy="1001712"/>
          </a:xfrm>
          <a:prstGeom prst="line">
            <a:avLst/>
          </a:prstGeom>
          <a:noFill/>
          <a:ln w="15875">
            <a:solidFill>
              <a:srgbClr val="000000"/>
            </a:solidFill>
            <a:round/>
            <a:headEnd/>
            <a:tailEnd type="triangle" w="med" len="med"/>
          </a:ln>
        </p:spPr>
        <p:txBody>
          <a:bodyPr/>
          <a:lstStyle/>
          <a:p>
            <a:endParaRPr lang="fr-FR"/>
          </a:p>
        </p:txBody>
      </p:sp>
      <p:sp>
        <p:nvSpPr>
          <p:cNvPr id="12309" name="Rectangle 27"/>
          <p:cNvSpPr>
            <a:spLocks noChangeArrowheads="1"/>
          </p:cNvSpPr>
          <p:nvPr/>
        </p:nvSpPr>
        <p:spPr bwMode="auto">
          <a:xfrm>
            <a:off x="1331788" y="2268538"/>
            <a:ext cx="12969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pic>
        <p:nvPicPr>
          <p:cNvPr id="12310" name="Picture 30" descr="Afficher l'image en taille réelle"/>
          <p:cNvPicPr>
            <a:picLocks noChangeAspect="1" noChangeArrowheads="1"/>
          </p:cNvPicPr>
          <p:nvPr/>
        </p:nvPicPr>
        <p:blipFill>
          <a:blip r:embed="rId4" r:link="rId5" cstate="print"/>
          <a:srcRect l="2831" r="1888"/>
          <a:stretch>
            <a:fillRect/>
          </a:stretch>
        </p:blipFill>
        <p:spPr bwMode="auto">
          <a:xfrm>
            <a:off x="7812409" y="3140447"/>
            <a:ext cx="1008063" cy="798512"/>
          </a:xfrm>
          <a:prstGeom prst="rect">
            <a:avLst/>
          </a:prstGeom>
          <a:noFill/>
          <a:ln w="9525">
            <a:noFill/>
            <a:miter lim="800000"/>
            <a:headEnd/>
            <a:tailEnd/>
          </a:ln>
        </p:spPr>
      </p:pic>
      <p:pic>
        <p:nvPicPr>
          <p:cNvPr id="12311" name="Picture 28" descr="http://t1.gstatic.com/images?q=tbn:ANd9GcSirbZ-vFIH1fgQRdA6h1QCz_-2Hym7KtZeypkFQ7GGT_6oEUnZJ9kR_8I"/>
          <p:cNvPicPr>
            <a:picLocks noChangeAspect="1" noChangeArrowheads="1"/>
          </p:cNvPicPr>
          <p:nvPr/>
        </p:nvPicPr>
        <p:blipFill>
          <a:blip r:embed="rId6" r:link="rId7" cstate="print"/>
          <a:srcRect/>
          <a:stretch>
            <a:fillRect/>
          </a:stretch>
        </p:blipFill>
        <p:spPr bwMode="auto">
          <a:xfrm>
            <a:off x="6120606" y="3069009"/>
            <a:ext cx="755650" cy="1008063"/>
          </a:xfrm>
          <a:prstGeom prst="rect">
            <a:avLst/>
          </a:prstGeom>
          <a:noFill/>
          <a:ln w="9525">
            <a:noFill/>
            <a:miter lim="800000"/>
            <a:headEnd/>
            <a:tailEnd/>
          </a:ln>
        </p:spPr>
      </p:pic>
      <p:pic>
        <p:nvPicPr>
          <p:cNvPr id="12312" name="Picture 29" descr="http://t1.gstatic.com/images?q=tbn:ANd9GcQFT2VRuUxRqQGrHPZFQx6ahvjsrLmFM4l2Rrn__YDAkEAw3whgZyxxyA"/>
          <p:cNvPicPr>
            <a:picLocks noChangeAspect="1" noChangeArrowheads="1"/>
          </p:cNvPicPr>
          <p:nvPr/>
        </p:nvPicPr>
        <p:blipFill>
          <a:blip r:embed="rId8" r:link="rId9" cstate="print"/>
          <a:srcRect/>
          <a:stretch>
            <a:fillRect/>
          </a:stretch>
        </p:blipFill>
        <p:spPr bwMode="auto">
          <a:xfrm>
            <a:off x="6767214" y="3069009"/>
            <a:ext cx="973138" cy="973138"/>
          </a:xfrm>
          <a:prstGeom prst="rect">
            <a:avLst/>
          </a:prstGeom>
          <a:noFill/>
          <a:ln w="9525">
            <a:noFill/>
            <a:miter lim="800000"/>
            <a:headEnd/>
            <a:tailEnd/>
          </a:ln>
        </p:spPr>
      </p:pic>
      <p:sp>
        <p:nvSpPr>
          <p:cNvPr id="12313" name="Rectangle 31"/>
          <p:cNvSpPr>
            <a:spLocks noChangeArrowheads="1"/>
          </p:cNvSpPr>
          <p:nvPr/>
        </p:nvSpPr>
        <p:spPr bwMode="auto">
          <a:xfrm>
            <a:off x="6120606" y="2021171"/>
            <a:ext cx="2843882" cy="1123384"/>
          </a:xfrm>
          <a:prstGeom prst="rect">
            <a:avLst/>
          </a:prstGeom>
          <a:noFill/>
          <a:ln w="9525">
            <a:noFill/>
            <a:miter lim="800000"/>
            <a:headEnd/>
            <a:tailEnd/>
          </a:ln>
        </p:spPr>
        <p:txBody>
          <a:bodyPr wrap="square" anchor="ctr">
            <a:spAutoFit/>
          </a:bodyPr>
          <a:lstStyle/>
          <a:p>
            <a:r>
              <a:rPr lang="fr-FR" sz="1400" b="1" u="sng" dirty="0" smtClean="0">
                <a:solidFill>
                  <a:srgbClr val="3366FF"/>
                </a:solidFill>
                <a:latin typeface="Verdana" pitchFamily="34" charset="0"/>
                <a:cs typeface="Times New Roman" pitchFamily="18" charset="0"/>
              </a:rPr>
              <a:t>Exp</a:t>
            </a:r>
            <a:r>
              <a:rPr lang="fr-FR" sz="1400" b="1" u="sng" dirty="0" smtClean="0">
                <a:solidFill>
                  <a:srgbClr val="3366FF"/>
                </a:solidFill>
                <a:latin typeface="Calibri" pitchFamily="34" charset="0"/>
                <a:cs typeface="Times New Roman" pitchFamily="18" charset="0"/>
              </a:rPr>
              <a:t>é</a:t>
            </a:r>
            <a:r>
              <a:rPr lang="fr-FR" sz="1400" b="1" u="sng" dirty="0" smtClean="0">
                <a:solidFill>
                  <a:srgbClr val="3366FF"/>
                </a:solidFill>
                <a:latin typeface="Verdana" pitchFamily="34" charset="0"/>
                <a:cs typeface="Times New Roman" pitchFamily="18" charset="0"/>
              </a:rPr>
              <a:t>rimentations</a:t>
            </a:r>
            <a:endParaRPr lang="fr-FR" sz="1400" b="1" u="sng" dirty="0">
              <a:solidFill>
                <a:srgbClr val="3366FF"/>
              </a:solidFill>
              <a:latin typeface="Verdana" pitchFamily="34" charset="0"/>
              <a:cs typeface="Times New Roman" pitchFamily="18" charset="0"/>
            </a:endParaRPr>
          </a:p>
          <a:p>
            <a:endParaRPr lang="fr-FR" sz="500" dirty="0"/>
          </a:p>
          <a:p>
            <a:pPr eaLnBrk="0" hangingPunct="0"/>
            <a:r>
              <a:rPr lang="fr-FR" sz="1200" b="1" dirty="0" smtClean="0">
                <a:latin typeface="Verdana" pitchFamily="34" charset="0"/>
                <a:cs typeface="Times New Roman" pitchFamily="18" charset="0"/>
              </a:rPr>
              <a:t>Mesures </a:t>
            </a:r>
            <a:r>
              <a:rPr lang="fr-FR" sz="1200" b="1" dirty="0">
                <a:latin typeface="Verdana" pitchFamily="34" charset="0"/>
                <a:cs typeface="Times New Roman" pitchFamily="18" charset="0"/>
              </a:rPr>
              <a:t>de l</a:t>
            </a:r>
            <a:r>
              <a:rPr lang="fr-FR" sz="1200" b="1" dirty="0">
                <a:latin typeface="Calibri" pitchFamily="34" charset="0"/>
                <a:cs typeface="Times New Roman" pitchFamily="18" charset="0"/>
              </a:rPr>
              <a:t>’é</a:t>
            </a:r>
            <a:r>
              <a:rPr lang="fr-FR" sz="1200" b="1" dirty="0">
                <a:latin typeface="Verdana" pitchFamily="34" charset="0"/>
                <a:cs typeface="Times New Roman" pitchFamily="18" charset="0"/>
              </a:rPr>
              <a:t>clairage, de température et de consommation de divers types d’ampoules. </a:t>
            </a:r>
            <a:endParaRPr lang="fr-FR" dirty="0">
              <a:latin typeface="Calibri" pitchFamily="34" charset="0"/>
            </a:endParaRPr>
          </a:p>
        </p:txBody>
      </p:sp>
      <p:pic>
        <p:nvPicPr>
          <p:cNvPr id="12314" name="Picture 202" descr="Afficher l'image en taille réelle"/>
          <p:cNvPicPr>
            <a:picLocks noChangeAspect="1" noChangeArrowheads="1"/>
          </p:cNvPicPr>
          <p:nvPr/>
        </p:nvPicPr>
        <p:blipFill>
          <a:blip r:embed="rId10" r:link="rId11" cstate="print"/>
          <a:srcRect l="25623" t="-6966" r="31094"/>
          <a:stretch>
            <a:fillRect/>
          </a:stretch>
        </p:blipFill>
        <p:spPr bwMode="auto">
          <a:xfrm rot="5400000">
            <a:off x="7018338" y="3959225"/>
            <a:ext cx="292100" cy="673100"/>
          </a:xfrm>
          <a:prstGeom prst="rect">
            <a:avLst/>
          </a:prstGeom>
          <a:noFill/>
          <a:ln w="9525">
            <a:noFill/>
            <a:miter lim="800000"/>
            <a:headEnd/>
            <a:tailEnd/>
          </a:ln>
        </p:spPr>
      </p:pic>
      <p:pic>
        <p:nvPicPr>
          <p:cNvPr id="12315" name="Picture 201" descr="http://t1.gstatic.com/images?q=tbn:ANd9GcS9vAKWTMUxI_Qrf0hLpmuT9-tcvaWXqyD2z7dqkMSmM3GhT9Zx8EjInEo"/>
          <p:cNvPicPr>
            <a:picLocks noChangeAspect="1" noChangeArrowheads="1"/>
          </p:cNvPicPr>
          <p:nvPr/>
        </p:nvPicPr>
        <p:blipFill>
          <a:blip r:embed="rId12" r:link="rId13" cstate="print"/>
          <a:srcRect l="7043" r="12579" b="3345"/>
          <a:stretch>
            <a:fillRect/>
          </a:stretch>
        </p:blipFill>
        <p:spPr bwMode="auto">
          <a:xfrm>
            <a:off x="7858125" y="4149725"/>
            <a:ext cx="536575" cy="452438"/>
          </a:xfrm>
          <a:prstGeom prst="rect">
            <a:avLst/>
          </a:prstGeom>
          <a:noFill/>
          <a:ln w="9525">
            <a:noFill/>
            <a:miter lim="800000"/>
            <a:headEnd/>
            <a:tailEnd/>
          </a:ln>
        </p:spPr>
      </p:pic>
      <p:pic>
        <p:nvPicPr>
          <p:cNvPr id="12316" name="Picture 203" descr="http://t1.gstatic.com/images?q=tbn:ANd9GcTnoMmJqIfAm_qEZt946jzLVSpkCA4n0VUOlV9SHkp8Pz4572GpECvJQw"/>
          <p:cNvPicPr>
            <a:picLocks noChangeAspect="1" noChangeArrowheads="1"/>
          </p:cNvPicPr>
          <p:nvPr/>
        </p:nvPicPr>
        <p:blipFill>
          <a:blip r:embed="rId14" r:link="rId15" cstate="print"/>
          <a:srcRect/>
          <a:stretch>
            <a:fillRect/>
          </a:stretch>
        </p:blipFill>
        <p:spPr bwMode="auto">
          <a:xfrm rot="5400000">
            <a:off x="6048375" y="4054475"/>
            <a:ext cx="357188" cy="547688"/>
          </a:xfrm>
          <a:prstGeom prst="rect">
            <a:avLst/>
          </a:prstGeom>
          <a:noFill/>
          <a:ln w="9525">
            <a:noFill/>
            <a:miter lim="800000"/>
            <a:headEnd/>
            <a:tailEnd/>
          </a:ln>
        </p:spPr>
      </p:pic>
      <p:pic>
        <p:nvPicPr>
          <p:cNvPr id="12317" name="Picture 204" descr="http://t1.gstatic.com/images?q=tbn:ANd9GcTnoMmJqIfAm_qEZt946jzLVSpkCA4n0VUOlV9SHkp8Pz4572GpECvJQw"/>
          <p:cNvPicPr>
            <a:picLocks noChangeAspect="1" noChangeArrowheads="1"/>
          </p:cNvPicPr>
          <p:nvPr/>
        </p:nvPicPr>
        <p:blipFill>
          <a:blip r:embed="rId14" r:link="rId15" cstate="print"/>
          <a:srcRect/>
          <a:stretch>
            <a:fillRect/>
          </a:stretch>
        </p:blipFill>
        <p:spPr bwMode="auto">
          <a:xfrm rot="5400000">
            <a:off x="5119688" y="4054475"/>
            <a:ext cx="357188" cy="547687"/>
          </a:xfrm>
          <a:prstGeom prst="rect">
            <a:avLst/>
          </a:prstGeom>
          <a:noFill/>
          <a:ln w="9525">
            <a:noFill/>
            <a:miter lim="800000"/>
            <a:headEnd/>
            <a:tailEnd/>
          </a:ln>
        </p:spPr>
      </p:pic>
      <p:sp>
        <p:nvSpPr>
          <p:cNvPr id="12318" name="Rectangle 206"/>
          <p:cNvSpPr>
            <a:spLocks noChangeArrowheads="1"/>
          </p:cNvSpPr>
          <p:nvPr/>
        </p:nvSpPr>
        <p:spPr bwMode="auto">
          <a:xfrm>
            <a:off x="2366963" y="2457450"/>
            <a:ext cx="946150" cy="0"/>
          </a:xfrm>
          <a:prstGeom prst="rect">
            <a:avLst/>
          </a:prstGeom>
          <a:noFill/>
          <a:ln w="9525">
            <a:noFill/>
            <a:miter lim="800000"/>
            <a:headEnd/>
            <a:tailEnd/>
          </a:ln>
        </p:spPr>
        <p:txBody>
          <a:bodyPr wrap="none">
            <a:spAutoFit/>
          </a:bodyPr>
          <a:lstStyle/>
          <a:p>
            <a:pPr eaLnBrk="0" hangingPunct="0">
              <a:tabLst>
                <a:tab pos="449263" algn="r"/>
              </a:tabLst>
            </a:pPr>
            <a:endParaRPr lang="fr-FR"/>
          </a:p>
        </p:txBody>
      </p:sp>
      <p:sp>
        <p:nvSpPr>
          <p:cNvPr id="12319" name="Rectangle 208"/>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pPr eaLnBrk="0" hangingPunct="0"/>
            <a:r>
              <a:rPr lang="fr-FR" sz="1000">
                <a:latin typeface="Times New Roman" pitchFamily="18" charset="0"/>
                <a:cs typeface="Times New Roman" pitchFamily="18" charset="0"/>
              </a:rPr>
              <a:t/>
            </a:r>
            <a:br>
              <a:rPr lang="fr-FR" sz="1000">
                <a:latin typeface="Times New Roman" pitchFamily="18" charset="0"/>
                <a:cs typeface="Times New Roman" pitchFamily="18" charset="0"/>
              </a:rPr>
            </a:br>
            <a:endParaRPr lang="fr-FR" sz="1000">
              <a:latin typeface="Times New Roman" pitchFamily="18" charset="0"/>
              <a:cs typeface="Times New Roman" pitchFamily="18" charset="0"/>
            </a:endParaRPr>
          </a:p>
          <a:p>
            <a:pPr eaLnBrk="0" hangingPunct="0"/>
            <a:endParaRPr lang="fr-FR"/>
          </a:p>
        </p:txBody>
      </p:sp>
      <p:sp>
        <p:nvSpPr>
          <p:cNvPr id="12320" name="Rectangle 210"/>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endParaRPr lang="fr-FR"/>
          </a:p>
        </p:txBody>
      </p:sp>
      <p:sp>
        <p:nvSpPr>
          <p:cNvPr id="12321" name="Rectangle 212"/>
          <p:cNvSpPr>
            <a:spLocks noChangeArrowheads="1"/>
          </p:cNvSpPr>
          <p:nvPr/>
        </p:nvSpPr>
        <p:spPr bwMode="auto">
          <a:xfrm>
            <a:off x="2366963" y="2457450"/>
            <a:ext cx="895350" cy="0"/>
          </a:xfrm>
          <a:prstGeom prst="rect">
            <a:avLst/>
          </a:prstGeom>
          <a:noFill/>
          <a:ln w="9525">
            <a:noFill/>
            <a:miter lim="800000"/>
            <a:headEnd/>
            <a:tailEnd/>
          </a:ln>
        </p:spPr>
        <p:txBody>
          <a:bodyPr wrap="none">
            <a:spAutoFit/>
          </a:bodyPr>
          <a:lstStyle/>
          <a:p>
            <a:endParaRPr lang="fr-FR"/>
          </a:p>
        </p:txBody>
      </p:sp>
      <p:sp>
        <p:nvSpPr>
          <p:cNvPr id="12322" name="Rectangle 381"/>
          <p:cNvSpPr>
            <a:spLocks noChangeArrowheads="1"/>
          </p:cNvSpPr>
          <p:nvPr/>
        </p:nvSpPr>
        <p:spPr bwMode="auto">
          <a:xfrm>
            <a:off x="2366963" y="2457450"/>
            <a:ext cx="946150" cy="0"/>
          </a:xfrm>
          <a:prstGeom prst="rect">
            <a:avLst/>
          </a:prstGeom>
          <a:noFill/>
          <a:ln w="9525">
            <a:noFill/>
            <a:miter lim="800000"/>
            <a:headEnd/>
            <a:tailEnd/>
          </a:ln>
        </p:spPr>
        <p:txBody>
          <a:bodyPr wrap="none">
            <a:spAutoFit/>
          </a:bodyPr>
          <a:lstStyle/>
          <a:p>
            <a:pPr eaLnBrk="0" hangingPunct="0">
              <a:tabLst>
                <a:tab pos="449263" algn="r"/>
              </a:tabLst>
            </a:pPr>
            <a:endParaRPr lang="fr-FR"/>
          </a:p>
        </p:txBody>
      </p:sp>
      <p:sp>
        <p:nvSpPr>
          <p:cNvPr id="12323" name="Rectangle 383"/>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pPr eaLnBrk="0" hangingPunct="0"/>
            <a:r>
              <a:rPr lang="fr-FR" sz="1000">
                <a:latin typeface="Times New Roman" pitchFamily="18" charset="0"/>
                <a:cs typeface="Times New Roman" pitchFamily="18" charset="0"/>
              </a:rPr>
              <a:t/>
            </a:r>
            <a:br>
              <a:rPr lang="fr-FR" sz="1000">
                <a:latin typeface="Times New Roman" pitchFamily="18" charset="0"/>
                <a:cs typeface="Times New Roman" pitchFamily="18" charset="0"/>
              </a:rPr>
            </a:br>
            <a:endParaRPr lang="fr-FR" sz="1000">
              <a:latin typeface="Times New Roman" pitchFamily="18" charset="0"/>
              <a:cs typeface="Times New Roman" pitchFamily="18" charset="0"/>
            </a:endParaRPr>
          </a:p>
          <a:p>
            <a:pPr eaLnBrk="0" hangingPunct="0"/>
            <a:endParaRPr lang="fr-FR"/>
          </a:p>
        </p:txBody>
      </p:sp>
      <p:sp>
        <p:nvSpPr>
          <p:cNvPr id="12324" name="Rectangle 385"/>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endParaRPr lang="fr-FR"/>
          </a:p>
        </p:txBody>
      </p:sp>
      <p:sp>
        <p:nvSpPr>
          <p:cNvPr id="12325" name="Rectangle 387"/>
          <p:cNvSpPr>
            <a:spLocks noChangeArrowheads="1"/>
          </p:cNvSpPr>
          <p:nvPr/>
        </p:nvSpPr>
        <p:spPr bwMode="auto">
          <a:xfrm>
            <a:off x="2366963" y="2457450"/>
            <a:ext cx="895350" cy="0"/>
          </a:xfrm>
          <a:prstGeom prst="rect">
            <a:avLst/>
          </a:prstGeom>
          <a:noFill/>
          <a:ln w="9525">
            <a:noFill/>
            <a:miter lim="800000"/>
            <a:headEnd/>
            <a:tailEnd/>
          </a:ln>
        </p:spPr>
        <p:txBody>
          <a:bodyPr wrap="none">
            <a:spAutoFit/>
          </a:bodyPr>
          <a:lstStyle/>
          <a:p>
            <a:endParaRPr lang="fr-FR"/>
          </a:p>
        </p:txBody>
      </p:sp>
      <p:graphicFrame>
        <p:nvGraphicFramePr>
          <p:cNvPr id="20004" name="Group 548"/>
          <p:cNvGraphicFramePr>
            <a:graphicFrameLocks noGrp="1"/>
          </p:cNvGraphicFramePr>
          <p:nvPr>
            <p:extLst>
              <p:ext uri="{D42A27DB-BD31-4B8C-83A1-F6EECF244321}">
                <p14:modId xmlns:p14="http://schemas.microsoft.com/office/powerpoint/2010/main" val="1149201449"/>
              </p:ext>
            </p:extLst>
          </p:nvPr>
        </p:nvGraphicFramePr>
        <p:xfrm>
          <a:off x="4359151" y="4084638"/>
          <a:ext cx="4357687" cy="2202498"/>
        </p:xfrm>
        <a:graphic>
          <a:graphicData uri="http://schemas.openxmlformats.org/drawingml/2006/table">
            <a:tbl>
              <a:tblPr/>
              <a:tblGrid>
                <a:gridCol w="733425"/>
                <a:gridCol w="936625"/>
                <a:gridCol w="900112"/>
                <a:gridCol w="903288"/>
                <a:gridCol w="884237"/>
              </a:tblGrid>
              <a:tr h="501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Source lumineuse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Incandescence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Halog</a:t>
                      </a:r>
                      <a:r>
                        <a:rPr kumimoji="0" lang="fr-FR" sz="800" b="0" i="0" u="none" strike="noStrike" cap="none" normalizeH="0" baseline="0" smtClean="0">
                          <a:ln>
                            <a:noFill/>
                          </a:ln>
                          <a:solidFill>
                            <a:schemeClr val="tx1"/>
                          </a:solidFill>
                          <a:effectLst/>
                          <a:latin typeface="Arial" charset="0"/>
                          <a:cs typeface="Times New Roman" pitchFamily="18" charset="0"/>
                        </a:rPr>
                        <a:t>è</a:t>
                      </a:r>
                      <a:r>
                        <a:rPr kumimoji="0" lang="fr-FR" sz="800" b="0" i="0" u="none" strike="noStrike" cap="none" normalizeH="0" baseline="0" smtClean="0">
                          <a:ln>
                            <a:noFill/>
                          </a:ln>
                          <a:solidFill>
                            <a:schemeClr val="tx1"/>
                          </a:solidFill>
                          <a:effectLst/>
                          <a:latin typeface="Verdana" pitchFamily="34" charset="0"/>
                          <a:cs typeface="Times New Roman" pitchFamily="18" charset="0"/>
                        </a:rPr>
                        <a:t>ne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fluo compacte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a:t>
                      </a:r>
                      <a:endParaRPr kumimoji="0" lang="fr-FR"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Arial" charset="0"/>
                          <a:cs typeface="Times New Roman" pitchFamily="18" charset="0"/>
                        </a:rPr>
                        <a:t>à</a:t>
                      </a:r>
                      <a:r>
                        <a:rPr kumimoji="0" lang="fr-FR" sz="800" b="0" i="0" u="none" strike="noStrike" cap="none" normalizeH="0" baseline="0" smtClean="0">
                          <a:ln>
                            <a:noFill/>
                          </a:ln>
                          <a:solidFill>
                            <a:schemeClr val="tx1"/>
                          </a:solidFill>
                          <a:effectLst/>
                          <a:latin typeface="Verdana" pitchFamily="34" charset="0"/>
                          <a:cs typeface="Times New Roman" pitchFamily="18" charset="0"/>
                        </a:rPr>
                        <a:t> LED</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Puissance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75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60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3 x 3,5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Prix (Unit</a:t>
                      </a:r>
                      <a:r>
                        <a:rPr kumimoji="0" lang="fr-FR" sz="800" b="0" i="0" u="none" strike="noStrike" cap="none" normalizeH="0" baseline="0" smtClean="0">
                          <a:ln>
                            <a:noFill/>
                          </a:ln>
                          <a:solidFill>
                            <a:schemeClr val="tx1"/>
                          </a:solidFill>
                          <a:effectLst/>
                          <a:latin typeface="Arial" charset="0"/>
                          <a:cs typeface="Times New Roman" pitchFamily="18" charset="0"/>
                        </a:rPr>
                        <a:t>é</a:t>
                      </a:r>
                      <a:r>
                        <a:rPr kumimoji="0" lang="fr-FR" sz="800" b="0" i="0" u="none" strike="noStrike" cap="none" normalizeH="0" baseline="0" smtClean="0">
                          <a:ln>
                            <a:noFill/>
                          </a:ln>
                          <a:solidFill>
                            <a:schemeClr val="tx1"/>
                          </a:solidFill>
                          <a:effectLst/>
                          <a:latin typeface="Verdana" pitchFamily="34"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2,5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6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16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Dur</a:t>
                      </a:r>
                      <a:r>
                        <a:rPr kumimoji="0" lang="fr-FR" sz="800" b="0" i="0" u="none" strike="noStrike" cap="none" normalizeH="0" baseline="0" smtClean="0">
                          <a:ln>
                            <a:noFill/>
                          </a:ln>
                          <a:solidFill>
                            <a:schemeClr val="tx1"/>
                          </a:solidFill>
                          <a:effectLst/>
                          <a:latin typeface="Arial" charset="0"/>
                          <a:cs typeface="Times New Roman" pitchFamily="18" charset="0"/>
                        </a:rPr>
                        <a:t>é</a:t>
                      </a:r>
                      <a:r>
                        <a:rPr kumimoji="0" lang="fr-FR" sz="800" b="0" i="0" u="none" strike="noStrike" cap="none" normalizeH="0" baseline="0" smtClean="0">
                          <a:ln>
                            <a:noFill/>
                          </a:ln>
                          <a:solidFill>
                            <a:schemeClr val="tx1"/>
                          </a:solidFill>
                          <a:effectLst/>
                          <a:latin typeface="Verdana" pitchFamily="34" charset="0"/>
                          <a:cs typeface="Times New Roman" pitchFamily="18" charset="0"/>
                        </a:rPr>
                        <a:t>e de vie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2.000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10.000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dirty="0" smtClean="0">
                          <a:ln>
                            <a:noFill/>
                          </a:ln>
                          <a:solidFill>
                            <a:schemeClr val="tx1"/>
                          </a:solidFill>
                          <a:effectLst/>
                          <a:latin typeface="Verdana" pitchFamily="34" charset="0"/>
                          <a:cs typeface="Times New Roman" pitchFamily="18" charset="0"/>
                        </a:rPr>
                        <a:t>50.000 heures</a:t>
                      </a:r>
                      <a:endParaRPr kumimoji="0" lang="fr-FR" sz="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8"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59" name="Groupe 58"/>
          <p:cNvGrpSpPr/>
          <p:nvPr/>
        </p:nvGrpSpPr>
        <p:grpSpPr>
          <a:xfrm>
            <a:off x="3748930" y="-108869"/>
            <a:ext cx="5182220" cy="1440000"/>
            <a:chOff x="3748930" y="-108869"/>
            <a:chExt cx="5182220" cy="1440000"/>
          </a:xfrm>
        </p:grpSpPr>
        <p:grpSp>
          <p:nvGrpSpPr>
            <p:cNvPr id="60" name="Groupe 21"/>
            <p:cNvGrpSpPr>
              <a:grpSpLocks/>
            </p:cNvGrpSpPr>
            <p:nvPr/>
          </p:nvGrpSpPr>
          <p:grpSpPr bwMode="auto">
            <a:xfrm>
              <a:off x="3748930" y="72008"/>
              <a:ext cx="5182220" cy="908050"/>
              <a:chOff x="0" y="0"/>
              <a:chExt cx="2563676" cy="513739"/>
            </a:xfrm>
          </p:grpSpPr>
          <p:sp>
            <p:nvSpPr>
              <p:cNvPr id="62" name="AutoShape 3"/>
              <p:cNvSpPr>
                <a:spLocks noChangeArrowheads="1"/>
              </p:cNvSpPr>
              <p:nvPr/>
            </p:nvSpPr>
            <p:spPr bwMode="auto">
              <a:xfrm>
                <a:off x="1" y="150881"/>
                <a:ext cx="2563675"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61" name="Image 6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64" name="Groupe 21"/>
          <p:cNvGrpSpPr>
            <a:grpSpLocks/>
          </p:cNvGrpSpPr>
          <p:nvPr/>
        </p:nvGrpSpPr>
        <p:grpSpPr bwMode="auto">
          <a:xfrm>
            <a:off x="639521" y="72008"/>
            <a:ext cx="2996375" cy="908050"/>
            <a:chOff x="53873" y="29132"/>
            <a:chExt cx="2049225" cy="509714"/>
          </a:xfrm>
        </p:grpSpPr>
        <p:sp>
          <p:nvSpPr>
            <p:cNvPr id="6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6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0" name="Groupe 39"/>
          <p:cNvGrpSpPr/>
          <p:nvPr/>
        </p:nvGrpSpPr>
        <p:grpSpPr>
          <a:xfrm>
            <a:off x="3190056" y="2021171"/>
            <a:ext cx="2750096" cy="1984613"/>
            <a:chOff x="2723457" y="1628800"/>
            <a:chExt cx="6598442" cy="5400600"/>
          </a:xfrm>
          <a:effectLst>
            <a:outerShdw blurRad="76200" dir="18900000" sy="23000" kx="-1200000" algn="bl" rotWithShape="0">
              <a:prstClr val="black">
                <a:alpha val="20000"/>
              </a:prstClr>
            </a:outerShdw>
          </a:effectLst>
        </p:grpSpPr>
        <p:pic>
          <p:nvPicPr>
            <p:cNvPr id="41" name="Image 4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42" name="Image 4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43" name="Image 4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4" name="Image 4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611212"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3 : </a:t>
            </a:r>
            <a:r>
              <a:rPr lang="fr-FR" b="1" dirty="0">
                <a:solidFill>
                  <a:schemeClr val="bg1"/>
                </a:solidFill>
                <a:latin typeface="Calibri" pitchFamily="34" charset="0"/>
              </a:rPr>
              <a:t>Maîtrise des consommations d’éclairage par un contrôle de la tension d’alimentation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2535" name="Picture 1" descr="hugo et sa maison"/>
          <p:cNvPicPr>
            <a:picLocks noChangeAspect="1" noChangeArrowheads="1"/>
          </p:cNvPicPr>
          <p:nvPr/>
        </p:nvPicPr>
        <p:blipFill>
          <a:blip r:embed="rId3" cstate="print"/>
          <a:srcRect/>
          <a:stretch>
            <a:fillRect/>
          </a:stretch>
        </p:blipFill>
        <p:spPr bwMode="auto">
          <a:xfrm>
            <a:off x="6666751" y="1988840"/>
            <a:ext cx="2024062" cy="1520825"/>
          </a:xfrm>
          <a:prstGeom prst="rect">
            <a:avLst/>
          </a:prstGeom>
          <a:noFill/>
          <a:ln w="9525">
            <a:noFill/>
            <a:miter lim="800000"/>
            <a:headEnd/>
            <a:tailEnd/>
          </a:ln>
        </p:spPr>
      </p:pic>
      <p:pic>
        <p:nvPicPr>
          <p:cNvPr id="22537" name="Picture 1" descr="salon-maison-lampe"/>
          <p:cNvPicPr>
            <a:picLocks noChangeAspect="1" noChangeArrowheads="1"/>
          </p:cNvPicPr>
          <p:nvPr/>
        </p:nvPicPr>
        <p:blipFill>
          <a:blip r:embed="rId4" cstate="print"/>
          <a:srcRect/>
          <a:stretch>
            <a:fillRect/>
          </a:stretch>
        </p:blipFill>
        <p:spPr bwMode="auto">
          <a:xfrm>
            <a:off x="834380" y="3500438"/>
            <a:ext cx="4457700" cy="2951162"/>
          </a:xfrm>
          <a:prstGeom prst="roundRect">
            <a:avLst>
              <a:gd name="adj" fmla="val 858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538" name="Rectangle 3"/>
          <p:cNvSpPr>
            <a:spLocks noChangeArrowheads="1"/>
          </p:cNvSpPr>
          <p:nvPr/>
        </p:nvSpPr>
        <p:spPr bwMode="auto">
          <a:xfrm>
            <a:off x="900559" y="2276475"/>
            <a:ext cx="5616575" cy="1076325"/>
          </a:xfrm>
          <a:prstGeom prst="rect">
            <a:avLst/>
          </a:prstGeom>
          <a:noFill/>
          <a:ln w="9525">
            <a:noFill/>
            <a:miter lim="800000"/>
            <a:headEnd/>
            <a:tailEnd/>
          </a:ln>
        </p:spPr>
        <p:txBody>
          <a:bodyPr anchor="ctr">
            <a:spAutoFit/>
          </a:bodyPr>
          <a:lstStyle/>
          <a:p>
            <a:pPr algn="just"/>
            <a:r>
              <a:rPr lang="fr-FR" sz="1600">
                <a:latin typeface="Comic Sans MS" pitchFamily="66" charset="0"/>
                <a:cs typeface="Times New Roman" pitchFamily="18" charset="0"/>
              </a:rPr>
              <a:t>Le coin salon de la maison d’Hugo dispose d’une lampe halogène de </a:t>
            </a:r>
            <a:r>
              <a:rPr lang="fr-FR" sz="1600">
                <a:solidFill>
                  <a:srgbClr val="993366"/>
                </a:solidFill>
                <a:latin typeface="Comic Sans MS" pitchFamily="66" charset="0"/>
                <a:cs typeface="Times New Roman" pitchFamily="18" charset="0"/>
              </a:rPr>
              <a:t>70 W</a:t>
            </a:r>
            <a:r>
              <a:rPr lang="fr-FR" sz="1600">
                <a:latin typeface="Comic Sans MS" pitchFamily="66" charset="0"/>
                <a:cs typeface="Times New Roman" pitchFamily="18" charset="0"/>
              </a:rPr>
              <a:t>. Une solution serait d'alimenter cette </a:t>
            </a:r>
            <a:r>
              <a:rPr lang="fr-FR" sz="1600">
                <a:solidFill>
                  <a:srgbClr val="000000"/>
                </a:solidFill>
                <a:latin typeface="Comic Sans MS" pitchFamily="66" charset="0"/>
                <a:cs typeface="Times New Roman" pitchFamily="18" charset="0"/>
              </a:rPr>
              <a:t>lampe </a:t>
            </a:r>
            <a:r>
              <a:rPr lang="fr-FR" sz="1600">
                <a:latin typeface="Comic Sans MS" pitchFamily="66" charset="0"/>
                <a:cs typeface="Times New Roman" pitchFamily="18" charset="0"/>
              </a:rPr>
              <a:t>à partir d'un variateur  de lumière pour diminuer l’éclairement et donc l’éclairage d’ambiance.</a:t>
            </a:r>
            <a:endParaRPr lang="fr-FR" sz="1600">
              <a:cs typeface="Times New Roman" pitchFamily="18" charset="0"/>
            </a:endParaRPr>
          </a:p>
        </p:txBody>
      </p:sp>
      <p:sp>
        <p:nvSpPr>
          <p:cNvPr id="22539" name="Rectangle 4"/>
          <p:cNvSpPr>
            <a:spLocks noChangeArrowheads="1"/>
          </p:cNvSpPr>
          <p:nvPr/>
        </p:nvSpPr>
        <p:spPr bwMode="auto">
          <a:xfrm>
            <a:off x="5509509" y="5301208"/>
            <a:ext cx="3391990" cy="1200329"/>
          </a:xfrm>
          <a:prstGeom prst="rect">
            <a:avLst/>
          </a:prstGeom>
          <a:noFill/>
          <a:ln w="9525">
            <a:noFill/>
            <a:miter lim="800000"/>
            <a:headEnd/>
            <a:tailEnd/>
          </a:ln>
        </p:spPr>
        <p:txBody>
          <a:bodyPr wrap="square" anchor="ctr">
            <a:spAutoFit/>
          </a:bodyPr>
          <a:lstStyle/>
          <a:p>
            <a:pPr algn="just"/>
            <a:r>
              <a:rPr lang="fr-FR" sz="2400" b="1" dirty="0">
                <a:solidFill>
                  <a:srgbClr val="6600CC"/>
                </a:solidFill>
                <a:latin typeface="Comic Sans MS" pitchFamily="66" charset="0"/>
                <a:cs typeface="Times New Roman" pitchFamily="18" charset="0"/>
              </a:rPr>
              <a:t>Ce dispositif va t-il induire des économies d'énergie ?</a:t>
            </a:r>
            <a:endParaRPr lang="fr-FR" sz="2400" dirty="0">
              <a:cs typeface="Times New Roman" pitchFamily="18" charset="0"/>
            </a:endParaRPr>
          </a:p>
        </p:txBody>
      </p:sp>
      <p:sp>
        <p:nvSpPr>
          <p:cNvPr id="2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9" name="Groupe 28"/>
          <p:cNvGrpSpPr/>
          <p:nvPr/>
        </p:nvGrpSpPr>
        <p:grpSpPr>
          <a:xfrm>
            <a:off x="3748930" y="-108869"/>
            <a:ext cx="5287566" cy="1440000"/>
            <a:chOff x="3748930" y="-108869"/>
            <a:chExt cx="5287566" cy="1440000"/>
          </a:xfrm>
        </p:grpSpPr>
        <p:grpSp>
          <p:nvGrpSpPr>
            <p:cNvPr id="30" name="Groupe 21"/>
            <p:cNvGrpSpPr>
              <a:grpSpLocks/>
            </p:cNvGrpSpPr>
            <p:nvPr/>
          </p:nvGrpSpPr>
          <p:grpSpPr bwMode="auto">
            <a:xfrm>
              <a:off x="3748930" y="72008"/>
              <a:ext cx="5287566" cy="908050"/>
              <a:chOff x="0" y="0"/>
              <a:chExt cx="2615791" cy="513739"/>
            </a:xfrm>
          </p:grpSpPr>
          <p:sp>
            <p:nvSpPr>
              <p:cNvPr id="32"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1" name="Imag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4" name="Groupe 21"/>
          <p:cNvGrpSpPr>
            <a:grpSpLocks/>
          </p:cNvGrpSpPr>
          <p:nvPr/>
        </p:nvGrpSpPr>
        <p:grpSpPr bwMode="auto">
          <a:xfrm>
            <a:off x="639521" y="72008"/>
            <a:ext cx="2996375" cy="908050"/>
            <a:chOff x="53873" y="29132"/>
            <a:chExt cx="2049225" cy="509714"/>
          </a:xfrm>
        </p:grpSpPr>
        <p:sp>
          <p:nvSpPr>
            <p:cNvPr id="3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22" name="Groupe 21"/>
          <p:cNvGrpSpPr/>
          <p:nvPr/>
        </p:nvGrpSpPr>
        <p:grpSpPr>
          <a:xfrm>
            <a:off x="5895568" y="3356992"/>
            <a:ext cx="2750096" cy="1984613"/>
            <a:chOff x="2723457" y="1628800"/>
            <a:chExt cx="6598442" cy="5400600"/>
          </a:xfrm>
          <a:effectLst>
            <a:outerShdw blurRad="76200" dir="18900000" sy="23000" kx="-1200000" algn="bl" rotWithShape="0">
              <a:prstClr val="black">
                <a:alpha val="20000"/>
              </a:prstClr>
            </a:outerShdw>
          </a:effectLst>
        </p:grpSpPr>
        <p:pic>
          <p:nvPicPr>
            <p:cNvPr id="23" name="Imag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24" name="Imag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25" name="Imag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26" name="Imag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5832648"/>
            <a:chOff x="0" y="-122217"/>
            <a:chExt cx="4575710" cy="3299877"/>
          </a:xfrm>
        </p:grpSpPr>
        <p:sp>
          <p:nvSpPr>
            <p:cNvPr id="6162" name="AutoShape 3"/>
            <p:cNvSpPr>
              <a:spLocks noChangeArrowheads="1"/>
            </p:cNvSpPr>
            <p:nvPr/>
          </p:nvSpPr>
          <p:spPr bwMode="auto">
            <a:xfrm>
              <a:off x="1" y="1"/>
              <a:ext cx="4575709" cy="3177659"/>
            </a:xfrm>
            <a:prstGeom prst="roundRect">
              <a:avLst>
                <a:gd name="adj" fmla="val 3402"/>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694128"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Connaissances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6152" name="Rectangle 18"/>
          <p:cNvSpPr>
            <a:spLocks noChangeArrowheads="1"/>
          </p:cNvSpPr>
          <p:nvPr/>
        </p:nvSpPr>
        <p:spPr bwMode="auto">
          <a:xfrm>
            <a:off x="5364088" y="1321598"/>
            <a:ext cx="3573537" cy="4339650"/>
          </a:xfrm>
          <a:prstGeom prst="rect">
            <a:avLst/>
          </a:prstGeom>
          <a:noFill/>
          <a:ln w="9525">
            <a:noFill/>
            <a:miter lim="800000"/>
            <a:headEnd/>
            <a:tailEnd/>
          </a:ln>
        </p:spPr>
        <p:txBody>
          <a:bodyPr wrap="square">
            <a:spAutoFit/>
          </a:bodyPr>
          <a:lstStyle/>
          <a:p>
            <a:endParaRPr lang="fr-FR" sz="2000" b="1" dirty="0" smtClean="0">
              <a:solidFill>
                <a:srgbClr val="7BB800"/>
              </a:solidFill>
              <a:latin typeface="Calibri" pitchFamily="34" charset="0"/>
            </a:endParaRPr>
          </a:p>
          <a:p>
            <a:endParaRPr lang="fr-FR" sz="800" b="1" dirty="0">
              <a:solidFill>
                <a:srgbClr val="7BB800"/>
              </a:solidFill>
              <a:latin typeface="Calibri" pitchFamily="34" charset="0"/>
            </a:endParaRPr>
          </a:p>
          <a:p>
            <a:endParaRPr lang="fr-FR" sz="2000" b="1" dirty="0" smtClean="0">
              <a:solidFill>
                <a:srgbClr val="7BB800"/>
              </a:solidFill>
              <a:latin typeface="Calibri" pitchFamily="34" charset="0"/>
            </a:endParaRPr>
          </a:p>
          <a:p>
            <a:endParaRPr lang="fr-FR" sz="800" b="1" dirty="0" smtClean="0">
              <a:solidFill>
                <a:srgbClr val="7BB800"/>
              </a:solidFill>
              <a:latin typeface="Calibri" pitchFamily="34" charset="0"/>
            </a:endParaRPr>
          </a:p>
          <a:p>
            <a:r>
              <a:rPr lang="fr-FR" sz="2000" b="1" dirty="0" smtClean="0">
                <a:solidFill>
                  <a:srgbClr val="7BB800"/>
                </a:solidFill>
                <a:latin typeface="Calibri" pitchFamily="34" charset="0"/>
              </a:rPr>
              <a:t>Optimisation du choix des matériaux et des structures</a:t>
            </a:r>
            <a:r>
              <a:rPr lang="fr-FR" sz="2000" dirty="0" smtClean="0">
                <a:solidFill>
                  <a:srgbClr val="7BB800"/>
                </a:solidFill>
                <a:latin typeface="Calibri" pitchFamily="34" charset="0"/>
              </a:rPr>
              <a:t>  par essais et analyses des comportements</a:t>
            </a: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Amélioration de l’efficacité énergétique</a:t>
            </a:r>
            <a:endParaRPr lang="fr-FR" sz="2000" b="1" dirty="0">
              <a:solidFill>
                <a:srgbClr val="7BB800"/>
              </a:solidFill>
              <a:latin typeface="Calibri" pitchFamily="34" charset="0"/>
            </a:endParaRP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Formes </a:t>
            </a:r>
            <a:r>
              <a:rPr lang="fr-FR" sz="2000" b="1" dirty="0">
                <a:solidFill>
                  <a:srgbClr val="7BB800"/>
                </a:solidFill>
                <a:latin typeface="Calibri" pitchFamily="34" charset="0"/>
              </a:rPr>
              <a:t>et caractéristiques de l’énergie</a:t>
            </a:r>
          </a:p>
          <a:p>
            <a:endParaRPr lang="fr-FR" sz="2000" dirty="0">
              <a:solidFill>
                <a:srgbClr val="7BB800"/>
              </a:solidFill>
              <a:latin typeface="Calibri" pitchFamily="34" charset="0"/>
            </a:endParaRPr>
          </a:p>
        </p:txBody>
      </p:sp>
      <p:pic>
        <p:nvPicPr>
          <p:cNvPr id="6160" name="Image 3" descr="Image2.png"/>
          <p:cNvPicPr>
            <a:picLocks noChangeAspect="1"/>
          </p:cNvPicPr>
          <p:nvPr/>
        </p:nvPicPr>
        <p:blipFill rotWithShape="1">
          <a:blip r:embed="rId3" cstate="print"/>
          <a:srcRect r="8955"/>
          <a:stretch/>
        </p:blipFill>
        <p:spPr bwMode="auto">
          <a:xfrm>
            <a:off x="182986" y="1412776"/>
            <a:ext cx="5037086" cy="4703030"/>
          </a:xfrm>
          <a:prstGeom prst="rect">
            <a:avLst/>
          </a:prstGeom>
          <a:noFill/>
          <a:ln w="9525">
            <a:noFill/>
            <a:miter lim="800000"/>
            <a:headEnd/>
            <a:tailEnd/>
          </a:ln>
        </p:spPr>
      </p:pic>
      <p:pic>
        <p:nvPicPr>
          <p:cNvPr id="6161" name="Picture 25"/>
          <p:cNvPicPr>
            <a:picLocks noChangeAspect="1" noChangeArrowheads="1"/>
          </p:cNvPicPr>
          <p:nvPr/>
        </p:nvPicPr>
        <p:blipFill>
          <a:blip r:embed="rId4" cstate="print"/>
          <a:srcRect/>
          <a:stretch>
            <a:fillRect/>
          </a:stretch>
        </p:blipFill>
        <p:spPr bwMode="auto">
          <a:xfrm>
            <a:off x="3846344" y="4165408"/>
            <a:ext cx="368837" cy="359049"/>
          </a:xfrm>
          <a:prstGeom prst="rect">
            <a:avLst/>
          </a:prstGeom>
          <a:noFill/>
          <a:ln w="9525">
            <a:noFill/>
            <a:round/>
            <a:headEnd/>
            <a:tailEnd/>
          </a:ln>
        </p:spPr>
      </p:pic>
      <p:pic>
        <p:nvPicPr>
          <p:cNvPr id="6155" name="Picture 25"/>
          <p:cNvPicPr>
            <a:picLocks noChangeAspect="1" noChangeArrowheads="1"/>
          </p:cNvPicPr>
          <p:nvPr/>
        </p:nvPicPr>
        <p:blipFill>
          <a:blip r:embed="rId4" cstate="print"/>
          <a:srcRect/>
          <a:stretch>
            <a:fillRect/>
          </a:stretch>
        </p:blipFill>
        <p:spPr bwMode="auto">
          <a:xfrm>
            <a:off x="3053234" y="3739542"/>
            <a:ext cx="368837" cy="359049"/>
          </a:xfrm>
          <a:prstGeom prst="rect">
            <a:avLst/>
          </a:prstGeom>
          <a:noFill/>
          <a:ln w="9525">
            <a:noFill/>
            <a:round/>
            <a:headEnd/>
            <a:tailEnd/>
          </a:ln>
        </p:spPr>
      </p:pic>
      <p:sp>
        <p:nvSpPr>
          <p:cNvPr id="6156" name="ZoneTexte 27"/>
          <p:cNvSpPr txBox="1">
            <a:spLocks noChangeArrowheads="1"/>
          </p:cNvSpPr>
          <p:nvPr/>
        </p:nvSpPr>
        <p:spPr bwMode="auto">
          <a:xfrm>
            <a:off x="3995936" y="3933056"/>
            <a:ext cx="581640" cy="369332"/>
          </a:xfrm>
          <a:prstGeom prst="rect">
            <a:avLst/>
          </a:prstGeom>
          <a:noFill/>
          <a:ln w="9525">
            <a:noFill/>
            <a:miter lim="800000"/>
            <a:headEnd/>
            <a:tailEnd/>
          </a:ln>
        </p:spPr>
        <p:txBody>
          <a:bodyPr wrap="square">
            <a:spAutoFit/>
          </a:bodyPr>
          <a:lstStyle/>
          <a:p>
            <a:r>
              <a:rPr lang="fr-FR" dirty="0" smtClean="0">
                <a:latin typeface="Calibri" pitchFamily="34" charset="0"/>
              </a:rPr>
              <a:t>CI 8</a:t>
            </a:r>
            <a:endParaRPr lang="fr-FR" dirty="0">
              <a:latin typeface="Calibri" pitchFamily="34" charset="0"/>
            </a:endParaRPr>
          </a:p>
        </p:txBody>
      </p:sp>
      <p:sp>
        <p:nvSpPr>
          <p:cNvPr id="6158" name="ZoneTexte 29"/>
          <p:cNvSpPr txBox="1">
            <a:spLocks noChangeArrowheads="1"/>
          </p:cNvSpPr>
          <p:nvPr/>
        </p:nvSpPr>
        <p:spPr bwMode="auto">
          <a:xfrm>
            <a:off x="2853526" y="4027574"/>
            <a:ext cx="652742" cy="369331"/>
          </a:xfrm>
          <a:prstGeom prst="rect">
            <a:avLst/>
          </a:prstGeom>
          <a:noFill/>
          <a:ln w="9525">
            <a:noFill/>
            <a:miter lim="800000"/>
            <a:headEnd/>
            <a:tailEnd/>
          </a:ln>
        </p:spPr>
        <p:txBody>
          <a:bodyPr wrap="none">
            <a:spAutoFit/>
          </a:bodyPr>
          <a:lstStyle/>
          <a:p>
            <a:r>
              <a:rPr lang="fr-FR" dirty="0" smtClean="0">
                <a:latin typeface="Calibri" pitchFamily="34" charset="0"/>
              </a:rPr>
              <a:t>CI 10</a:t>
            </a:r>
            <a:endParaRPr lang="fr-FR" dirty="0">
              <a:latin typeface="Calibri" pitchFamily="34" charset="0"/>
            </a:endParaRPr>
          </a:p>
        </p:txBody>
      </p:sp>
      <p:pic>
        <p:nvPicPr>
          <p:cNvPr id="18" name="Picture 25"/>
          <p:cNvPicPr>
            <a:picLocks noChangeAspect="1" noChangeArrowheads="1"/>
          </p:cNvPicPr>
          <p:nvPr/>
        </p:nvPicPr>
        <p:blipFill>
          <a:blip r:embed="rId4" cstate="print"/>
          <a:srcRect/>
          <a:stretch>
            <a:fillRect/>
          </a:stretch>
        </p:blipFill>
        <p:spPr bwMode="auto">
          <a:xfrm>
            <a:off x="3091894" y="3174743"/>
            <a:ext cx="368837" cy="359049"/>
          </a:xfrm>
          <a:prstGeom prst="rect">
            <a:avLst/>
          </a:prstGeom>
          <a:noFill/>
          <a:ln w="9525">
            <a:noFill/>
            <a:round/>
            <a:headEnd/>
            <a:tailEnd/>
          </a:ln>
        </p:spPr>
      </p:pic>
      <p:sp>
        <p:nvSpPr>
          <p:cNvPr id="19" name="ZoneTexte 27"/>
          <p:cNvSpPr txBox="1">
            <a:spLocks noChangeArrowheads="1"/>
          </p:cNvSpPr>
          <p:nvPr/>
        </p:nvSpPr>
        <p:spPr bwMode="auto">
          <a:xfrm>
            <a:off x="2854286" y="2934374"/>
            <a:ext cx="535725" cy="369331"/>
          </a:xfrm>
          <a:prstGeom prst="rect">
            <a:avLst/>
          </a:prstGeom>
          <a:noFill/>
          <a:ln w="9525">
            <a:noFill/>
            <a:miter lim="800000"/>
            <a:headEnd/>
            <a:tailEnd/>
          </a:ln>
        </p:spPr>
        <p:txBody>
          <a:bodyPr wrap="none">
            <a:spAutoFit/>
          </a:bodyPr>
          <a:lstStyle/>
          <a:p>
            <a:r>
              <a:rPr lang="fr-FR" dirty="0" smtClean="0">
                <a:latin typeface="Calibri" pitchFamily="34" charset="0"/>
              </a:rPr>
              <a:t>CI 7</a:t>
            </a:r>
            <a:endParaRPr lang="fr-FR" dirty="0">
              <a:latin typeface="Calibri" pitchFamily="34" charset="0"/>
            </a:endParaRPr>
          </a:p>
        </p:txBody>
      </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20" name="Picture 25"/>
          <p:cNvPicPr>
            <a:picLocks noChangeAspect="1" noChangeArrowheads="1"/>
          </p:cNvPicPr>
          <p:nvPr/>
        </p:nvPicPr>
        <p:blipFill>
          <a:blip r:embed="rId4" cstate="print"/>
          <a:srcRect/>
          <a:stretch>
            <a:fillRect/>
          </a:stretch>
        </p:blipFill>
        <p:spPr bwMode="auto">
          <a:xfrm>
            <a:off x="3474734" y="3985883"/>
            <a:ext cx="368837" cy="359049"/>
          </a:xfrm>
          <a:prstGeom prst="rect">
            <a:avLst/>
          </a:prstGeom>
          <a:noFill/>
          <a:ln w="9525">
            <a:noFill/>
            <a:round/>
            <a:headEnd/>
            <a:tailEnd/>
          </a:ln>
        </p:spPr>
      </p:pic>
      <p:pic>
        <p:nvPicPr>
          <p:cNvPr id="23" name="Picture 25"/>
          <p:cNvPicPr>
            <a:picLocks noChangeAspect="1" noChangeArrowheads="1"/>
          </p:cNvPicPr>
          <p:nvPr/>
        </p:nvPicPr>
        <p:blipFill>
          <a:blip r:embed="rId4" cstate="print"/>
          <a:srcRect/>
          <a:stretch>
            <a:fillRect/>
          </a:stretch>
        </p:blipFill>
        <p:spPr bwMode="auto">
          <a:xfrm>
            <a:off x="3460731" y="2944656"/>
            <a:ext cx="368837" cy="359049"/>
          </a:xfrm>
          <a:prstGeom prst="rect">
            <a:avLst/>
          </a:prstGeom>
          <a:noFill/>
          <a:ln w="9525">
            <a:noFill/>
            <a:round/>
            <a:headEnd/>
            <a:tailEnd/>
          </a:ln>
        </p:spPr>
      </p:pic>
      <p:sp>
        <p:nvSpPr>
          <p:cNvPr id="17" name="Rectangle à coins arrondis 16"/>
          <p:cNvSpPr/>
          <p:nvPr/>
        </p:nvSpPr>
        <p:spPr>
          <a:xfrm>
            <a:off x="2853526" y="609428"/>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6161"/>
                                        </p:tgtEl>
                                        <p:attrNameLst>
                                          <p:attrName>style.visibility</p:attrName>
                                        </p:attrNameLst>
                                      </p:cBhvr>
                                      <p:to>
                                        <p:strVal val="visible"/>
                                      </p:to>
                                    </p:set>
                                    <p:anim calcmode="lin" valueType="num">
                                      <p:cBhvr>
                                        <p:cTn id="13" dur="500" fill="hold"/>
                                        <p:tgtEl>
                                          <p:spTgt spid="6161"/>
                                        </p:tgtEl>
                                        <p:attrNameLst>
                                          <p:attrName>ppt_w</p:attrName>
                                        </p:attrNameLst>
                                      </p:cBhvr>
                                      <p:tavLst>
                                        <p:tav tm="0">
                                          <p:val>
                                            <p:strVal val="#ppt_w*0.70"/>
                                          </p:val>
                                        </p:tav>
                                        <p:tav tm="100000">
                                          <p:val>
                                            <p:strVal val="#ppt_w"/>
                                          </p:val>
                                        </p:tav>
                                      </p:tavLst>
                                    </p:anim>
                                    <p:anim calcmode="lin" valueType="num">
                                      <p:cBhvr>
                                        <p:cTn id="14" dur="500" fill="hold"/>
                                        <p:tgtEl>
                                          <p:spTgt spid="6161"/>
                                        </p:tgtEl>
                                        <p:attrNameLst>
                                          <p:attrName>ppt_h</p:attrName>
                                        </p:attrNameLst>
                                      </p:cBhvr>
                                      <p:tavLst>
                                        <p:tav tm="0">
                                          <p:val>
                                            <p:strVal val="#ppt_h"/>
                                          </p:val>
                                        </p:tav>
                                        <p:tav tm="100000">
                                          <p:val>
                                            <p:strVal val="#ppt_h"/>
                                          </p:val>
                                        </p:tav>
                                      </p:tavLst>
                                    </p:anim>
                                    <p:animEffect transition="in" filter="fade">
                                      <p:cBhvr>
                                        <p:cTn id="15" dur="500"/>
                                        <p:tgtEl>
                                          <p:spTgt spid="6161"/>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6156"/>
                                        </p:tgtEl>
                                        <p:attrNameLst>
                                          <p:attrName>style.visibility</p:attrName>
                                        </p:attrNameLst>
                                      </p:cBhvr>
                                      <p:to>
                                        <p:strVal val="visible"/>
                                      </p:to>
                                    </p:set>
                                    <p:anim calcmode="lin" valueType="num">
                                      <p:cBhvr>
                                        <p:cTn id="18" dur="1000" fill="hold"/>
                                        <p:tgtEl>
                                          <p:spTgt spid="6156"/>
                                        </p:tgtEl>
                                        <p:attrNameLst>
                                          <p:attrName>ppt_w</p:attrName>
                                        </p:attrNameLst>
                                      </p:cBhvr>
                                      <p:tavLst>
                                        <p:tav tm="0">
                                          <p:val>
                                            <p:strVal val="#ppt_w*0.70"/>
                                          </p:val>
                                        </p:tav>
                                        <p:tav tm="100000">
                                          <p:val>
                                            <p:strVal val="#ppt_w"/>
                                          </p:val>
                                        </p:tav>
                                      </p:tavLst>
                                    </p:anim>
                                    <p:anim calcmode="lin" valueType="num">
                                      <p:cBhvr>
                                        <p:cTn id="19" dur="1000" fill="hold"/>
                                        <p:tgtEl>
                                          <p:spTgt spid="6156"/>
                                        </p:tgtEl>
                                        <p:attrNameLst>
                                          <p:attrName>ppt_h</p:attrName>
                                        </p:attrNameLst>
                                      </p:cBhvr>
                                      <p:tavLst>
                                        <p:tav tm="0">
                                          <p:val>
                                            <p:strVal val="#ppt_h"/>
                                          </p:val>
                                        </p:tav>
                                        <p:tav tm="100000">
                                          <p:val>
                                            <p:strVal val="#ppt_h"/>
                                          </p:val>
                                        </p:tav>
                                      </p:tavLst>
                                    </p:anim>
                                    <p:animEffect transition="in" filter="fade">
                                      <p:cBhvr>
                                        <p:cTn id="20" dur="1000"/>
                                        <p:tgtEl>
                                          <p:spTgt spid="6156"/>
                                        </p:tgtEl>
                                      </p:cBhvr>
                                    </p:animEffect>
                                  </p:childTnLst>
                                </p:cTn>
                              </p:par>
                            </p:childTnLst>
                          </p:cTn>
                        </p:par>
                        <p:par>
                          <p:cTn id="21" fill="hold">
                            <p:stCondLst>
                              <p:cond delay="2000"/>
                            </p:stCondLst>
                            <p:childTnLst>
                              <p:par>
                                <p:cTn id="22" presetID="55" presetClass="entr" presetSubtype="0" fill="hold" nodeType="afterEffect">
                                  <p:stCondLst>
                                    <p:cond delay="0"/>
                                  </p:stCondLst>
                                  <p:childTnLst>
                                    <p:set>
                                      <p:cBhvr>
                                        <p:cTn id="23" dur="1" fill="hold">
                                          <p:stCondLst>
                                            <p:cond delay="0"/>
                                          </p:stCondLst>
                                        </p:cTn>
                                        <p:tgtEl>
                                          <p:spTgt spid="6152">
                                            <p:txEl>
                                              <p:pRg st="8" end="8"/>
                                            </p:txEl>
                                          </p:spTgt>
                                        </p:tgtEl>
                                        <p:attrNameLst>
                                          <p:attrName>style.visibility</p:attrName>
                                        </p:attrNameLst>
                                      </p:cBhvr>
                                      <p:to>
                                        <p:strVal val="visible"/>
                                      </p:to>
                                    </p:set>
                                    <p:anim calcmode="lin" valueType="num">
                                      <p:cBhvr>
                                        <p:cTn id="24" dur="1000" fill="hold"/>
                                        <p:tgtEl>
                                          <p:spTgt spid="6152">
                                            <p:txEl>
                                              <p:pRg st="8" end="8"/>
                                            </p:txEl>
                                          </p:spTgt>
                                        </p:tgtEl>
                                        <p:attrNameLst>
                                          <p:attrName>ppt_w</p:attrName>
                                        </p:attrNameLst>
                                      </p:cBhvr>
                                      <p:tavLst>
                                        <p:tav tm="0">
                                          <p:val>
                                            <p:strVal val="#ppt_w*0.70"/>
                                          </p:val>
                                        </p:tav>
                                        <p:tav tm="100000">
                                          <p:val>
                                            <p:strVal val="#ppt_w"/>
                                          </p:val>
                                        </p:tav>
                                      </p:tavLst>
                                    </p:anim>
                                    <p:anim calcmode="lin" valueType="num">
                                      <p:cBhvr>
                                        <p:cTn id="25" dur="1000" fill="hold"/>
                                        <p:tgtEl>
                                          <p:spTgt spid="6152">
                                            <p:txEl>
                                              <p:pRg st="8" end="8"/>
                                            </p:txEl>
                                          </p:spTgt>
                                        </p:tgtEl>
                                        <p:attrNameLst>
                                          <p:attrName>ppt_h</p:attrName>
                                        </p:attrNameLst>
                                      </p:cBhvr>
                                      <p:tavLst>
                                        <p:tav tm="0">
                                          <p:val>
                                            <p:strVal val="#ppt_h"/>
                                          </p:val>
                                        </p:tav>
                                        <p:tav tm="100000">
                                          <p:val>
                                            <p:strVal val="#ppt_h"/>
                                          </p:val>
                                        </p:tav>
                                      </p:tavLst>
                                    </p:anim>
                                    <p:animEffect transition="in" filter="fade">
                                      <p:cBhvr>
                                        <p:cTn id="26" dur="1000"/>
                                        <p:tgtEl>
                                          <p:spTgt spid="6152">
                                            <p:txEl>
                                              <p:pRg st="8" end="8"/>
                                            </p:txEl>
                                          </p:spTgt>
                                        </p:tgtEl>
                                      </p:cBhvr>
                                    </p:animEffect>
                                  </p:childTnLst>
                                </p:cTn>
                              </p:par>
                            </p:childTnLst>
                          </p:cTn>
                        </p:par>
                        <p:par>
                          <p:cTn id="27" fill="hold">
                            <p:stCondLst>
                              <p:cond delay="3000"/>
                            </p:stCondLst>
                            <p:childTnLst>
                              <p:par>
                                <p:cTn id="28" presetID="55" presetClass="entr" presetSubtype="0" fill="hold" nodeType="afterEffect">
                                  <p:stCondLst>
                                    <p:cond delay="0"/>
                                  </p:stCondLst>
                                  <p:childTnLst>
                                    <p:set>
                                      <p:cBhvr>
                                        <p:cTn id="29" dur="1" fill="hold">
                                          <p:stCondLst>
                                            <p:cond delay="0"/>
                                          </p:stCondLst>
                                        </p:cTn>
                                        <p:tgtEl>
                                          <p:spTgt spid="6155"/>
                                        </p:tgtEl>
                                        <p:attrNameLst>
                                          <p:attrName>style.visibility</p:attrName>
                                        </p:attrNameLst>
                                      </p:cBhvr>
                                      <p:to>
                                        <p:strVal val="visible"/>
                                      </p:to>
                                    </p:set>
                                    <p:anim calcmode="lin" valueType="num">
                                      <p:cBhvr>
                                        <p:cTn id="30" dur="1000" fill="hold"/>
                                        <p:tgtEl>
                                          <p:spTgt spid="6155"/>
                                        </p:tgtEl>
                                        <p:attrNameLst>
                                          <p:attrName>ppt_w</p:attrName>
                                        </p:attrNameLst>
                                      </p:cBhvr>
                                      <p:tavLst>
                                        <p:tav tm="0">
                                          <p:val>
                                            <p:strVal val="#ppt_w*0.70"/>
                                          </p:val>
                                        </p:tav>
                                        <p:tav tm="100000">
                                          <p:val>
                                            <p:strVal val="#ppt_w"/>
                                          </p:val>
                                        </p:tav>
                                      </p:tavLst>
                                    </p:anim>
                                    <p:anim calcmode="lin" valueType="num">
                                      <p:cBhvr>
                                        <p:cTn id="31" dur="1000" fill="hold"/>
                                        <p:tgtEl>
                                          <p:spTgt spid="6155"/>
                                        </p:tgtEl>
                                        <p:attrNameLst>
                                          <p:attrName>ppt_h</p:attrName>
                                        </p:attrNameLst>
                                      </p:cBhvr>
                                      <p:tavLst>
                                        <p:tav tm="0">
                                          <p:val>
                                            <p:strVal val="#ppt_h"/>
                                          </p:val>
                                        </p:tav>
                                        <p:tav tm="100000">
                                          <p:val>
                                            <p:strVal val="#ppt_h"/>
                                          </p:val>
                                        </p:tav>
                                      </p:tavLst>
                                    </p:anim>
                                    <p:animEffect transition="in" filter="fade">
                                      <p:cBhvr>
                                        <p:cTn id="32" dur="1000"/>
                                        <p:tgtEl>
                                          <p:spTgt spid="6155"/>
                                        </p:tgtEl>
                                      </p:cBhvr>
                                    </p:animEffect>
                                  </p:childTnLst>
                                </p:cTn>
                              </p:par>
                              <p:par>
                                <p:cTn id="33" presetID="55"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strVal val="#ppt_w*0.70"/>
                                          </p:val>
                                        </p:tav>
                                        <p:tav tm="100000">
                                          <p:val>
                                            <p:strVal val="#ppt_w"/>
                                          </p:val>
                                        </p:tav>
                                      </p:tavLst>
                                    </p:anim>
                                    <p:anim calcmode="lin" valueType="num">
                                      <p:cBhvr>
                                        <p:cTn id="36" dur="1000" fill="hold"/>
                                        <p:tgtEl>
                                          <p:spTgt spid="20"/>
                                        </p:tgtEl>
                                        <p:attrNameLst>
                                          <p:attrName>ppt_h</p:attrName>
                                        </p:attrNameLst>
                                      </p:cBhvr>
                                      <p:tavLst>
                                        <p:tav tm="0">
                                          <p:val>
                                            <p:strVal val="#ppt_h"/>
                                          </p:val>
                                        </p:tav>
                                        <p:tav tm="100000">
                                          <p:val>
                                            <p:strVal val="#ppt_h"/>
                                          </p:val>
                                        </p:tav>
                                      </p:tavLst>
                                    </p:anim>
                                    <p:animEffect transition="in" filter="fade">
                                      <p:cBhvr>
                                        <p:cTn id="37" dur="1000"/>
                                        <p:tgtEl>
                                          <p:spTgt spid="20"/>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6158"/>
                                        </p:tgtEl>
                                        <p:attrNameLst>
                                          <p:attrName>style.visibility</p:attrName>
                                        </p:attrNameLst>
                                      </p:cBhvr>
                                      <p:to>
                                        <p:strVal val="visible"/>
                                      </p:to>
                                    </p:set>
                                    <p:anim calcmode="lin" valueType="num">
                                      <p:cBhvr>
                                        <p:cTn id="40" dur="1000" fill="hold"/>
                                        <p:tgtEl>
                                          <p:spTgt spid="6158"/>
                                        </p:tgtEl>
                                        <p:attrNameLst>
                                          <p:attrName>ppt_w</p:attrName>
                                        </p:attrNameLst>
                                      </p:cBhvr>
                                      <p:tavLst>
                                        <p:tav tm="0">
                                          <p:val>
                                            <p:strVal val="#ppt_w*0.70"/>
                                          </p:val>
                                        </p:tav>
                                        <p:tav tm="100000">
                                          <p:val>
                                            <p:strVal val="#ppt_w"/>
                                          </p:val>
                                        </p:tav>
                                      </p:tavLst>
                                    </p:anim>
                                    <p:anim calcmode="lin" valueType="num">
                                      <p:cBhvr>
                                        <p:cTn id="41" dur="1000" fill="hold"/>
                                        <p:tgtEl>
                                          <p:spTgt spid="6158"/>
                                        </p:tgtEl>
                                        <p:attrNameLst>
                                          <p:attrName>ppt_h</p:attrName>
                                        </p:attrNameLst>
                                      </p:cBhvr>
                                      <p:tavLst>
                                        <p:tav tm="0">
                                          <p:val>
                                            <p:strVal val="#ppt_h"/>
                                          </p:val>
                                        </p:tav>
                                        <p:tav tm="100000">
                                          <p:val>
                                            <p:strVal val="#ppt_h"/>
                                          </p:val>
                                        </p:tav>
                                      </p:tavLst>
                                    </p:anim>
                                    <p:animEffect transition="in" filter="fade">
                                      <p:cBhvr>
                                        <p:cTn id="42" dur="1000"/>
                                        <p:tgtEl>
                                          <p:spTgt spid="6158"/>
                                        </p:tgtEl>
                                      </p:cBhvr>
                                    </p:animEffect>
                                  </p:childTnLst>
                                </p:cTn>
                              </p:par>
                            </p:childTnLst>
                          </p:cTn>
                        </p:par>
                        <p:par>
                          <p:cTn id="43" fill="hold">
                            <p:stCondLst>
                              <p:cond delay="4000"/>
                            </p:stCondLst>
                            <p:childTnLst>
                              <p:par>
                                <p:cTn id="44" presetID="55" presetClass="entr" presetSubtype="0" fill="hold" nodeType="afterEffect">
                                  <p:stCondLst>
                                    <p:cond delay="0"/>
                                  </p:stCondLst>
                                  <p:childTnLst>
                                    <p:set>
                                      <p:cBhvr>
                                        <p:cTn id="45" dur="1" fill="hold">
                                          <p:stCondLst>
                                            <p:cond delay="0"/>
                                          </p:stCondLst>
                                        </p:cTn>
                                        <p:tgtEl>
                                          <p:spTgt spid="6152">
                                            <p:txEl>
                                              <p:pRg st="6" end="6"/>
                                            </p:txEl>
                                          </p:spTgt>
                                        </p:tgtEl>
                                        <p:attrNameLst>
                                          <p:attrName>style.visibility</p:attrName>
                                        </p:attrNameLst>
                                      </p:cBhvr>
                                      <p:to>
                                        <p:strVal val="visible"/>
                                      </p:to>
                                    </p:set>
                                    <p:anim calcmode="lin" valueType="num">
                                      <p:cBhvr>
                                        <p:cTn id="46" dur="1000" fill="hold"/>
                                        <p:tgtEl>
                                          <p:spTgt spid="6152">
                                            <p:txEl>
                                              <p:pRg st="6" end="6"/>
                                            </p:txEl>
                                          </p:spTgt>
                                        </p:tgtEl>
                                        <p:attrNameLst>
                                          <p:attrName>ppt_w</p:attrName>
                                        </p:attrNameLst>
                                      </p:cBhvr>
                                      <p:tavLst>
                                        <p:tav tm="0">
                                          <p:val>
                                            <p:strVal val="#ppt_w*0.70"/>
                                          </p:val>
                                        </p:tav>
                                        <p:tav tm="100000">
                                          <p:val>
                                            <p:strVal val="#ppt_w"/>
                                          </p:val>
                                        </p:tav>
                                      </p:tavLst>
                                    </p:anim>
                                    <p:anim calcmode="lin" valueType="num">
                                      <p:cBhvr>
                                        <p:cTn id="47" dur="1000" fill="hold"/>
                                        <p:tgtEl>
                                          <p:spTgt spid="6152">
                                            <p:txEl>
                                              <p:pRg st="6" end="6"/>
                                            </p:txEl>
                                          </p:spTgt>
                                        </p:tgtEl>
                                        <p:attrNameLst>
                                          <p:attrName>ppt_h</p:attrName>
                                        </p:attrNameLst>
                                      </p:cBhvr>
                                      <p:tavLst>
                                        <p:tav tm="0">
                                          <p:val>
                                            <p:strVal val="#ppt_h"/>
                                          </p:val>
                                        </p:tav>
                                        <p:tav tm="100000">
                                          <p:val>
                                            <p:strVal val="#ppt_h"/>
                                          </p:val>
                                        </p:tav>
                                      </p:tavLst>
                                    </p:anim>
                                    <p:animEffect transition="in" filter="fade">
                                      <p:cBhvr>
                                        <p:cTn id="48" dur="1000"/>
                                        <p:tgtEl>
                                          <p:spTgt spid="6152">
                                            <p:txEl>
                                              <p:pRg st="6" end="6"/>
                                            </p:txEl>
                                          </p:spTgt>
                                        </p:tgtEl>
                                      </p:cBhvr>
                                    </p:animEffect>
                                  </p:childTnLst>
                                </p:cTn>
                              </p:par>
                            </p:childTnLst>
                          </p:cTn>
                        </p:par>
                        <p:par>
                          <p:cTn id="49" fill="hold">
                            <p:stCondLst>
                              <p:cond delay="5000"/>
                            </p:stCondLst>
                            <p:childTnLst>
                              <p:par>
                                <p:cTn id="50" presetID="55"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1000" fill="hold"/>
                                        <p:tgtEl>
                                          <p:spTgt spid="19"/>
                                        </p:tgtEl>
                                        <p:attrNameLst>
                                          <p:attrName>ppt_w</p:attrName>
                                        </p:attrNameLst>
                                      </p:cBhvr>
                                      <p:tavLst>
                                        <p:tav tm="0">
                                          <p:val>
                                            <p:strVal val="#ppt_w*0.70"/>
                                          </p:val>
                                        </p:tav>
                                        <p:tav tm="100000">
                                          <p:val>
                                            <p:strVal val="#ppt_w"/>
                                          </p:val>
                                        </p:tav>
                                      </p:tavLst>
                                    </p:anim>
                                    <p:anim calcmode="lin" valueType="num">
                                      <p:cBhvr>
                                        <p:cTn id="53" dur="1000" fill="hold"/>
                                        <p:tgtEl>
                                          <p:spTgt spid="19"/>
                                        </p:tgtEl>
                                        <p:attrNameLst>
                                          <p:attrName>ppt_h</p:attrName>
                                        </p:attrNameLst>
                                      </p:cBhvr>
                                      <p:tavLst>
                                        <p:tav tm="0">
                                          <p:val>
                                            <p:strVal val="#ppt_h"/>
                                          </p:val>
                                        </p:tav>
                                        <p:tav tm="100000">
                                          <p:val>
                                            <p:strVal val="#ppt_h"/>
                                          </p:val>
                                        </p:tav>
                                      </p:tavLst>
                                    </p:anim>
                                    <p:animEffect transition="in" filter="fade">
                                      <p:cBhvr>
                                        <p:cTn id="54" dur="1000"/>
                                        <p:tgtEl>
                                          <p:spTgt spid="19"/>
                                        </p:tgtEl>
                                      </p:cBhvr>
                                    </p:animEffect>
                                  </p:childTnLst>
                                </p:cTn>
                              </p:par>
                              <p:par>
                                <p:cTn id="55" presetID="55"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strVal val="#ppt_w*0.70"/>
                                          </p:val>
                                        </p:tav>
                                        <p:tav tm="100000">
                                          <p:val>
                                            <p:strVal val="#ppt_w"/>
                                          </p:val>
                                        </p:tav>
                                      </p:tavLst>
                                    </p:anim>
                                    <p:anim calcmode="lin" valueType="num">
                                      <p:cBhvr>
                                        <p:cTn id="58" dur="1000" fill="hold"/>
                                        <p:tgtEl>
                                          <p:spTgt spid="18"/>
                                        </p:tgtEl>
                                        <p:attrNameLst>
                                          <p:attrName>ppt_h</p:attrName>
                                        </p:attrNameLst>
                                      </p:cBhvr>
                                      <p:tavLst>
                                        <p:tav tm="0">
                                          <p:val>
                                            <p:strVal val="#ppt_h"/>
                                          </p:val>
                                        </p:tav>
                                        <p:tav tm="100000">
                                          <p:val>
                                            <p:strVal val="#ppt_h"/>
                                          </p:val>
                                        </p:tav>
                                      </p:tavLst>
                                    </p:anim>
                                    <p:animEffect transition="in" filter="fade">
                                      <p:cBhvr>
                                        <p:cTn id="59" dur="1000"/>
                                        <p:tgtEl>
                                          <p:spTgt spid="18"/>
                                        </p:tgtEl>
                                      </p:cBhvr>
                                    </p:animEffect>
                                  </p:childTnLst>
                                </p:cTn>
                              </p:par>
                              <p:par>
                                <p:cTn id="60" presetID="55" presetClass="entr" presetSubtype="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1000" fill="hold"/>
                                        <p:tgtEl>
                                          <p:spTgt spid="23"/>
                                        </p:tgtEl>
                                        <p:attrNameLst>
                                          <p:attrName>ppt_w</p:attrName>
                                        </p:attrNameLst>
                                      </p:cBhvr>
                                      <p:tavLst>
                                        <p:tav tm="0">
                                          <p:val>
                                            <p:strVal val="#ppt_w*0.70"/>
                                          </p:val>
                                        </p:tav>
                                        <p:tav tm="100000">
                                          <p:val>
                                            <p:strVal val="#ppt_w"/>
                                          </p:val>
                                        </p:tav>
                                      </p:tavLst>
                                    </p:anim>
                                    <p:anim calcmode="lin" valueType="num">
                                      <p:cBhvr>
                                        <p:cTn id="63" dur="1000" fill="hold"/>
                                        <p:tgtEl>
                                          <p:spTgt spid="23"/>
                                        </p:tgtEl>
                                        <p:attrNameLst>
                                          <p:attrName>ppt_h</p:attrName>
                                        </p:attrNameLst>
                                      </p:cBhvr>
                                      <p:tavLst>
                                        <p:tav tm="0">
                                          <p:val>
                                            <p:strVal val="#ppt_h"/>
                                          </p:val>
                                        </p:tav>
                                        <p:tav tm="100000">
                                          <p:val>
                                            <p:strVal val="#ppt_h"/>
                                          </p:val>
                                        </p:tav>
                                      </p:tavLst>
                                    </p:anim>
                                    <p:animEffect transition="in" filter="fade">
                                      <p:cBhvr>
                                        <p:cTn id="64" dur="1000"/>
                                        <p:tgtEl>
                                          <p:spTgt spid="23"/>
                                        </p:tgtEl>
                                      </p:cBhvr>
                                    </p:animEffect>
                                  </p:childTnLst>
                                </p:cTn>
                              </p:par>
                            </p:childTnLst>
                          </p:cTn>
                        </p:par>
                        <p:par>
                          <p:cTn id="65" fill="hold">
                            <p:stCondLst>
                              <p:cond delay="6000"/>
                            </p:stCondLst>
                            <p:childTnLst>
                              <p:par>
                                <p:cTn id="66" presetID="55" presetClass="entr" presetSubtype="0" fill="hold" nodeType="afterEffect">
                                  <p:stCondLst>
                                    <p:cond delay="0"/>
                                  </p:stCondLst>
                                  <p:childTnLst>
                                    <p:set>
                                      <p:cBhvr>
                                        <p:cTn id="67" dur="1" fill="hold">
                                          <p:stCondLst>
                                            <p:cond delay="0"/>
                                          </p:stCondLst>
                                        </p:cTn>
                                        <p:tgtEl>
                                          <p:spTgt spid="6152">
                                            <p:txEl>
                                              <p:pRg st="4" end="4"/>
                                            </p:txEl>
                                          </p:spTgt>
                                        </p:tgtEl>
                                        <p:attrNameLst>
                                          <p:attrName>style.visibility</p:attrName>
                                        </p:attrNameLst>
                                      </p:cBhvr>
                                      <p:to>
                                        <p:strVal val="visible"/>
                                      </p:to>
                                    </p:set>
                                    <p:anim calcmode="lin" valueType="num">
                                      <p:cBhvr>
                                        <p:cTn id="68" dur="1000" fill="hold"/>
                                        <p:tgtEl>
                                          <p:spTgt spid="6152">
                                            <p:txEl>
                                              <p:pRg st="4" end="4"/>
                                            </p:txEl>
                                          </p:spTgt>
                                        </p:tgtEl>
                                        <p:attrNameLst>
                                          <p:attrName>ppt_w</p:attrName>
                                        </p:attrNameLst>
                                      </p:cBhvr>
                                      <p:tavLst>
                                        <p:tav tm="0">
                                          <p:val>
                                            <p:strVal val="#ppt_w*0.70"/>
                                          </p:val>
                                        </p:tav>
                                        <p:tav tm="100000">
                                          <p:val>
                                            <p:strVal val="#ppt_w"/>
                                          </p:val>
                                        </p:tav>
                                      </p:tavLst>
                                    </p:anim>
                                    <p:anim calcmode="lin" valueType="num">
                                      <p:cBhvr>
                                        <p:cTn id="69" dur="1000" fill="hold"/>
                                        <p:tgtEl>
                                          <p:spTgt spid="6152">
                                            <p:txEl>
                                              <p:pRg st="4" end="4"/>
                                            </p:txEl>
                                          </p:spTgt>
                                        </p:tgtEl>
                                        <p:attrNameLst>
                                          <p:attrName>ppt_h</p:attrName>
                                        </p:attrNameLst>
                                      </p:cBhvr>
                                      <p:tavLst>
                                        <p:tav tm="0">
                                          <p:val>
                                            <p:strVal val="#ppt_h"/>
                                          </p:val>
                                        </p:tav>
                                        <p:tav tm="100000">
                                          <p:val>
                                            <p:strVal val="#ppt_h"/>
                                          </p:val>
                                        </p:tav>
                                      </p:tavLst>
                                    </p:anim>
                                    <p:animEffect transition="in" filter="fade">
                                      <p:cBhvr>
                                        <p:cTn id="70" dur="1000"/>
                                        <p:tgtEl>
                                          <p:spTgt spid="61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P spid="6158" grpId="0"/>
      <p:bldP spid="19"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554" name="Picture 14"/>
          <p:cNvPicPr>
            <a:picLocks noChangeAspect="1" noChangeArrowheads="1"/>
          </p:cNvPicPr>
          <p:nvPr/>
        </p:nvPicPr>
        <p:blipFill>
          <a:blip r:embed="rId3" cstate="print"/>
          <a:srcRect/>
          <a:stretch>
            <a:fillRect/>
          </a:stretch>
        </p:blipFill>
        <p:spPr bwMode="auto">
          <a:xfrm>
            <a:off x="4356100" y="2133600"/>
            <a:ext cx="4533900" cy="4105275"/>
          </a:xfrm>
          <a:prstGeom prst="rect">
            <a:avLst/>
          </a:prstGeom>
          <a:noFill/>
          <a:ln w="9525">
            <a:noFill/>
            <a:miter lim="800000"/>
            <a:headEnd/>
            <a:tailEnd/>
          </a:ln>
        </p:spPr>
      </p:pic>
      <p:sp>
        <p:nvSpPr>
          <p:cNvPr id="17" name="Rectangle 16"/>
          <p:cNvSpPr/>
          <p:nvPr/>
        </p:nvSpPr>
        <p:spPr>
          <a:xfrm>
            <a:off x="611188" y="4868863"/>
            <a:ext cx="3816350" cy="43180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3557"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b="1" dirty="0">
                <a:solidFill>
                  <a:schemeClr val="bg1"/>
                </a:solidFill>
                <a:latin typeface="Calibri" pitchFamily="34" charset="0"/>
              </a:rPr>
              <a:t>Maîtrise des consommations d’éclairage par un contrôle de la tension d’alimentation.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cxnSp>
        <p:nvCxnSpPr>
          <p:cNvPr id="23" name="Connecteur droit avec flèche 22"/>
          <p:cNvCxnSpPr/>
          <p:nvPr/>
        </p:nvCxnSpPr>
        <p:spPr>
          <a:xfrm>
            <a:off x="6804025" y="2492375"/>
            <a:ext cx="0" cy="2160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5651500" y="4797425"/>
            <a:ext cx="863600" cy="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7235825" y="4797425"/>
            <a:ext cx="649288" cy="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8" name="Tableau 17"/>
          <p:cNvGraphicFramePr>
            <a:graphicFrameLocks noGrp="1"/>
          </p:cNvGraphicFramePr>
          <p:nvPr/>
        </p:nvGraphicFramePr>
        <p:xfrm>
          <a:off x="611188" y="2205038"/>
          <a:ext cx="3816423" cy="4077696"/>
        </p:xfrm>
        <a:graphic>
          <a:graphicData uri="http://schemas.openxmlformats.org/drawingml/2006/table">
            <a:tbl>
              <a:tblPr/>
              <a:tblGrid>
                <a:gridCol w="1125994"/>
                <a:gridCol w="1423767"/>
                <a:gridCol w="1266662"/>
              </a:tblGrid>
              <a:tr h="1208193">
                <a:tc>
                  <a:txBody>
                    <a:bodyPr/>
                    <a:lstStyle/>
                    <a:p>
                      <a:pPr algn="ctr">
                        <a:spcAft>
                          <a:spcPts val="0"/>
                        </a:spcAft>
                      </a:pPr>
                      <a:r>
                        <a:rPr lang="fr-FR" sz="1700" b="1" dirty="0">
                          <a:solidFill>
                            <a:srgbClr val="1F497D"/>
                          </a:solidFill>
                          <a:latin typeface="Comic Sans MS"/>
                          <a:ea typeface="Times New Roman"/>
                          <a:cs typeface="Times New Roman"/>
                        </a:rPr>
                        <a:t>Tension (en V)</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700" b="1" dirty="0">
                          <a:solidFill>
                            <a:srgbClr val="1F497D"/>
                          </a:solidFill>
                          <a:latin typeface="Comic Sans MS"/>
                          <a:ea typeface="Times New Roman"/>
                          <a:cs typeface="Times New Roman"/>
                        </a:rPr>
                        <a:t>Puissance consommée (en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700" b="1">
                          <a:solidFill>
                            <a:srgbClr val="1F497D"/>
                          </a:solidFill>
                          <a:latin typeface="Comic Sans MS"/>
                          <a:ea typeface="Times New Roman"/>
                          <a:cs typeface="Times New Roman"/>
                        </a:rPr>
                        <a:t>Eclairement moyen des 5 points (en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230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71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236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210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60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184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190 </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52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131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170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44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102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150 </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34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74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130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27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41,4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 name="Ellipse 24"/>
          <p:cNvSpPr/>
          <p:nvPr/>
        </p:nvSpPr>
        <p:spPr>
          <a:xfrm>
            <a:off x="5003800" y="2060575"/>
            <a:ext cx="3384550" cy="431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19" name="Groupe 21"/>
          <p:cNvGrpSpPr>
            <a:grpSpLocks/>
          </p:cNvGrpSpPr>
          <p:nvPr/>
        </p:nvGrpSpPr>
        <p:grpSpPr bwMode="auto">
          <a:xfrm>
            <a:off x="3748930" y="72008"/>
            <a:ext cx="5395070" cy="908050"/>
            <a:chOff x="0" y="0"/>
            <a:chExt cx="2668974" cy="513739"/>
          </a:xfrm>
        </p:grpSpPr>
        <p:sp>
          <p:nvSpPr>
            <p:cNvPr id="20"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1"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2"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7" name="Groupe 21"/>
          <p:cNvGrpSpPr>
            <a:grpSpLocks/>
          </p:cNvGrpSpPr>
          <p:nvPr/>
        </p:nvGrpSpPr>
        <p:grpSpPr bwMode="auto">
          <a:xfrm>
            <a:off x="323530"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611560"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 couleur des murs sur le confort visuel des occupants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2535" name="Picture 1" descr="hugo et sa maison"/>
          <p:cNvPicPr>
            <a:picLocks noChangeAspect="1" noChangeArrowheads="1"/>
          </p:cNvPicPr>
          <p:nvPr/>
        </p:nvPicPr>
        <p:blipFill>
          <a:blip r:embed="rId3" cstate="print"/>
          <a:srcRect/>
          <a:stretch>
            <a:fillRect/>
          </a:stretch>
        </p:blipFill>
        <p:spPr bwMode="auto">
          <a:xfrm>
            <a:off x="6660009" y="2276475"/>
            <a:ext cx="2024062" cy="1520825"/>
          </a:xfrm>
          <a:prstGeom prst="rect">
            <a:avLst/>
          </a:prstGeom>
          <a:noFill/>
          <a:ln w="9525">
            <a:noFill/>
            <a:miter lim="800000"/>
            <a:headEnd/>
            <a:tailEnd/>
          </a:ln>
        </p:spPr>
      </p:pic>
      <p:sp>
        <p:nvSpPr>
          <p:cNvPr id="22538" name="Rectangle 3"/>
          <p:cNvSpPr>
            <a:spLocks noChangeArrowheads="1"/>
          </p:cNvSpPr>
          <p:nvPr/>
        </p:nvSpPr>
        <p:spPr bwMode="auto">
          <a:xfrm>
            <a:off x="827906" y="1973158"/>
            <a:ext cx="5616575" cy="1815882"/>
          </a:xfrm>
          <a:prstGeom prst="rect">
            <a:avLst/>
          </a:prstGeom>
          <a:noFill/>
          <a:ln w="9525">
            <a:noFill/>
            <a:miter lim="800000"/>
            <a:headEnd/>
            <a:tailEnd/>
          </a:ln>
        </p:spPr>
        <p:txBody>
          <a:bodyPr anchor="ctr">
            <a:spAutoFit/>
          </a:bodyPr>
          <a:lstStyle/>
          <a:p>
            <a:r>
              <a:rPr lang="fr-FR" sz="1600" dirty="0" smtClean="0"/>
              <a:t>Les parents d’Hugo souhaitent repeindre les murs de la cuisine avec une couleur plus foncée. Or, Hugo se demande si la couleur des murs aura une influence sur l'éclairement et donc indirectement sur la consommation électrique.</a:t>
            </a:r>
          </a:p>
          <a:p>
            <a:r>
              <a:rPr lang="fr-FR" sz="1600" dirty="0" smtClean="0"/>
              <a:t>Pour répondre aux interrogations d’Hugo, des essais ont été réalisés avec un caisson de simulation équipé d’une lampe à incandescence puis fluo-compacte.</a:t>
            </a:r>
            <a:endParaRPr lang="fr-FR" sz="1600" dirty="0"/>
          </a:p>
        </p:txBody>
      </p:sp>
      <p:sp>
        <p:nvSpPr>
          <p:cNvPr id="22539" name="Rectangle 4"/>
          <p:cNvSpPr>
            <a:spLocks noChangeArrowheads="1"/>
          </p:cNvSpPr>
          <p:nvPr/>
        </p:nvSpPr>
        <p:spPr bwMode="auto">
          <a:xfrm>
            <a:off x="5004048" y="5325015"/>
            <a:ext cx="3960440" cy="1200329"/>
          </a:xfrm>
          <a:prstGeom prst="rect">
            <a:avLst/>
          </a:prstGeom>
          <a:noFill/>
          <a:ln w="9525">
            <a:noFill/>
            <a:miter lim="800000"/>
            <a:headEnd/>
            <a:tailEnd/>
          </a:ln>
        </p:spPr>
        <p:txBody>
          <a:bodyPr wrap="square" anchor="ctr">
            <a:spAutoFit/>
          </a:bodyPr>
          <a:lstStyle/>
          <a:p>
            <a:pPr algn="just"/>
            <a:r>
              <a:rPr lang="fr-FR" sz="2400" b="1" dirty="0" smtClean="0">
                <a:solidFill>
                  <a:srgbClr val="6600CC"/>
                </a:solidFill>
                <a:latin typeface="Comic Sans MS" pitchFamily="66" charset="0"/>
                <a:cs typeface="Times New Roman" pitchFamily="18" charset="0"/>
              </a:rPr>
              <a:t>La couleur des parois a-t-elle une influence sur le confort visuel ?</a:t>
            </a:r>
            <a:endParaRPr lang="fr-FR" sz="2400" dirty="0">
              <a:cs typeface="Times New Roman" pitchFamily="18" charset="0"/>
            </a:endParaRPr>
          </a:p>
        </p:txBody>
      </p:sp>
      <p:sp>
        <p:nvSpPr>
          <p:cNvPr id="2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9" name="Groupe 28"/>
          <p:cNvGrpSpPr/>
          <p:nvPr/>
        </p:nvGrpSpPr>
        <p:grpSpPr>
          <a:xfrm>
            <a:off x="3748930" y="-108869"/>
            <a:ext cx="5287566" cy="1440000"/>
            <a:chOff x="3748930" y="-108869"/>
            <a:chExt cx="5287566" cy="1440000"/>
          </a:xfrm>
        </p:grpSpPr>
        <p:grpSp>
          <p:nvGrpSpPr>
            <p:cNvPr id="30" name="Groupe 21"/>
            <p:cNvGrpSpPr>
              <a:grpSpLocks/>
            </p:cNvGrpSpPr>
            <p:nvPr/>
          </p:nvGrpSpPr>
          <p:grpSpPr bwMode="auto">
            <a:xfrm>
              <a:off x="3748930" y="72008"/>
              <a:ext cx="5287566" cy="908050"/>
              <a:chOff x="0" y="0"/>
              <a:chExt cx="2615791" cy="513739"/>
            </a:xfrm>
          </p:grpSpPr>
          <p:sp>
            <p:nvSpPr>
              <p:cNvPr id="32"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1" name="Imag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4" name="Groupe 21"/>
          <p:cNvGrpSpPr>
            <a:grpSpLocks/>
          </p:cNvGrpSpPr>
          <p:nvPr/>
        </p:nvGrpSpPr>
        <p:grpSpPr bwMode="auto">
          <a:xfrm>
            <a:off x="639521" y="72008"/>
            <a:ext cx="2996375" cy="908050"/>
            <a:chOff x="53873" y="29132"/>
            <a:chExt cx="2049225" cy="509714"/>
          </a:xfrm>
        </p:grpSpPr>
        <p:sp>
          <p:nvSpPr>
            <p:cNvPr id="3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17" name="Picture 1" descr="salon-maison-lampe"/>
          <p:cNvPicPr>
            <a:picLocks noChangeAspect="1" noChangeArrowheads="1"/>
          </p:cNvPicPr>
          <p:nvPr/>
        </p:nvPicPr>
        <p:blipFill>
          <a:blip r:embed="rId5" cstate="print"/>
          <a:srcRect/>
          <a:stretch>
            <a:fillRect/>
          </a:stretch>
        </p:blipFill>
        <p:spPr bwMode="auto">
          <a:xfrm>
            <a:off x="834380" y="3762462"/>
            <a:ext cx="4061916" cy="2689138"/>
          </a:xfrm>
          <a:prstGeom prst="roundRect">
            <a:avLst>
              <a:gd name="adj" fmla="val 858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8" name="Groupe 17"/>
          <p:cNvGrpSpPr/>
          <p:nvPr/>
        </p:nvGrpSpPr>
        <p:grpSpPr>
          <a:xfrm>
            <a:off x="5652120" y="3861048"/>
            <a:ext cx="2476078" cy="1512888"/>
            <a:chOff x="2723457" y="1628800"/>
            <a:chExt cx="6598442" cy="5400600"/>
          </a:xfrm>
        </p:grpSpPr>
        <p:pic>
          <p:nvPicPr>
            <p:cNvPr id="19" name="Imag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20" name="Imag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21" name="Imag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22" name="Imag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 couleur des murs sur le confort visuel des occupants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14" name="Groupe 21"/>
          <p:cNvGrpSpPr>
            <a:grpSpLocks/>
          </p:cNvGrpSpPr>
          <p:nvPr/>
        </p:nvGrpSpPr>
        <p:grpSpPr bwMode="auto">
          <a:xfrm>
            <a:off x="3748930" y="72008"/>
            <a:ext cx="5395070" cy="908050"/>
            <a:chOff x="0" y="0"/>
            <a:chExt cx="2668974" cy="513739"/>
          </a:xfrm>
        </p:grpSpPr>
        <p:sp>
          <p:nvSpPr>
            <p:cNvPr id="1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8" name="Groupe 21"/>
          <p:cNvGrpSpPr>
            <a:grpSpLocks/>
          </p:cNvGrpSpPr>
          <p:nvPr/>
        </p:nvGrpSpPr>
        <p:grpSpPr bwMode="auto">
          <a:xfrm>
            <a:off x="323530" y="44624"/>
            <a:ext cx="3168350" cy="908050"/>
            <a:chOff x="1" y="0"/>
            <a:chExt cx="1691406" cy="513739"/>
          </a:xfrm>
        </p:grpSpPr>
        <p:sp>
          <p:nvSpPr>
            <p:cNvPr id="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graphicFrame>
        <p:nvGraphicFramePr>
          <p:cNvPr id="13" name="Tableau 12"/>
          <p:cNvGraphicFramePr>
            <a:graphicFrameLocks noGrp="1"/>
          </p:cNvGraphicFramePr>
          <p:nvPr/>
        </p:nvGraphicFramePr>
        <p:xfrm>
          <a:off x="4932040" y="2852936"/>
          <a:ext cx="3409950" cy="2159000"/>
        </p:xfrm>
        <a:graphic>
          <a:graphicData uri="http://schemas.openxmlformats.org/drawingml/2006/table">
            <a:tbl>
              <a:tblPr/>
              <a:tblGrid>
                <a:gridCol w="1162643"/>
                <a:gridCol w="1162643"/>
                <a:gridCol w="1084664"/>
              </a:tblGrid>
              <a:tr h="40005">
                <a:tc rowSpan="2">
                  <a:txBody>
                    <a:bodyPr/>
                    <a:lstStyle/>
                    <a:p>
                      <a:pPr algn="l">
                        <a:spcAft>
                          <a:spcPts val="0"/>
                        </a:spcAft>
                      </a:pPr>
                      <a:endParaRPr lang="fr-FR" sz="800" dirty="0">
                        <a:latin typeface="Comic Sans MS"/>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fr-FR" sz="800">
                          <a:latin typeface="Comic Sans MS"/>
                          <a:ea typeface="Times New Roman"/>
                          <a:cs typeface="Times New Roman"/>
                        </a:rPr>
                        <a:t>Mur de couleur foncée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655955">
                <a:tc vMerge="1">
                  <a:txBody>
                    <a:bodyPr/>
                    <a:lstStyle/>
                    <a:p>
                      <a:endParaRPr lang="fr-FR"/>
                    </a:p>
                  </a:txBody>
                  <a:tcPr/>
                </a:tc>
                <a:tc>
                  <a:txBody>
                    <a:bodyPr/>
                    <a:lstStyle/>
                    <a:p>
                      <a:pPr algn="ctr">
                        <a:spcAft>
                          <a:spcPts val="0"/>
                        </a:spcAft>
                      </a:pPr>
                      <a:r>
                        <a:rPr lang="fr-FR" sz="800">
                          <a:latin typeface="Comic Sans MS"/>
                          <a:ea typeface="Times New Roman"/>
                          <a:cs typeface="Times New Roman"/>
                        </a:rPr>
                        <a:t>Lampe à incandescence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60W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800">
                          <a:latin typeface="Comic Sans MS"/>
                          <a:ea typeface="Times New Roman"/>
                          <a:cs typeface="Times New Roman"/>
                        </a:rPr>
                        <a:t>Lampe fluo-compacte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12W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510">
                <a:tc>
                  <a:txBody>
                    <a:bodyPr/>
                    <a:lstStyle/>
                    <a:p>
                      <a:pPr algn="ctr">
                        <a:spcAft>
                          <a:spcPts val="0"/>
                        </a:spcAft>
                      </a:pPr>
                      <a:r>
                        <a:rPr lang="de-DE" sz="800" b="1">
                          <a:latin typeface="Comic Sans MS"/>
                          <a:ea typeface="Times New Roman"/>
                          <a:cs typeface="Times New Roman"/>
                        </a:rPr>
                        <a:t>E</a:t>
                      </a:r>
                      <a:r>
                        <a:rPr lang="de-DE" sz="800" b="1" baseline="-25000">
                          <a:latin typeface="Comic Sans MS"/>
                          <a:ea typeface="Times New Roman"/>
                          <a:cs typeface="Times New Roman"/>
                        </a:rPr>
                        <a:t>moy</a:t>
                      </a:r>
                      <a:r>
                        <a:rPr lang="de-DE" sz="800" b="1">
                          <a:latin typeface="Comic Sans MS"/>
                          <a:ea typeface="Times New Roman"/>
                          <a:cs typeface="Times New Roman"/>
                        </a:rPr>
                        <a:t> (lux)</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442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319</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ctr">
                        <a:spcAft>
                          <a:spcPts val="0"/>
                        </a:spcAft>
                      </a:pPr>
                      <a:r>
                        <a:rPr lang="de-DE" sz="800" b="1">
                          <a:latin typeface="Comic Sans MS"/>
                          <a:ea typeface="Times New Roman"/>
                          <a:cs typeface="Times New Roman"/>
                        </a:rPr>
                        <a:t>P (W)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latin typeface="Comic Sans MS"/>
                          <a:ea typeface="Times New Roman"/>
                          <a:cs typeface="Times New Roman"/>
                        </a:rPr>
                        <a:t>56</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795">
                <a:tc>
                  <a:txBody>
                    <a:bodyPr/>
                    <a:lstStyle/>
                    <a:p>
                      <a:pPr algn="ctr">
                        <a:spcAft>
                          <a:spcPts val="0"/>
                        </a:spcAft>
                      </a:pPr>
                      <a:r>
                        <a:rPr lang="de-DE" sz="800" b="1">
                          <a:latin typeface="Comic Sans MS"/>
                          <a:ea typeface="Times New Roman"/>
                          <a:cs typeface="Times New Roman"/>
                        </a:rPr>
                        <a:t>S (</a:t>
                      </a:r>
                      <a:r>
                        <a:rPr lang="fr-FR" sz="800" b="1">
                          <a:latin typeface="Comic Sans MS"/>
                          <a:ea typeface="Times New Roman"/>
                          <a:cs typeface="Times New Roman"/>
                        </a:rPr>
                        <a:t>m</a:t>
                      </a:r>
                      <a:r>
                        <a:rPr lang="fr-FR" sz="800" b="1" baseline="30000">
                          <a:latin typeface="Comic Sans MS"/>
                          <a:ea typeface="Times New Roman"/>
                          <a:cs typeface="Times New Roman"/>
                        </a:rPr>
                        <a:t>2</a:t>
                      </a:r>
                      <a:r>
                        <a:rPr lang="de-DE" sz="800" b="1">
                          <a:latin typeface="Comic Sans MS"/>
                          <a:ea typeface="Times New Roman"/>
                          <a:cs typeface="Times New Roman"/>
                        </a:rPr>
                        <a:t>)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600"/>
                        </a:spcBef>
                        <a:spcAft>
                          <a:spcPts val="0"/>
                        </a:spcAft>
                      </a:pPr>
                      <a:r>
                        <a:rPr lang="de-DE" sz="800" b="1" dirty="0">
                          <a:latin typeface="Comic Sans MS"/>
                          <a:ea typeface="Times New Roman"/>
                          <a:cs typeface="Times New Roman"/>
                        </a:rPr>
                        <a:t>0,12 m</a:t>
                      </a:r>
                      <a:r>
                        <a:rPr lang="de-DE" sz="800" b="1" baseline="30000" dirty="0">
                          <a:latin typeface="Comic Sans MS"/>
                          <a:ea typeface="Times New Roman"/>
                          <a:cs typeface="Times New Roman"/>
                        </a:rPr>
                        <a:t>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264160">
                <a:tc>
                  <a:txBody>
                    <a:bodyPr/>
                    <a:lstStyle/>
                    <a:p>
                      <a:pPr algn="ctr">
                        <a:spcAft>
                          <a:spcPts val="0"/>
                        </a:spcAft>
                      </a:pPr>
                      <a:r>
                        <a:rPr lang="de-DE" sz="800" b="1">
                          <a:latin typeface="Comic Sans MS"/>
                          <a:ea typeface="Times New Roman"/>
                          <a:cs typeface="Times New Roman"/>
                          <a:sym typeface="Symbol"/>
                        </a:rPr>
                        <a:t></a:t>
                      </a:r>
                      <a:r>
                        <a:rPr lang="de-DE" sz="800" b="1">
                          <a:latin typeface="Comic Sans MS"/>
                          <a:ea typeface="Times New Roman"/>
                          <a:cs typeface="Times New Roman"/>
                        </a:rPr>
                        <a:t> (lm)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53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38</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7500">
                <a:tc>
                  <a:txBody>
                    <a:bodyPr/>
                    <a:lstStyle/>
                    <a:p>
                      <a:pPr algn="ctr">
                        <a:spcAft>
                          <a:spcPts val="0"/>
                        </a:spcAft>
                      </a:pPr>
                      <a:r>
                        <a:rPr lang="de-DE" sz="800" b="1">
                          <a:latin typeface="Comic Sans MS"/>
                          <a:ea typeface="Times New Roman"/>
                          <a:cs typeface="Times New Roman"/>
                        </a:rPr>
                        <a:t>fe (lm/W)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solidFill>
                            <a:srgbClr val="FF0000"/>
                          </a:solidFill>
                          <a:latin typeface="Comic Sans MS"/>
                          <a:ea typeface="Times New Roman"/>
                          <a:cs typeface="Times New Roman"/>
                        </a:rPr>
                        <a:t>0,95</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0,34</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0833" name="Picture 1"/>
          <p:cNvPicPr>
            <a:picLocks noChangeAspect="1" noChangeArrowheads="1"/>
          </p:cNvPicPr>
          <p:nvPr/>
        </p:nvPicPr>
        <p:blipFill>
          <a:blip r:embed="rId3" cstate="print"/>
          <a:srcRect/>
          <a:stretch>
            <a:fillRect/>
          </a:stretch>
        </p:blipFill>
        <p:spPr bwMode="auto">
          <a:xfrm>
            <a:off x="-22225" y="0"/>
            <a:ext cx="746125" cy="746125"/>
          </a:xfrm>
          <a:prstGeom prst="rect">
            <a:avLst/>
          </a:prstGeom>
          <a:noFill/>
        </p:spPr>
      </p:pic>
      <p:pic>
        <p:nvPicPr>
          <p:cNvPr id="120834" name="Picture 2"/>
          <p:cNvPicPr>
            <a:picLocks noChangeAspect="1" noChangeArrowheads="1"/>
          </p:cNvPicPr>
          <p:nvPr/>
        </p:nvPicPr>
        <p:blipFill>
          <a:blip r:embed="rId4" cstate="print"/>
          <a:srcRect/>
          <a:stretch>
            <a:fillRect/>
          </a:stretch>
        </p:blipFill>
        <p:spPr bwMode="auto">
          <a:xfrm>
            <a:off x="5220073" y="2878981"/>
            <a:ext cx="720080" cy="720080"/>
          </a:xfrm>
          <a:prstGeom prst="rect">
            <a:avLst/>
          </a:prstGeom>
          <a:noFill/>
          <a:ln w="9525">
            <a:noFill/>
            <a:miter lim="800000"/>
            <a:headEnd/>
            <a:tailEnd/>
          </a:ln>
        </p:spPr>
      </p:pic>
      <p:graphicFrame>
        <p:nvGraphicFramePr>
          <p:cNvPr id="21" name="Tableau 20"/>
          <p:cNvGraphicFramePr>
            <a:graphicFrameLocks noGrp="1"/>
          </p:cNvGraphicFramePr>
          <p:nvPr/>
        </p:nvGraphicFramePr>
        <p:xfrm>
          <a:off x="1259632" y="2869163"/>
          <a:ext cx="3409950" cy="2216021"/>
        </p:xfrm>
        <a:graphic>
          <a:graphicData uri="http://schemas.openxmlformats.org/drawingml/2006/table">
            <a:tbl>
              <a:tblPr/>
              <a:tblGrid>
                <a:gridCol w="1162643"/>
                <a:gridCol w="1162643"/>
                <a:gridCol w="1084664"/>
              </a:tblGrid>
              <a:tr h="130394">
                <a:tc rowSpan="2">
                  <a:txBody>
                    <a:bodyPr/>
                    <a:lstStyle/>
                    <a:p>
                      <a:pPr algn="ctr">
                        <a:spcAft>
                          <a:spcPts val="0"/>
                        </a:spcAft>
                      </a:pPr>
                      <a:endParaRPr lang="fr-FR" sz="800" dirty="0">
                        <a:latin typeface="Comic Sans MS"/>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fr-FR" sz="800">
                          <a:latin typeface="Comic Sans MS"/>
                          <a:ea typeface="Times New Roman"/>
                          <a:cs typeface="Times New Roman"/>
                        </a:rPr>
                        <a:t>Mur de couleur claire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391182">
                <a:tc vMerge="1">
                  <a:txBody>
                    <a:bodyPr/>
                    <a:lstStyle/>
                    <a:p>
                      <a:endParaRPr lang="fr-FR"/>
                    </a:p>
                  </a:txBody>
                  <a:tcPr/>
                </a:tc>
                <a:tc>
                  <a:txBody>
                    <a:bodyPr/>
                    <a:lstStyle/>
                    <a:p>
                      <a:pPr algn="ctr">
                        <a:spcAft>
                          <a:spcPts val="0"/>
                        </a:spcAft>
                      </a:pPr>
                      <a:r>
                        <a:rPr lang="fr-FR" sz="800">
                          <a:latin typeface="Comic Sans MS"/>
                          <a:ea typeface="Times New Roman"/>
                          <a:cs typeface="Times New Roman"/>
                        </a:rPr>
                        <a:t>Lampe à incandescence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60W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800">
                          <a:latin typeface="Comic Sans MS"/>
                          <a:ea typeface="Times New Roman"/>
                          <a:cs typeface="Times New Roman"/>
                        </a:rPr>
                        <a:t>Lampe fluo-compacte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12W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312">
                <a:tc>
                  <a:txBody>
                    <a:bodyPr/>
                    <a:lstStyle/>
                    <a:p>
                      <a:pPr algn="ctr">
                        <a:spcAft>
                          <a:spcPts val="0"/>
                        </a:spcAft>
                      </a:pPr>
                      <a:r>
                        <a:rPr lang="de-DE" sz="800" b="1">
                          <a:latin typeface="Comic Sans MS"/>
                          <a:ea typeface="Times New Roman"/>
                          <a:cs typeface="Times New Roman"/>
                        </a:rPr>
                        <a:t>E</a:t>
                      </a:r>
                      <a:r>
                        <a:rPr lang="de-DE" sz="800" b="1" baseline="-25000">
                          <a:latin typeface="Comic Sans MS"/>
                          <a:ea typeface="Times New Roman"/>
                          <a:cs typeface="Times New Roman"/>
                        </a:rPr>
                        <a:t>moy</a:t>
                      </a:r>
                      <a:r>
                        <a:rPr lang="de-DE" sz="800" b="1">
                          <a:latin typeface="Comic Sans MS"/>
                          <a:ea typeface="Times New Roman"/>
                          <a:cs typeface="Times New Roman"/>
                        </a:rPr>
                        <a:t> (lux)</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2432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1839</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21">
                <a:tc>
                  <a:txBody>
                    <a:bodyPr/>
                    <a:lstStyle/>
                    <a:p>
                      <a:pPr algn="ctr">
                        <a:spcAft>
                          <a:spcPts val="0"/>
                        </a:spcAft>
                      </a:pPr>
                      <a:r>
                        <a:rPr lang="de-DE" sz="800" b="1">
                          <a:latin typeface="Comic Sans MS"/>
                          <a:ea typeface="Times New Roman"/>
                          <a:cs typeface="Times New Roman"/>
                        </a:rPr>
                        <a:t>P (W)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latin typeface="Comic Sans MS"/>
                          <a:ea typeface="Times New Roman"/>
                          <a:cs typeface="Times New Roman"/>
                        </a:rPr>
                        <a:t>56</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0523">
                <a:tc>
                  <a:txBody>
                    <a:bodyPr/>
                    <a:lstStyle/>
                    <a:p>
                      <a:pPr algn="ctr">
                        <a:spcAft>
                          <a:spcPts val="0"/>
                        </a:spcAft>
                      </a:pPr>
                      <a:r>
                        <a:rPr lang="de-DE" sz="800" b="1">
                          <a:latin typeface="Comic Sans MS"/>
                          <a:ea typeface="Times New Roman"/>
                          <a:cs typeface="Times New Roman"/>
                        </a:rPr>
                        <a:t>S (</a:t>
                      </a:r>
                      <a:r>
                        <a:rPr lang="fr-FR" sz="800" b="1">
                          <a:latin typeface="Comic Sans MS"/>
                          <a:ea typeface="Times New Roman"/>
                          <a:cs typeface="Times New Roman"/>
                        </a:rPr>
                        <a:t>m</a:t>
                      </a:r>
                      <a:r>
                        <a:rPr lang="fr-FR" sz="800" b="1" baseline="30000">
                          <a:latin typeface="Comic Sans MS"/>
                          <a:ea typeface="Times New Roman"/>
                          <a:cs typeface="Times New Roman"/>
                        </a:rPr>
                        <a:t>2</a:t>
                      </a:r>
                      <a:r>
                        <a:rPr lang="de-DE" sz="800" b="1">
                          <a:latin typeface="Comic Sans MS"/>
                          <a:ea typeface="Times New Roman"/>
                          <a:cs typeface="Times New Roman"/>
                        </a:rPr>
                        <a:t>) </a:t>
                      </a:r>
                      <a:endParaRPr lang="fr-FR" sz="1200">
                        <a:latin typeface="Arial"/>
                        <a:ea typeface="Times New Roman"/>
                        <a:cs typeface="Times New Roman"/>
                      </a:endParaRPr>
                    </a:p>
                    <a:p>
                      <a:pPr algn="ctr">
                        <a:spcAft>
                          <a:spcPts val="0"/>
                        </a:spcAft>
                      </a:pPr>
                      <a:r>
                        <a:rPr lang="de-DE" sz="800" b="1">
                          <a:latin typeface="Comic Sans MS"/>
                          <a:ea typeface="Times New Roman"/>
                          <a:cs typeface="Times New Roman"/>
                        </a:rPr>
                        <a:t>Surface éclairée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600"/>
                        </a:spcBef>
                        <a:spcAft>
                          <a:spcPts val="0"/>
                        </a:spcAft>
                      </a:pPr>
                      <a:r>
                        <a:rPr lang="de-DE" sz="800" b="1" dirty="0" err="1">
                          <a:latin typeface="Comic Sans MS"/>
                          <a:ea typeface="Times New Roman"/>
                          <a:cs typeface="Times New Roman"/>
                        </a:rPr>
                        <a:t>Largeur</a:t>
                      </a:r>
                      <a:r>
                        <a:rPr lang="de-DE" sz="800" b="1" dirty="0">
                          <a:latin typeface="Comic Sans MS"/>
                          <a:ea typeface="Times New Roman"/>
                          <a:cs typeface="Times New Roman"/>
                        </a:rPr>
                        <a:t> = 0,40 m  </a:t>
                      </a:r>
                      <a:r>
                        <a:rPr lang="de-DE" sz="800" b="1" dirty="0" err="1">
                          <a:latin typeface="Comic Sans MS"/>
                          <a:ea typeface="Times New Roman"/>
                          <a:cs typeface="Times New Roman"/>
                        </a:rPr>
                        <a:t>longueur</a:t>
                      </a:r>
                      <a:r>
                        <a:rPr lang="de-DE" sz="800" b="1" dirty="0">
                          <a:latin typeface="Comic Sans MS"/>
                          <a:ea typeface="Times New Roman"/>
                          <a:cs typeface="Times New Roman"/>
                        </a:rPr>
                        <a:t>= 0,30 m             </a:t>
                      </a:r>
                      <a:endParaRPr lang="fr-FR" sz="1200" dirty="0">
                        <a:latin typeface="Arial"/>
                        <a:ea typeface="Times New Roman"/>
                        <a:cs typeface="Times New Roman"/>
                      </a:endParaRPr>
                    </a:p>
                    <a:p>
                      <a:pPr algn="ctr">
                        <a:spcBef>
                          <a:spcPts val="600"/>
                        </a:spcBef>
                        <a:spcAft>
                          <a:spcPts val="0"/>
                        </a:spcAft>
                      </a:pPr>
                      <a:r>
                        <a:rPr lang="de-DE" sz="800" b="1" dirty="0">
                          <a:latin typeface="Comic Sans MS"/>
                          <a:ea typeface="Times New Roman"/>
                          <a:cs typeface="Times New Roman"/>
                        </a:rPr>
                        <a:t> S = </a:t>
                      </a:r>
                      <a:r>
                        <a:rPr lang="de-DE" sz="800" b="1" dirty="0">
                          <a:solidFill>
                            <a:srgbClr val="FF0000"/>
                          </a:solidFill>
                          <a:latin typeface="Comic Sans MS"/>
                          <a:ea typeface="Times New Roman"/>
                          <a:cs typeface="Times New Roman"/>
                        </a:rPr>
                        <a:t> 0,12    </a:t>
                      </a:r>
                      <a:r>
                        <a:rPr lang="de-DE" sz="800" b="1" dirty="0">
                          <a:latin typeface="Comic Sans MS"/>
                          <a:ea typeface="Times New Roman"/>
                          <a:cs typeface="Times New Roman"/>
                        </a:rPr>
                        <a:t> m</a:t>
                      </a:r>
                      <a:r>
                        <a:rPr lang="de-DE" sz="800" b="1" baseline="30000" dirty="0">
                          <a:latin typeface="Comic Sans MS"/>
                          <a:ea typeface="Times New Roman"/>
                          <a:cs typeface="Times New Roman"/>
                        </a:rPr>
                        <a:t>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282521">
                <a:tc>
                  <a:txBody>
                    <a:bodyPr/>
                    <a:lstStyle/>
                    <a:p>
                      <a:pPr algn="ctr">
                        <a:spcAft>
                          <a:spcPts val="0"/>
                        </a:spcAft>
                      </a:pPr>
                      <a:r>
                        <a:rPr lang="de-DE" sz="800" b="1">
                          <a:latin typeface="Comic Sans MS"/>
                          <a:ea typeface="Times New Roman"/>
                          <a:cs typeface="Times New Roman"/>
                          <a:sym typeface="Symbol"/>
                        </a:rPr>
                        <a:t></a:t>
                      </a:r>
                      <a:r>
                        <a:rPr lang="de-DE" sz="800" b="1">
                          <a:latin typeface="Comic Sans MS"/>
                          <a:ea typeface="Times New Roman"/>
                          <a:cs typeface="Times New Roman"/>
                        </a:rPr>
                        <a:t> (lm)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smtClean="0">
                          <a:solidFill>
                            <a:srgbClr val="FF0000"/>
                          </a:solidFill>
                          <a:latin typeface="Comic Sans MS"/>
                          <a:ea typeface="Times New Roman"/>
                          <a:cs typeface="Times New Roman"/>
                        </a:rPr>
                        <a:t>2432x0,12=292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a:solidFill>
                            <a:srgbClr val="FF0000"/>
                          </a:solidFill>
                          <a:latin typeface="Comic Sans MS"/>
                          <a:ea typeface="Times New Roman"/>
                          <a:cs typeface="Times New Roman"/>
                        </a:rPr>
                        <a:t>221</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568">
                <a:tc>
                  <a:txBody>
                    <a:bodyPr/>
                    <a:lstStyle/>
                    <a:p>
                      <a:pPr algn="ctr">
                        <a:spcAft>
                          <a:spcPts val="0"/>
                        </a:spcAft>
                      </a:pPr>
                      <a:r>
                        <a:rPr lang="de-DE" sz="800" b="1">
                          <a:latin typeface="Comic Sans MS"/>
                          <a:ea typeface="Times New Roman"/>
                          <a:cs typeface="Times New Roman"/>
                        </a:rPr>
                        <a:t>fe (lm/W)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a:solidFill>
                            <a:srgbClr val="FF0000"/>
                          </a:solidFill>
                          <a:latin typeface="Comic Sans MS"/>
                          <a:ea typeface="Times New Roman"/>
                          <a:cs typeface="Times New Roman"/>
                        </a:rPr>
                        <a:t>292/56=5,2</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a:solidFill>
                            <a:srgbClr val="FF0000"/>
                          </a:solidFill>
                          <a:latin typeface="Comic Sans MS"/>
                          <a:ea typeface="Times New Roman"/>
                          <a:cs typeface="Times New Roman"/>
                        </a:rPr>
                        <a:t>17</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0835" name="Picture 3" descr="rouleau sur mur de couleur blanc"/>
          <p:cNvPicPr>
            <a:picLocks noChangeAspect="1" noChangeArrowheads="1"/>
          </p:cNvPicPr>
          <p:nvPr/>
        </p:nvPicPr>
        <p:blipFill>
          <a:blip r:embed="rId5" cstate="print"/>
          <a:srcRect/>
          <a:stretch>
            <a:fillRect/>
          </a:stretch>
        </p:blipFill>
        <p:spPr bwMode="auto">
          <a:xfrm>
            <a:off x="41275" y="-565150"/>
            <a:ext cx="612775" cy="509587"/>
          </a:xfrm>
          <a:prstGeom prst="rect">
            <a:avLst/>
          </a:prstGeom>
          <a:noFill/>
        </p:spPr>
      </p:pic>
      <p:pic>
        <p:nvPicPr>
          <p:cNvPr id="120836" name="Picture 4" descr="rouleau sur mur de couleur blanc"/>
          <p:cNvPicPr>
            <a:picLocks noChangeAspect="1" noChangeArrowheads="1"/>
          </p:cNvPicPr>
          <p:nvPr/>
        </p:nvPicPr>
        <p:blipFill>
          <a:blip r:embed="rId5" cstate="print"/>
          <a:srcRect/>
          <a:stretch>
            <a:fillRect/>
          </a:stretch>
        </p:blipFill>
        <p:spPr bwMode="auto">
          <a:xfrm>
            <a:off x="1547664" y="2892913"/>
            <a:ext cx="576064" cy="47905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684088" y="1412875"/>
            <a:ext cx="8280400" cy="52562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3805" name="Rectangle 3"/>
          <p:cNvSpPr>
            <a:spLocks noChangeArrowheads="1"/>
          </p:cNvSpPr>
          <p:nvPr/>
        </p:nvSpPr>
        <p:spPr bwMode="auto">
          <a:xfrm>
            <a:off x="611188" y="2590800"/>
            <a:ext cx="5183187" cy="549275"/>
          </a:xfrm>
          <a:prstGeom prst="rect">
            <a:avLst/>
          </a:prstGeom>
          <a:noFill/>
          <a:ln w="9525">
            <a:noFill/>
            <a:miter lim="800000"/>
            <a:headEnd/>
            <a:tailEnd/>
          </a:ln>
        </p:spPr>
        <p:txBody>
          <a:bodyPr anchor="ctr">
            <a:spAutoFit/>
          </a:bodyPr>
          <a:lstStyle/>
          <a:p>
            <a:pPr algn="just">
              <a:tabLst>
                <a:tab pos="2763838" algn="ctr"/>
              </a:tabLst>
            </a:pPr>
            <a:r>
              <a:rPr lang="fr-FR" sz="1200">
                <a:solidFill>
                  <a:srgbClr val="006600"/>
                </a:solidFill>
                <a:cs typeface="Times New Roman" pitchFamily="18" charset="0"/>
              </a:rPr>
              <a:t> </a:t>
            </a:r>
            <a:endParaRPr lang="fr-FR" sz="1600">
              <a:latin typeface="Calibri" pitchFamily="34" charset="0"/>
              <a:cs typeface="Times New Roman" pitchFamily="18" charset="0"/>
            </a:endParaRPr>
          </a:p>
          <a:p>
            <a:pPr algn="just">
              <a:tabLst>
                <a:tab pos="2763838" algn="ctr"/>
              </a:tabLst>
            </a:pPr>
            <a:endParaRPr lang="fr-FR">
              <a:cs typeface="Times New Roman" pitchFamily="18" charset="0"/>
            </a:endParaRPr>
          </a:p>
        </p:txBody>
      </p:sp>
      <p:pic>
        <p:nvPicPr>
          <p:cNvPr id="33809" name="Picture 35" descr="C:\Documents and Settings\Administrateur\Mes documents\Documents\Séminaire national\restitution\images\plan une fenètre.JPG"/>
          <p:cNvPicPr>
            <a:picLocks noChangeAspect="1" noChangeArrowheads="1"/>
          </p:cNvPicPr>
          <p:nvPr/>
        </p:nvPicPr>
        <p:blipFill>
          <a:blip r:embed="rId3" cstate="print"/>
          <a:srcRect/>
          <a:stretch>
            <a:fillRect/>
          </a:stretch>
        </p:blipFill>
        <p:spPr bwMode="auto">
          <a:xfrm>
            <a:off x="5076701" y="3789363"/>
            <a:ext cx="3743325" cy="2738437"/>
          </a:xfrm>
          <a:prstGeom prst="rect">
            <a:avLst/>
          </a:prstGeom>
          <a:noFill/>
          <a:ln w="9525">
            <a:noFill/>
            <a:miter lim="800000"/>
            <a:headEnd/>
            <a:tailEnd/>
          </a:ln>
        </p:spPr>
      </p:pic>
      <p:sp>
        <p:nvSpPr>
          <p:cNvPr id="37" name="ZoneTexte 36"/>
          <p:cNvSpPr txBox="1"/>
          <p:nvPr/>
        </p:nvSpPr>
        <p:spPr>
          <a:xfrm>
            <a:off x="683568" y="2041684"/>
            <a:ext cx="4824536" cy="523220"/>
          </a:xfrm>
          <a:prstGeom prst="rect">
            <a:avLst/>
          </a:prstGeom>
          <a:noFill/>
        </p:spPr>
        <p:style>
          <a:lnRef idx="0">
            <a:schemeClr val="accent5"/>
          </a:lnRef>
          <a:fillRef idx="3">
            <a:schemeClr val="accent5"/>
          </a:fillRef>
          <a:effectRef idx="3">
            <a:schemeClr val="accent5"/>
          </a:effectRef>
          <a:fontRef idx="minor">
            <a:schemeClr val="lt1"/>
          </a:fontRef>
        </p:style>
        <p:txBody>
          <a:bodyPr wrap="square">
            <a:spAutoFit/>
          </a:bodyPr>
          <a:lstStyle/>
          <a:p>
            <a:pPr>
              <a:defRPr/>
            </a:pPr>
            <a:r>
              <a:rPr lang="fr-FR" sz="2800" b="1" i="1" dirty="0">
                <a:solidFill>
                  <a:srgbClr val="FF0000"/>
                </a:solidFill>
              </a:rPr>
              <a:t>Logiciel de modélisation</a:t>
            </a:r>
          </a:p>
        </p:txBody>
      </p:sp>
      <p:pic>
        <p:nvPicPr>
          <p:cNvPr id="33813" name="Picture 2" descr="cabinet medical"/>
          <p:cNvPicPr>
            <a:picLocks noChangeAspect="1" noChangeArrowheads="1"/>
          </p:cNvPicPr>
          <p:nvPr/>
        </p:nvPicPr>
        <p:blipFill>
          <a:blip r:embed="rId4" cstate="print"/>
          <a:srcRect/>
          <a:stretch>
            <a:fillRect/>
          </a:stretch>
        </p:blipFill>
        <p:spPr bwMode="auto">
          <a:xfrm>
            <a:off x="6341803" y="2009223"/>
            <a:ext cx="2391556" cy="16817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8" name="AutoShape 4"/>
          <p:cNvSpPr>
            <a:spLocks noChangeArrowheads="1"/>
          </p:cNvSpPr>
          <p:nvPr/>
        </p:nvSpPr>
        <p:spPr bwMode="auto">
          <a:xfrm>
            <a:off x="611758"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l’apport de la lumière du jour sur la consommation électrique d’une salle de soin.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25"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6" name="Groupe 25"/>
          <p:cNvGrpSpPr/>
          <p:nvPr/>
        </p:nvGrpSpPr>
        <p:grpSpPr>
          <a:xfrm>
            <a:off x="3748930" y="-108869"/>
            <a:ext cx="5215557" cy="1440000"/>
            <a:chOff x="3748930" y="-108869"/>
            <a:chExt cx="5215557" cy="1440000"/>
          </a:xfrm>
        </p:grpSpPr>
        <p:grpSp>
          <p:nvGrpSpPr>
            <p:cNvPr id="27" name="Groupe 21"/>
            <p:cNvGrpSpPr>
              <a:grpSpLocks/>
            </p:cNvGrpSpPr>
            <p:nvPr/>
          </p:nvGrpSpPr>
          <p:grpSpPr bwMode="auto">
            <a:xfrm>
              <a:off x="3748930" y="72008"/>
              <a:ext cx="5215557" cy="908050"/>
              <a:chOff x="0" y="0"/>
              <a:chExt cx="2580168" cy="513739"/>
            </a:xfrm>
          </p:grpSpPr>
          <p:sp>
            <p:nvSpPr>
              <p:cNvPr id="38" name="AutoShape 3"/>
              <p:cNvSpPr>
                <a:spLocks noChangeArrowheads="1"/>
              </p:cNvSpPr>
              <p:nvPr/>
            </p:nvSpPr>
            <p:spPr bwMode="auto">
              <a:xfrm>
                <a:off x="1" y="150881"/>
                <a:ext cx="2580167"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9"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6" name="Imag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40" name="Groupe 21"/>
          <p:cNvGrpSpPr>
            <a:grpSpLocks/>
          </p:cNvGrpSpPr>
          <p:nvPr/>
        </p:nvGrpSpPr>
        <p:grpSpPr bwMode="auto">
          <a:xfrm>
            <a:off x="639521" y="72008"/>
            <a:ext cx="2996375" cy="908050"/>
            <a:chOff x="53873" y="29132"/>
            <a:chExt cx="2049225" cy="509714"/>
          </a:xfrm>
        </p:grpSpPr>
        <p:sp>
          <p:nvSpPr>
            <p:cNvPr id="41"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2"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8754" y="2621053"/>
            <a:ext cx="4317302" cy="2878201"/>
          </a:xfrm>
          <a:prstGeom prst="rect">
            <a:avLst/>
          </a:prstGeom>
        </p:spPr>
      </p:pic>
      <p:grpSp>
        <p:nvGrpSpPr>
          <p:cNvPr id="30" name="Groupe 29"/>
          <p:cNvGrpSpPr/>
          <p:nvPr/>
        </p:nvGrpSpPr>
        <p:grpSpPr>
          <a:xfrm>
            <a:off x="2082924" y="4873387"/>
            <a:ext cx="2750096" cy="1984613"/>
            <a:chOff x="2723457" y="1628800"/>
            <a:chExt cx="6598442" cy="5400600"/>
          </a:xfrm>
          <a:effectLst>
            <a:outerShdw blurRad="76200" dir="18900000" sy="23000" kx="-1200000" algn="bl" rotWithShape="0">
              <a:prstClr val="black">
                <a:alpha val="20000"/>
              </a:prstClr>
            </a:outerShdw>
          </a:effectLst>
        </p:grpSpPr>
        <p:pic>
          <p:nvPicPr>
            <p:cNvPr id="31" name="Imag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2" name="Imag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3" name="Imag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4" name="Imag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pic>
        <p:nvPicPr>
          <p:cNvPr id="33807" name="Image 258"/>
          <p:cNvPicPr>
            <a:picLocks noChangeAspect="1" noChangeArrowheads="1"/>
          </p:cNvPicPr>
          <p:nvPr/>
        </p:nvPicPr>
        <p:blipFill>
          <a:blip r:embed="rId11" cstate="print"/>
          <a:srcRect l="23238" t="37743" r="23651" b="25827"/>
          <a:stretch>
            <a:fillRect/>
          </a:stretch>
        </p:blipFill>
        <p:spPr bwMode="auto">
          <a:xfrm>
            <a:off x="4211960" y="1988840"/>
            <a:ext cx="1242120" cy="99390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22" name="Rectangle 11"/>
          <p:cNvSpPr>
            <a:spLocks noChangeArrowheads="1"/>
          </p:cNvSpPr>
          <p:nvPr/>
        </p:nvSpPr>
        <p:spPr bwMode="auto">
          <a:xfrm>
            <a:off x="5707063" y="4378846"/>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323850" y="1412875"/>
            <a:ext cx="8280400" cy="52562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4829" name="Rectangle 3"/>
          <p:cNvSpPr>
            <a:spLocks noChangeArrowheads="1"/>
          </p:cNvSpPr>
          <p:nvPr/>
        </p:nvSpPr>
        <p:spPr bwMode="auto">
          <a:xfrm>
            <a:off x="611188" y="2590800"/>
            <a:ext cx="5183187" cy="549275"/>
          </a:xfrm>
          <a:prstGeom prst="rect">
            <a:avLst/>
          </a:prstGeom>
          <a:noFill/>
          <a:ln w="9525">
            <a:noFill/>
            <a:miter lim="800000"/>
            <a:headEnd/>
            <a:tailEnd/>
          </a:ln>
        </p:spPr>
        <p:txBody>
          <a:bodyPr anchor="ctr">
            <a:spAutoFit/>
          </a:bodyPr>
          <a:lstStyle/>
          <a:p>
            <a:pPr algn="just">
              <a:tabLst>
                <a:tab pos="2763838" algn="ctr"/>
              </a:tabLst>
            </a:pPr>
            <a:r>
              <a:rPr lang="fr-FR" sz="1200">
                <a:solidFill>
                  <a:srgbClr val="006600"/>
                </a:solidFill>
                <a:cs typeface="Times New Roman" pitchFamily="18" charset="0"/>
              </a:rPr>
              <a:t> </a:t>
            </a:r>
            <a:endParaRPr lang="fr-FR" sz="1600">
              <a:latin typeface="Calibri" pitchFamily="34" charset="0"/>
              <a:cs typeface="Times New Roman" pitchFamily="18" charset="0"/>
            </a:endParaRPr>
          </a:p>
          <a:p>
            <a:pPr algn="just">
              <a:tabLst>
                <a:tab pos="2763838" algn="ctr"/>
              </a:tabLst>
            </a:pPr>
            <a:endParaRPr lang="fr-FR">
              <a:cs typeface="Times New Roman" pitchFamily="18" charset="0"/>
            </a:endParaRPr>
          </a:p>
        </p:txBody>
      </p:sp>
      <p:sp>
        <p:nvSpPr>
          <p:cNvPr id="34833" name="Rectangle 28"/>
          <p:cNvSpPr>
            <a:spLocks noChangeArrowheads="1"/>
          </p:cNvSpPr>
          <p:nvPr/>
        </p:nvSpPr>
        <p:spPr bwMode="auto">
          <a:xfrm>
            <a:off x="395288" y="2648471"/>
            <a:ext cx="2232025" cy="1447800"/>
          </a:xfrm>
          <a:prstGeom prst="rect">
            <a:avLst/>
          </a:prstGeom>
          <a:noFill/>
          <a:ln w="9525">
            <a:noFill/>
            <a:miter lim="800000"/>
            <a:headEnd/>
            <a:tailEnd/>
          </a:ln>
        </p:spPr>
        <p:txBody>
          <a:bodyPr anchor="ctr">
            <a:spAutoFit/>
          </a:bodyPr>
          <a:lstStyle/>
          <a:p>
            <a:pPr algn="ctr"/>
            <a:r>
              <a:rPr lang="fr-FR" sz="2000">
                <a:latin typeface="Calibri" pitchFamily="34" charset="0"/>
                <a:cs typeface="Times New Roman" pitchFamily="18" charset="0"/>
              </a:rPr>
              <a:t>Eclairement recommandé pour une salle de soins :</a:t>
            </a:r>
            <a:endParaRPr lang="fr-FR" sz="2000">
              <a:latin typeface="Calibri" pitchFamily="34" charset="0"/>
            </a:endParaRPr>
          </a:p>
          <a:p>
            <a:pPr algn="ctr" eaLnBrk="0" hangingPunct="0"/>
            <a:r>
              <a:rPr lang="fr-FR" sz="2800" b="1">
                <a:latin typeface="Calibri" pitchFamily="34" charset="0"/>
                <a:cs typeface="Times New Roman" pitchFamily="18" charset="0"/>
              </a:rPr>
              <a:t>E = </a:t>
            </a:r>
            <a:r>
              <a:rPr lang="fr-FR" sz="2800" b="1">
                <a:solidFill>
                  <a:srgbClr val="FF0000"/>
                </a:solidFill>
                <a:latin typeface="Calibri" pitchFamily="34" charset="0"/>
                <a:cs typeface="Times New Roman" pitchFamily="18" charset="0"/>
              </a:rPr>
              <a:t>500</a:t>
            </a:r>
            <a:r>
              <a:rPr lang="fr-FR" sz="2800" b="1">
                <a:latin typeface="Calibri" pitchFamily="34" charset="0"/>
                <a:cs typeface="Times New Roman" pitchFamily="18" charset="0"/>
              </a:rPr>
              <a:t> lux</a:t>
            </a:r>
            <a:endParaRPr lang="fr-FR" sz="2800">
              <a:latin typeface="Calibri" pitchFamily="34" charset="0"/>
            </a:endParaRPr>
          </a:p>
        </p:txBody>
      </p:sp>
      <p:pic>
        <p:nvPicPr>
          <p:cNvPr id="34834" name="Picture 36"/>
          <p:cNvPicPr>
            <a:picLocks noChangeAspect="1" noChangeArrowheads="1"/>
          </p:cNvPicPr>
          <p:nvPr/>
        </p:nvPicPr>
        <p:blipFill>
          <a:blip r:embed="rId3" cstate="print"/>
          <a:srcRect/>
          <a:stretch>
            <a:fillRect/>
          </a:stretch>
        </p:blipFill>
        <p:spPr bwMode="auto">
          <a:xfrm>
            <a:off x="2555875" y="2492896"/>
            <a:ext cx="5756275" cy="1747838"/>
          </a:xfrm>
          <a:prstGeom prst="rect">
            <a:avLst/>
          </a:prstGeom>
          <a:noFill/>
          <a:ln w="9525">
            <a:noFill/>
            <a:miter lim="800000"/>
            <a:headEnd/>
            <a:tailEnd/>
          </a:ln>
        </p:spPr>
      </p:pic>
      <p:pic>
        <p:nvPicPr>
          <p:cNvPr id="34835" name="Picture 42"/>
          <p:cNvPicPr>
            <a:picLocks noChangeAspect="1" noChangeArrowheads="1"/>
          </p:cNvPicPr>
          <p:nvPr/>
        </p:nvPicPr>
        <p:blipFill>
          <a:blip r:embed="rId4" cstate="print"/>
          <a:srcRect/>
          <a:stretch>
            <a:fillRect/>
          </a:stretch>
        </p:blipFill>
        <p:spPr bwMode="auto">
          <a:xfrm>
            <a:off x="468313" y="4201046"/>
            <a:ext cx="7991475" cy="1479550"/>
          </a:xfrm>
          <a:prstGeom prst="rect">
            <a:avLst/>
          </a:prstGeom>
          <a:noFill/>
          <a:ln w="9525">
            <a:noFill/>
            <a:miter lim="800000"/>
            <a:headEnd/>
            <a:tailEnd/>
          </a:ln>
        </p:spPr>
      </p:pic>
      <p:sp>
        <p:nvSpPr>
          <p:cNvPr id="28" name="AutoShape 4"/>
          <p:cNvSpPr>
            <a:spLocks noChangeArrowheads="1"/>
          </p:cNvSpPr>
          <p:nvPr/>
        </p:nvSpPr>
        <p:spPr bwMode="auto">
          <a:xfrm>
            <a:off x="25152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l’apport de la lumière du jour sur la consommation électrique d’une salle de soin.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24" name="Groupe 21"/>
          <p:cNvGrpSpPr>
            <a:grpSpLocks/>
          </p:cNvGrpSpPr>
          <p:nvPr/>
        </p:nvGrpSpPr>
        <p:grpSpPr bwMode="auto">
          <a:xfrm>
            <a:off x="3748930" y="72008"/>
            <a:ext cx="5395070" cy="908050"/>
            <a:chOff x="0" y="0"/>
            <a:chExt cx="2668974" cy="513739"/>
          </a:xfrm>
        </p:grpSpPr>
        <p:sp>
          <p:nvSpPr>
            <p:cNvPr id="2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9" name="Groupe 21"/>
          <p:cNvGrpSpPr>
            <a:grpSpLocks/>
          </p:cNvGrpSpPr>
          <p:nvPr/>
        </p:nvGrpSpPr>
        <p:grpSpPr bwMode="auto">
          <a:xfrm>
            <a:off x="323530" y="44624"/>
            <a:ext cx="3168350" cy="908050"/>
            <a:chOff x="1" y="0"/>
            <a:chExt cx="1691406" cy="513739"/>
          </a:xfrm>
        </p:grpSpPr>
        <p:sp>
          <p:nvSpPr>
            <p:cNvPr id="3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à coins arrondis 14"/>
          <p:cNvSpPr/>
          <p:nvPr/>
        </p:nvSpPr>
        <p:spPr>
          <a:xfrm>
            <a:off x="684088"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715888" y="1124744"/>
            <a:ext cx="4648200" cy="431254"/>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p:txBody>
      </p:sp>
      <p:sp>
        <p:nvSpPr>
          <p:cNvPr id="14359" name="ZoneTexte 32"/>
          <p:cNvSpPr txBox="1">
            <a:spLocks noChangeArrowheads="1"/>
          </p:cNvSpPr>
          <p:nvPr/>
        </p:nvSpPr>
        <p:spPr bwMode="auto">
          <a:xfrm>
            <a:off x="5006975" y="3037016"/>
            <a:ext cx="3900363" cy="3416320"/>
          </a:xfrm>
          <a:prstGeom prst="rect">
            <a:avLst/>
          </a:prstGeom>
          <a:noFill/>
          <a:ln w="9525">
            <a:noFill/>
            <a:miter lim="800000"/>
            <a:headEnd/>
            <a:tailEnd/>
          </a:ln>
        </p:spPr>
        <p:txBody>
          <a:bodyPr wrap="square">
            <a:spAutoFit/>
          </a:bodyPr>
          <a:lstStyle/>
          <a:p>
            <a:r>
              <a:rPr lang="fr-FR" dirty="0" smtClean="0">
                <a:latin typeface="Calibri" pitchFamily="34" charset="0"/>
              </a:rPr>
              <a:t>Chaque groupe d’élèves restitue les résultats de leur travail. </a:t>
            </a:r>
          </a:p>
          <a:p>
            <a:endParaRPr lang="fr-FR" dirty="0" smtClean="0">
              <a:latin typeface="Calibri" pitchFamily="34" charset="0"/>
            </a:endParaRPr>
          </a:p>
          <a:p>
            <a:r>
              <a:rPr lang="fr-FR" dirty="0" smtClean="0">
                <a:latin typeface="Calibri" pitchFamily="34" charset="0"/>
              </a:rPr>
              <a:t>La restitution peut prendre des formes très différentes (orale et/ou écrite) : </a:t>
            </a:r>
          </a:p>
          <a:p>
            <a:endParaRPr lang="fr-FR" dirty="0" smtClean="0">
              <a:latin typeface="Calibri" pitchFamily="34" charset="0"/>
            </a:endParaRPr>
          </a:p>
          <a:p>
            <a:pPr marL="441325" indent="-261938">
              <a:buFont typeface="Arial" pitchFamily="34" charset="0"/>
              <a:buChar char="•"/>
            </a:pPr>
            <a:r>
              <a:rPr lang="fr-FR" dirty="0" smtClean="0">
                <a:latin typeface="Calibri" pitchFamily="34" charset="0"/>
              </a:rPr>
              <a:t>diaporama et présentation orale,</a:t>
            </a:r>
          </a:p>
          <a:p>
            <a:pPr marL="441325" indent="-261938">
              <a:buFont typeface="Arial" pitchFamily="34" charset="0"/>
              <a:buChar char="•"/>
            </a:pPr>
            <a:r>
              <a:rPr lang="fr-FR" dirty="0" smtClean="0">
                <a:latin typeface="Calibri" pitchFamily="34" charset="0"/>
              </a:rPr>
              <a:t>jeux de rôle,</a:t>
            </a:r>
          </a:p>
          <a:p>
            <a:pPr marL="441325" indent="-261938">
              <a:buFont typeface="Arial" pitchFamily="34" charset="0"/>
              <a:buChar char="•"/>
            </a:pPr>
            <a:r>
              <a:rPr lang="fr-FR" dirty="0" smtClean="0">
                <a:latin typeface="Calibri" pitchFamily="34" charset="0"/>
              </a:rPr>
              <a:t>élaboration d’une affiche,</a:t>
            </a:r>
          </a:p>
          <a:p>
            <a:pPr marL="441325" indent="-261938">
              <a:buFont typeface="Arial" pitchFamily="34" charset="0"/>
              <a:buChar char="•"/>
            </a:pPr>
            <a:r>
              <a:rPr lang="fr-FR" dirty="0" smtClean="0">
                <a:latin typeface="Calibri" pitchFamily="34" charset="0"/>
              </a:rPr>
              <a:t>rédaction d’un article alimentant  un blog,</a:t>
            </a:r>
          </a:p>
          <a:p>
            <a:pPr marL="441325" indent="-261938">
              <a:buFont typeface="Arial" pitchFamily="34" charset="0"/>
              <a:buChar char="•"/>
            </a:pPr>
            <a:r>
              <a:rPr lang="fr-FR" dirty="0" smtClean="0">
                <a:latin typeface="Calibri" pitchFamily="34" charset="0"/>
              </a:rPr>
              <a:t>…</a:t>
            </a:r>
            <a:endParaRPr lang="fr-FR" dirty="0">
              <a:latin typeface="Calibri" pitchFamily="34" charset="0"/>
            </a:endParaRPr>
          </a:p>
        </p:txBody>
      </p:sp>
      <p:sp>
        <p:nvSpPr>
          <p:cNvPr id="38" name="Rectangle à coins arrondis 37"/>
          <p:cNvSpPr/>
          <p:nvPr/>
        </p:nvSpPr>
        <p:spPr>
          <a:xfrm>
            <a:off x="971351" y="2132856"/>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9" name="Rectangle à coins arrondis 38"/>
          <p:cNvSpPr/>
          <p:nvPr/>
        </p:nvSpPr>
        <p:spPr>
          <a:xfrm>
            <a:off x="3995687" y="2413000"/>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40" name="Rectangle à coins arrondis 39"/>
          <p:cNvSpPr/>
          <p:nvPr/>
        </p:nvSpPr>
        <p:spPr>
          <a:xfrm>
            <a:off x="1331391" y="2204864"/>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42" name="Rectangle à coins arrondis 41"/>
          <p:cNvSpPr/>
          <p:nvPr/>
        </p:nvSpPr>
        <p:spPr>
          <a:xfrm>
            <a:off x="2483519" y="2457271"/>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43" name="Rectangle à coins arrondis 42"/>
          <p:cNvSpPr/>
          <p:nvPr/>
        </p:nvSpPr>
        <p:spPr>
          <a:xfrm>
            <a:off x="2483519" y="357301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44" name="Rectangle à coins arrondis 43"/>
          <p:cNvSpPr/>
          <p:nvPr/>
        </p:nvSpPr>
        <p:spPr>
          <a:xfrm>
            <a:off x="2483519" y="302424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45" name="Rectangle à coins arrondis 44"/>
          <p:cNvSpPr/>
          <p:nvPr/>
        </p:nvSpPr>
        <p:spPr>
          <a:xfrm>
            <a:off x="2483519" y="4153384"/>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46" name="Rectangle à coins arrondis 45"/>
          <p:cNvSpPr/>
          <p:nvPr/>
        </p:nvSpPr>
        <p:spPr>
          <a:xfrm>
            <a:off x="2483519" y="472944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47" name="Flèche droite 46"/>
          <p:cNvSpPr/>
          <p:nvPr/>
        </p:nvSpPr>
        <p:spPr>
          <a:xfrm>
            <a:off x="3899929" y="2600529"/>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8" name="Flèche droite 47"/>
          <p:cNvSpPr/>
          <p:nvPr/>
        </p:nvSpPr>
        <p:spPr>
          <a:xfrm>
            <a:off x="3899929" y="315360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9" name="Flèche droite 48"/>
          <p:cNvSpPr/>
          <p:nvPr/>
        </p:nvSpPr>
        <p:spPr>
          <a:xfrm>
            <a:off x="3911804" y="370515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0" name="Flèche droite 49"/>
          <p:cNvSpPr/>
          <p:nvPr/>
        </p:nvSpPr>
        <p:spPr>
          <a:xfrm>
            <a:off x="3923679" y="4293096"/>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1" name="Flèche droite 50"/>
          <p:cNvSpPr/>
          <p:nvPr/>
        </p:nvSpPr>
        <p:spPr>
          <a:xfrm>
            <a:off x="3923679" y="483277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2"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3" name="Groupe 32"/>
          <p:cNvGrpSpPr/>
          <p:nvPr/>
        </p:nvGrpSpPr>
        <p:grpSpPr>
          <a:xfrm>
            <a:off x="3748930" y="-108869"/>
            <a:ext cx="5215557" cy="1440000"/>
            <a:chOff x="3748930" y="-108869"/>
            <a:chExt cx="5215557" cy="1440000"/>
          </a:xfrm>
        </p:grpSpPr>
        <p:grpSp>
          <p:nvGrpSpPr>
            <p:cNvPr id="34" name="Groupe 21"/>
            <p:cNvGrpSpPr>
              <a:grpSpLocks/>
            </p:cNvGrpSpPr>
            <p:nvPr/>
          </p:nvGrpSpPr>
          <p:grpSpPr bwMode="auto">
            <a:xfrm>
              <a:off x="3748930" y="72008"/>
              <a:ext cx="5215557" cy="908050"/>
              <a:chOff x="0" y="0"/>
              <a:chExt cx="2580168" cy="513739"/>
            </a:xfrm>
          </p:grpSpPr>
          <p:sp>
            <p:nvSpPr>
              <p:cNvPr id="36" name="AutoShape 3"/>
              <p:cNvSpPr>
                <a:spLocks noChangeArrowheads="1"/>
              </p:cNvSpPr>
              <p:nvPr/>
            </p:nvSpPr>
            <p:spPr bwMode="auto">
              <a:xfrm>
                <a:off x="1" y="150881"/>
                <a:ext cx="2580167"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7"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5" name="Imag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58" name="Groupe 21"/>
          <p:cNvGrpSpPr>
            <a:grpSpLocks/>
          </p:cNvGrpSpPr>
          <p:nvPr/>
        </p:nvGrpSpPr>
        <p:grpSpPr bwMode="auto">
          <a:xfrm>
            <a:off x="639521" y="72008"/>
            <a:ext cx="2996375" cy="908050"/>
            <a:chOff x="53873" y="29132"/>
            <a:chExt cx="2049225" cy="509714"/>
          </a:xfrm>
        </p:grpSpPr>
        <p:sp>
          <p:nvSpPr>
            <p:cNvPr id="59"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60"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31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316" y="1065452"/>
            <a:ext cx="2881228"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additive="base">
                                        <p:cTn id="7" dur="500" fill="hold"/>
                                        <p:tgtEl>
                                          <p:spTgt spid="93186"/>
                                        </p:tgtEl>
                                        <p:attrNameLst>
                                          <p:attrName>ppt_x</p:attrName>
                                        </p:attrNameLst>
                                      </p:cBhvr>
                                      <p:tavLst>
                                        <p:tav tm="0">
                                          <p:val>
                                            <p:strVal val="1+#ppt_w/2"/>
                                          </p:val>
                                        </p:tav>
                                        <p:tav tm="100000">
                                          <p:val>
                                            <p:strVal val="#ppt_x"/>
                                          </p:val>
                                        </p:tav>
                                      </p:tavLst>
                                    </p:anim>
                                    <p:anim calcmode="lin" valueType="num">
                                      <p:cBhvr additive="base">
                                        <p:cTn id="8" dur="500" fill="hold"/>
                                        <p:tgtEl>
                                          <p:spTgt spid="93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323850" y="1125538"/>
            <a:ext cx="4648200" cy="503262"/>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p:txBody>
      </p:sp>
      <p:sp>
        <p:nvSpPr>
          <p:cNvPr id="14360" name="ZoneTexte 17"/>
          <p:cNvSpPr txBox="1">
            <a:spLocks noChangeArrowheads="1"/>
          </p:cNvSpPr>
          <p:nvPr/>
        </p:nvSpPr>
        <p:spPr bwMode="auto">
          <a:xfrm>
            <a:off x="971550" y="3379788"/>
            <a:ext cx="23050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Sans dispositif</a:t>
            </a:r>
          </a:p>
        </p:txBody>
      </p:sp>
      <p:pic>
        <p:nvPicPr>
          <p:cNvPr id="14361" name="Picture 30"/>
          <p:cNvPicPr>
            <a:picLocks noChangeAspect="1" noChangeArrowheads="1"/>
          </p:cNvPicPr>
          <p:nvPr/>
        </p:nvPicPr>
        <p:blipFill>
          <a:blip r:embed="rId3" cstate="print"/>
          <a:srcRect l="9126" t="9033" r="24261" b="21602"/>
          <a:stretch>
            <a:fillRect/>
          </a:stretch>
        </p:blipFill>
        <p:spPr bwMode="auto">
          <a:xfrm>
            <a:off x="498475" y="3840163"/>
            <a:ext cx="3209925" cy="1893887"/>
          </a:xfrm>
          <a:prstGeom prst="rect">
            <a:avLst/>
          </a:prstGeom>
          <a:noFill/>
          <a:ln w="9525">
            <a:noFill/>
            <a:miter lim="800000"/>
            <a:headEnd/>
            <a:tailEnd/>
          </a:ln>
        </p:spPr>
      </p:pic>
      <p:pic>
        <p:nvPicPr>
          <p:cNvPr id="14362" name="Picture 31"/>
          <p:cNvPicPr>
            <a:picLocks noChangeAspect="1" noChangeArrowheads="1"/>
          </p:cNvPicPr>
          <p:nvPr/>
        </p:nvPicPr>
        <p:blipFill>
          <a:blip r:embed="rId4" cstate="print"/>
          <a:srcRect l="6024" t="12595" r="26550" b="18893"/>
          <a:stretch>
            <a:fillRect/>
          </a:stretch>
        </p:blipFill>
        <p:spPr bwMode="auto">
          <a:xfrm>
            <a:off x="4933950" y="4724400"/>
            <a:ext cx="2878138" cy="1657350"/>
          </a:xfrm>
          <a:prstGeom prst="rect">
            <a:avLst/>
          </a:prstGeom>
          <a:noFill/>
          <a:ln w="9525">
            <a:noFill/>
            <a:miter lim="800000"/>
            <a:headEnd/>
            <a:tailEnd/>
          </a:ln>
        </p:spPr>
      </p:pic>
      <p:pic>
        <p:nvPicPr>
          <p:cNvPr id="14363" name="Picture 32"/>
          <p:cNvPicPr>
            <a:picLocks noChangeAspect="1" noChangeArrowheads="1"/>
          </p:cNvPicPr>
          <p:nvPr/>
        </p:nvPicPr>
        <p:blipFill>
          <a:blip r:embed="rId5" cstate="print"/>
          <a:srcRect l="1611" t="21016" r="31754" b="13878"/>
          <a:stretch>
            <a:fillRect/>
          </a:stretch>
        </p:blipFill>
        <p:spPr bwMode="auto">
          <a:xfrm>
            <a:off x="4984750" y="2801938"/>
            <a:ext cx="2755900" cy="1563687"/>
          </a:xfrm>
          <a:prstGeom prst="rect">
            <a:avLst/>
          </a:prstGeom>
          <a:noFill/>
          <a:ln w="9525">
            <a:noFill/>
            <a:miter lim="800000"/>
            <a:headEnd/>
            <a:tailEnd/>
          </a:ln>
        </p:spPr>
      </p:pic>
      <p:sp>
        <p:nvSpPr>
          <p:cNvPr id="14364" name="ZoneTexte 17"/>
          <p:cNvSpPr txBox="1">
            <a:spLocks noChangeArrowheads="1"/>
          </p:cNvSpPr>
          <p:nvPr/>
        </p:nvSpPr>
        <p:spPr bwMode="auto">
          <a:xfrm>
            <a:off x="5292725" y="2492375"/>
            <a:ext cx="23050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Avec Lightshelf</a:t>
            </a:r>
          </a:p>
        </p:txBody>
      </p:sp>
      <p:sp>
        <p:nvSpPr>
          <p:cNvPr id="14365" name="ZoneTexte 22"/>
          <p:cNvSpPr txBox="1">
            <a:spLocks noChangeArrowheads="1"/>
          </p:cNvSpPr>
          <p:nvPr/>
        </p:nvSpPr>
        <p:spPr bwMode="auto">
          <a:xfrm>
            <a:off x="5219700" y="4437063"/>
            <a:ext cx="25209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Avec conduit de lumière </a:t>
            </a:r>
          </a:p>
        </p:txBody>
      </p:sp>
      <p:sp>
        <p:nvSpPr>
          <p:cNvPr id="14366" name="Line 35"/>
          <p:cNvSpPr>
            <a:spLocks noChangeShapeType="1"/>
          </p:cNvSpPr>
          <p:nvPr/>
        </p:nvSpPr>
        <p:spPr bwMode="auto">
          <a:xfrm flipV="1">
            <a:off x="3924300" y="3644900"/>
            <a:ext cx="863600" cy="431800"/>
          </a:xfrm>
          <a:prstGeom prst="line">
            <a:avLst/>
          </a:prstGeom>
          <a:noFill/>
          <a:ln w="50800">
            <a:solidFill>
              <a:srgbClr val="FF0000"/>
            </a:solidFill>
            <a:round/>
            <a:headEnd/>
            <a:tailEnd type="triangle" w="med" len="med"/>
          </a:ln>
        </p:spPr>
        <p:txBody>
          <a:bodyPr/>
          <a:lstStyle/>
          <a:p>
            <a:endParaRPr lang="fr-FR"/>
          </a:p>
        </p:txBody>
      </p:sp>
      <p:sp>
        <p:nvSpPr>
          <p:cNvPr id="14367" name="Line 36"/>
          <p:cNvSpPr>
            <a:spLocks noChangeShapeType="1"/>
          </p:cNvSpPr>
          <p:nvPr/>
        </p:nvSpPr>
        <p:spPr bwMode="auto">
          <a:xfrm>
            <a:off x="3924300" y="4797425"/>
            <a:ext cx="935038" cy="431800"/>
          </a:xfrm>
          <a:prstGeom prst="line">
            <a:avLst/>
          </a:prstGeom>
          <a:noFill/>
          <a:ln w="50800">
            <a:solidFill>
              <a:srgbClr val="FF0000"/>
            </a:solidFill>
            <a:round/>
            <a:headEnd/>
            <a:tailEnd type="triangle" w="med" len="med"/>
          </a:ln>
        </p:spPr>
        <p:txBody>
          <a:bodyPr/>
          <a:lstStyle/>
          <a:p>
            <a:endParaRPr lang="fr-FR"/>
          </a:p>
        </p:txBody>
      </p:sp>
      <p:sp>
        <p:nvSpPr>
          <p:cNvPr id="14368" name="Forme libre 12"/>
          <p:cNvSpPr>
            <a:spLocks/>
          </p:cNvSpPr>
          <p:nvPr/>
        </p:nvSpPr>
        <p:spPr bwMode="auto">
          <a:xfrm rot="189623">
            <a:off x="901700" y="4005263"/>
            <a:ext cx="219075" cy="647700"/>
          </a:xfrm>
          <a:custGeom>
            <a:avLst/>
            <a:gdLst>
              <a:gd name="T0" fmla="*/ 0 w 358815"/>
              <a:gd name="T1" fmla="*/ 149469 h 601884"/>
              <a:gd name="T2" fmla="*/ 190807 w 358815"/>
              <a:gd name="T3" fmla="*/ 0 h 601884"/>
              <a:gd name="T4" fmla="*/ 219075 w 358815"/>
              <a:gd name="T5" fmla="*/ 473319 h 601884"/>
              <a:gd name="T6" fmla="*/ 42402 w 358815"/>
              <a:gd name="T7" fmla="*/ 647700 h 601884"/>
              <a:gd name="T8" fmla="*/ 0 w 358815"/>
              <a:gd name="T9" fmla="*/ 149469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0" name="Organigramme : Disque magnétique 9"/>
          <p:cNvSpPr>
            <a:spLocks noChangeArrowheads="1"/>
          </p:cNvSpPr>
          <p:nvPr/>
        </p:nvSpPr>
        <p:spPr bwMode="auto">
          <a:xfrm>
            <a:off x="6877050" y="4797425"/>
            <a:ext cx="223838" cy="387350"/>
          </a:xfrm>
          <a:prstGeom prst="flowChartMagneticDisk">
            <a:avLst/>
          </a:prstGeom>
          <a:solidFill>
            <a:schemeClr val="tx1"/>
          </a:solidFill>
          <a:ln w="25400" algn="ctr">
            <a:solidFill>
              <a:schemeClr val="accent1"/>
            </a:solidFill>
            <a:round/>
            <a:headEnd/>
            <a:tailEnd/>
          </a:ln>
        </p:spPr>
        <p:txBody>
          <a:bodyPr anchor="ctr"/>
          <a:lstStyle/>
          <a:p>
            <a:pPr algn="ctr" fontAlgn="auto">
              <a:spcBef>
                <a:spcPts val="0"/>
              </a:spcBef>
              <a:spcAft>
                <a:spcPts val="0"/>
              </a:spcAft>
              <a:defRPr/>
            </a:pPr>
            <a:endParaRPr lang="fr-FR">
              <a:solidFill>
                <a:schemeClr val="lt1"/>
              </a:solidFill>
              <a:latin typeface="+mn-lt"/>
              <a:cs typeface="+mn-cs"/>
            </a:endParaRPr>
          </a:p>
        </p:txBody>
      </p:sp>
      <p:sp>
        <p:nvSpPr>
          <p:cNvPr id="14370" name="Forme libre 12"/>
          <p:cNvSpPr>
            <a:spLocks/>
          </p:cNvSpPr>
          <p:nvPr/>
        </p:nvSpPr>
        <p:spPr bwMode="auto">
          <a:xfrm rot="189623">
            <a:off x="5424488" y="2924175"/>
            <a:ext cx="296862" cy="504825"/>
          </a:xfrm>
          <a:custGeom>
            <a:avLst/>
            <a:gdLst>
              <a:gd name="T0" fmla="*/ 0 w 358815"/>
              <a:gd name="T1" fmla="*/ 116498 h 601884"/>
              <a:gd name="T2" fmla="*/ 258557 w 358815"/>
              <a:gd name="T3" fmla="*/ 0 h 601884"/>
              <a:gd name="T4" fmla="*/ 296862 w 358815"/>
              <a:gd name="T5" fmla="*/ 368910 h 601884"/>
              <a:gd name="T6" fmla="*/ 57457 w 358815"/>
              <a:gd name="T7" fmla="*/ 504825 h 601884"/>
              <a:gd name="T8" fmla="*/ 0 w 358815"/>
              <a:gd name="T9" fmla="*/ 116498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4371" name="Forme libre 12"/>
          <p:cNvSpPr>
            <a:spLocks/>
          </p:cNvSpPr>
          <p:nvPr/>
        </p:nvSpPr>
        <p:spPr bwMode="auto">
          <a:xfrm rot="189623">
            <a:off x="5437188" y="4868863"/>
            <a:ext cx="288925" cy="576262"/>
          </a:xfrm>
          <a:custGeom>
            <a:avLst/>
            <a:gdLst>
              <a:gd name="T0" fmla="*/ 0 w 358815"/>
              <a:gd name="T1" fmla="*/ 132983 h 601884"/>
              <a:gd name="T2" fmla="*/ 251644 w 358815"/>
              <a:gd name="T3" fmla="*/ 0 h 601884"/>
              <a:gd name="T4" fmla="*/ 288925 w 358815"/>
              <a:gd name="T5" fmla="*/ 421114 h 601884"/>
              <a:gd name="T6" fmla="*/ 55921 w 358815"/>
              <a:gd name="T7" fmla="*/ 576262 h 601884"/>
              <a:gd name="T8" fmla="*/ 0 w 358815"/>
              <a:gd name="T9" fmla="*/ 132983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4372" name="Rectangle 41"/>
          <p:cNvSpPr>
            <a:spLocks noChangeArrowheads="1"/>
          </p:cNvSpPr>
          <p:nvPr/>
        </p:nvSpPr>
        <p:spPr bwMode="auto">
          <a:xfrm rot="-1300487">
            <a:off x="5435600" y="3068638"/>
            <a:ext cx="280988" cy="93662"/>
          </a:xfrm>
          <a:prstGeom prst="rect">
            <a:avLst/>
          </a:prstGeom>
          <a:solidFill>
            <a:schemeClr val="accent1"/>
          </a:solidFill>
          <a:ln w="9525">
            <a:solidFill>
              <a:schemeClr val="tx1"/>
            </a:solidFill>
            <a:miter lim="800000"/>
            <a:headEnd/>
            <a:tailEnd/>
          </a:ln>
        </p:spPr>
        <p:txBody>
          <a:bodyPr wrap="none" anchor="ctr"/>
          <a:lstStyle/>
          <a:p>
            <a:endParaRPr lang="fr-FR"/>
          </a:p>
        </p:txBody>
      </p:sp>
      <p:pic>
        <p:nvPicPr>
          <p:cNvPr id="37" name="Image 0" descr="Photo 003.jpg"/>
          <p:cNvPicPr>
            <a:picLocks noChangeAspect="1" noChangeArrowheads="1"/>
          </p:cNvPicPr>
          <p:nvPr/>
        </p:nvPicPr>
        <p:blipFill>
          <a:blip r:embed="rId6" cstate="print">
            <a:lum bright="20000" contrast="20000"/>
          </a:blip>
          <a:srcRect l="16779" t="3658" r="7317" b="9756"/>
          <a:stretch>
            <a:fillRect/>
          </a:stretch>
        </p:blipFill>
        <p:spPr bwMode="auto">
          <a:xfrm>
            <a:off x="1403648" y="1916832"/>
            <a:ext cx="1584176" cy="1355162"/>
          </a:xfrm>
          <a:prstGeom prst="rect">
            <a:avLst/>
          </a:prstGeom>
          <a:noFill/>
          <a:ln w="9525">
            <a:noFill/>
            <a:miter lim="800000"/>
            <a:headEnd/>
            <a:tailEnd/>
          </a:ln>
        </p:spPr>
      </p:pic>
      <p:grpSp>
        <p:nvGrpSpPr>
          <p:cNvPr id="38" name="Groupe 21"/>
          <p:cNvGrpSpPr>
            <a:grpSpLocks/>
          </p:cNvGrpSpPr>
          <p:nvPr/>
        </p:nvGrpSpPr>
        <p:grpSpPr bwMode="auto">
          <a:xfrm>
            <a:off x="3748930" y="72008"/>
            <a:ext cx="5395070" cy="908050"/>
            <a:chOff x="0" y="0"/>
            <a:chExt cx="2668974" cy="513739"/>
          </a:xfrm>
        </p:grpSpPr>
        <p:sp>
          <p:nvSpPr>
            <p:cNvPr id="3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2" name="Groupe 21"/>
          <p:cNvGrpSpPr>
            <a:grpSpLocks/>
          </p:cNvGrpSpPr>
          <p:nvPr/>
        </p:nvGrpSpPr>
        <p:grpSpPr bwMode="auto">
          <a:xfrm>
            <a:off x="323530" y="44624"/>
            <a:ext cx="3168350" cy="908050"/>
            <a:chOff x="1" y="0"/>
            <a:chExt cx="1691406" cy="513739"/>
          </a:xfrm>
        </p:grpSpPr>
        <p:sp>
          <p:nvSpPr>
            <p:cNvPr id="4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4"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46085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32"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037"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039" name="AutoShape 4"/>
          <p:cNvSpPr>
            <a:spLocks noChangeArrowheads="1"/>
          </p:cNvSpPr>
          <p:nvPr/>
        </p:nvSpPr>
        <p:spPr bwMode="auto">
          <a:xfrm>
            <a:off x="323850" y="1125538"/>
            <a:ext cx="4648200" cy="6096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sz="3200" b="1">
                <a:solidFill>
                  <a:srgbClr val="FFFFFF"/>
                </a:solidFill>
                <a:latin typeface="Calibri" pitchFamily="34" charset="0"/>
                <a:ea typeface="Times New Roman" pitchFamily="18" charset="0"/>
                <a:cs typeface="Calibri" pitchFamily="34" charset="0"/>
              </a:rPr>
              <a:t>Restitution</a:t>
            </a:r>
            <a:endParaRPr lang="fr-FR" altLang="zh-CN" sz="3200">
              <a:cs typeface="Calibri" pitchFamily="34" charset="0"/>
            </a:endParaRPr>
          </a:p>
          <a:p>
            <a:endParaRPr lang="fr-FR">
              <a:latin typeface="Calibri" pitchFamily="34" charset="0"/>
              <a:ea typeface="宋体" pitchFamily="2" charset="-122"/>
            </a:endParaRPr>
          </a:p>
        </p:txBody>
      </p:sp>
      <p:pic>
        <p:nvPicPr>
          <p:cNvPr id="1040" name="Image 32" descr="visionner.jpg"/>
          <p:cNvPicPr>
            <a:picLocks noChangeAspect="1"/>
          </p:cNvPicPr>
          <p:nvPr/>
        </p:nvPicPr>
        <p:blipFill>
          <a:blip r:embed="rId3" cstate="print"/>
          <a:srcRect/>
          <a:stretch>
            <a:fillRect/>
          </a:stretch>
        </p:blipFill>
        <p:spPr bwMode="auto">
          <a:xfrm>
            <a:off x="2123728" y="3861048"/>
            <a:ext cx="1150938" cy="1008062"/>
          </a:xfrm>
          <a:prstGeom prst="rect">
            <a:avLst/>
          </a:prstGeom>
          <a:noFill/>
          <a:ln w="9525">
            <a:noFill/>
            <a:miter lim="800000"/>
            <a:headEnd/>
            <a:tailEnd/>
          </a:ln>
        </p:spPr>
      </p:pic>
      <p:pic>
        <p:nvPicPr>
          <p:cNvPr id="1041" name="Image 29" descr="présentationBefve-Fial2.jpg">
            <a:hlinkClick r:id="rId4" action="ppaction://hlinksldjump"/>
          </p:cNvPr>
          <p:cNvPicPr>
            <a:picLocks noChangeAspect="1"/>
          </p:cNvPicPr>
          <p:nvPr/>
        </p:nvPicPr>
        <p:blipFill>
          <a:blip r:embed="rId5" cstate="print"/>
          <a:srcRect/>
          <a:stretch>
            <a:fillRect/>
          </a:stretch>
        </p:blipFill>
        <p:spPr bwMode="auto">
          <a:xfrm>
            <a:off x="4860032" y="3717032"/>
            <a:ext cx="1512887" cy="1684337"/>
          </a:xfrm>
          <a:prstGeom prst="rect">
            <a:avLst/>
          </a:prstGeom>
          <a:noFill/>
          <a:ln w="9525">
            <a:noFill/>
            <a:miter lim="800000"/>
            <a:headEnd/>
            <a:tailEnd/>
          </a:ln>
        </p:spPr>
      </p:pic>
      <p:pic>
        <p:nvPicPr>
          <p:cNvPr id="1043" name="Image 32" descr="silence ca tourne.JPG"/>
          <p:cNvPicPr>
            <a:picLocks noChangeAspect="1"/>
          </p:cNvPicPr>
          <p:nvPr/>
        </p:nvPicPr>
        <p:blipFill>
          <a:blip r:embed="rId6" cstate="print"/>
          <a:srcRect/>
          <a:stretch>
            <a:fillRect/>
          </a:stretch>
        </p:blipFill>
        <p:spPr bwMode="auto">
          <a:xfrm>
            <a:off x="3635896" y="3861048"/>
            <a:ext cx="871537" cy="936625"/>
          </a:xfrm>
          <a:prstGeom prst="rect">
            <a:avLst/>
          </a:prstGeom>
          <a:noFill/>
          <a:ln w="9525">
            <a:noFill/>
            <a:miter lim="800000"/>
            <a:headEnd/>
            <a:tailEnd/>
          </a:ln>
        </p:spPr>
      </p:pic>
      <p:grpSp>
        <p:nvGrpSpPr>
          <p:cNvPr id="6" name="Groupe 25"/>
          <p:cNvGrpSpPr>
            <a:grpSpLocks/>
          </p:cNvGrpSpPr>
          <p:nvPr/>
        </p:nvGrpSpPr>
        <p:grpSpPr bwMode="auto">
          <a:xfrm>
            <a:off x="539552" y="2060848"/>
            <a:ext cx="1152525" cy="1150938"/>
            <a:chOff x="0" y="3645024"/>
            <a:chExt cx="2426609" cy="2736304"/>
          </a:xfrm>
        </p:grpSpPr>
        <p:pic>
          <p:nvPicPr>
            <p:cNvPr id="1045" name="Picture 1" descr="C:\Users\Propriétaire\AppData\Local\Microsoft\Windows\Temporary Internet Files\Content.IE5\7HORWJZO\MP900439407[1].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53214" y="3933055"/>
              <a:ext cx="2273395" cy="2448273"/>
            </a:xfrm>
            <a:prstGeom prst="rect">
              <a:avLst/>
            </a:prstGeom>
            <a:noFill/>
            <a:ln w="9525">
              <a:noFill/>
              <a:miter lim="800000"/>
              <a:headEnd/>
              <a:tailEnd/>
            </a:ln>
          </p:spPr>
        </p:pic>
        <p:pic>
          <p:nvPicPr>
            <p:cNvPr id="1046" name="Picture 4" descr="thumbnail"/>
            <p:cNvPicPr>
              <a:picLocks noChangeAspect="1" noChangeArrowheads="1"/>
            </p:cNvPicPr>
            <p:nvPr/>
          </p:nvPicPr>
          <p:blipFill>
            <a:blip r:embed="rId8" cstate="print"/>
            <a:srcRect/>
            <a:stretch>
              <a:fillRect/>
            </a:stretch>
          </p:blipFill>
          <p:spPr bwMode="auto">
            <a:xfrm>
              <a:off x="0" y="3645024"/>
              <a:ext cx="851925" cy="638944"/>
            </a:xfrm>
            <a:prstGeom prst="rect">
              <a:avLst/>
            </a:prstGeom>
            <a:noFill/>
            <a:ln w="9525">
              <a:noFill/>
              <a:miter lim="800000"/>
              <a:headEnd/>
              <a:tailEnd/>
            </a:ln>
          </p:spPr>
        </p:pic>
      </p:grpSp>
      <p:sp>
        <p:nvSpPr>
          <p:cNvPr id="31" name="ZoneTexte 30"/>
          <p:cNvSpPr txBox="1"/>
          <p:nvPr/>
        </p:nvSpPr>
        <p:spPr>
          <a:xfrm>
            <a:off x="1835696" y="2204864"/>
            <a:ext cx="4078879" cy="1200329"/>
          </a:xfrm>
          <a:prstGeom prst="rect">
            <a:avLst/>
          </a:prstGeom>
          <a:noFill/>
        </p:spPr>
        <p:txBody>
          <a:bodyPr wrap="square" rtlCol="0">
            <a:spAutoFit/>
          </a:bodyPr>
          <a:lstStyle/>
          <a:p>
            <a:r>
              <a:rPr lang="fr-FR" dirty="0" smtClean="0"/>
              <a:t>« Conseiller Energie » assurant une mission d’information auprès du grand public sur les possibilités d’économies d’énergie dans le domaine de l’éclairage.</a:t>
            </a:r>
            <a:endParaRPr lang="fr-FR" dirty="0"/>
          </a:p>
        </p:txBody>
      </p:sp>
      <p:grpSp>
        <p:nvGrpSpPr>
          <p:cNvPr id="30" name="Groupe 21"/>
          <p:cNvGrpSpPr>
            <a:grpSpLocks/>
          </p:cNvGrpSpPr>
          <p:nvPr/>
        </p:nvGrpSpPr>
        <p:grpSpPr bwMode="auto">
          <a:xfrm>
            <a:off x="3748930" y="72008"/>
            <a:ext cx="5395070" cy="908050"/>
            <a:chOff x="0" y="0"/>
            <a:chExt cx="2668974" cy="513739"/>
          </a:xfrm>
        </p:grpSpPr>
        <p:sp>
          <p:nvSpPr>
            <p:cNvPr id="32"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4"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5" name="Groupe 21"/>
          <p:cNvGrpSpPr>
            <a:grpSpLocks/>
          </p:cNvGrpSpPr>
          <p:nvPr/>
        </p:nvGrpSpPr>
        <p:grpSpPr bwMode="auto">
          <a:xfrm>
            <a:off x="323530" y="44624"/>
            <a:ext cx="3168350" cy="908050"/>
            <a:chOff x="1" y="0"/>
            <a:chExt cx="1691406" cy="513739"/>
          </a:xfrm>
        </p:grpSpPr>
        <p:sp>
          <p:nvSpPr>
            <p:cNvPr id="36"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2" cstate="print"/>
          <a:srcRect l="3040" t="22640" r="2323" b="30110"/>
          <a:stretch>
            <a:fillRect/>
          </a:stretch>
        </p:blipFill>
        <p:spPr bwMode="auto">
          <a:xfrm>
            <a:off x="628976" y="2852936"/>
            <a:ext cx="8064896" cy="2263831"/>
          </a:xfrm>
          <a:prstGeom prst="rect">
            <a:avLst/>
          </a:prstGeom>
          <a:noFill/>
          <a:ln w="9525">
            <a:noFill/>
            <a:miter lim="800000"/>
            <a:headEnd/>
            <a:tailEnd/>
          </a:ln>
        </p:spPr>
      </p:pic>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568863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pSp>
        <p:nvGrpSpPr>
          <p:cNvPr id="15" name="Groupe 21"/>
          <p:cNvGrpSpPr>
            <a:grpSpLocks/>
          </p:cNvGrpSpPr>
          <p:nvPr/>
        </p:nvGrpSpPr>
        <p:grpSpPr bwMode="auto">
          <a:xfrm>
            <a:off x="3748930" y="72008"/>
            <a:ext cx="5395070" cy="908050"/>
            <a:chOff x="0" y="0"/>
            <a:chExt cx="2668974" cy="513739"/>
          </a:xfrm>
        </p:grpSpPr>
        <p:sp>
          <p:nvSpPr>
            <p:cNvPr id="16"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7"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8"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9" name="Groupe 21"/>
          <p:cNvGrpSpPr>
            <a:grpSpLocks/>
          </p:cNvGrpSpPr>
          <p:nvPr/>
        </p:nvGrpSpPr>
        <p:grpSpPr bwMode="auto">
          <a:xfrm>
            <a:off x="323530" y="44624"/>
            <a:ext cx="3168350" cy="908050"/>
            <a:chOff x="1" y="0"/>
            <a:chExt cx="1691406" cy="513739"/>
          </a:xfrm>
        </p:grpSpPr>
        <p:sp>
          <p:nvSpPr>
            <p:cNvPr id="2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63490" name="Picture 2"/>
          <p:cNvPicPr>
            <a:picLocks noChangeAspect="1" noChangeArrowheads="1"/>
          </p:cNvPicPr>
          <p:nvPr/>
        </p:nvPicPr>
        <p:blipFill>
          <a:blip r:embed="rId2" cstate="print"/>
          <a:srcRect l="6088" t="21656" r="35248" b="8454"/>
          <a:stretch>
            <a:fillRect/>
          </a:stretch>
        </p:blipFill>
        <p:spPr bwMode="auto">
          <a:xfrm>
            <a:off x="1403648" y="2060848"/>
            <a:ext cx="6450294" cy="4320480"/>
          </a:xfrm>
          <a:prstGeom prst="rect">
            <a:avLst/>
          </a:prstGeom>
          <a:noFill/>
          <a:ln w="9525">
            <a:noFill/>
            <a:miter lim="800000"/>
            <a:headEnd/>
            <a:tailEnd/>
          </a:ln>
        </p:spPr>
      </p:pic>
      <p:grpSp>
        <p:nvGrpSpPr>
          <p:cNvPr id="12" name="Groupe 21"/>
          <p:cNvGrpSpPr>
            <a:grpSpLocks/>
          </p:cNvGrpSpPr>
          <p:nvPr/>
        </p:nvGrpSpPr>
        <p:grpSpPr bwMode="auto">
          <a:xfrm>
            <a:off x="3748930" y="72008"/>
            <a:ext cx="5395070" cy="908050"/>
            <a:chOff x="0" y="0"/>
            <a:chExt cx="2668974" cy="513739"/>
          </a:xfrm>
        </p:grpSpPr>
        <p:sp>
          <p:nvSpPr>
            <p:cNvPr id="1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8" name="Groupe 21"/>
          <p:cNvGrpSpPr>
            <a:grpSpLocks/>
          </p:cNvGrpSpPr>
          <p:nvPr/>
        </p:nvGrpSpPr>
        <p:grpSpPr bwMode="auto">
          <a:xfrm>
            <a:off x="323530" y="44624"/>
            <a:ext cx="3168350" cy="908050"/>
            <a:chOff x="1" y="0"/>
            <a:chExt cx="1691406" cy="513739"/>
          </a:xfrm>
        </p:grpSpPr>
        <p:sp>
          <p:nvSpPr>
            <p:cNvPr id="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5832648"/>
            <a:chOff x="0" y="-122217"/>
            <a:chExt cx="4575710" cy="3299877"/>
          </a:xfrm>
        </p:grpSpPr>
        <p:sp>
          <p:nvSpPr>
            <p:cNvPr id="6162" name="AutoShape 3"/>
            <p:cNvSpPr>
              <a:spLocks noChangeArrowheads="1"/>
            </p:cNvSpPr>
            <p:nvPr/>
          </p:nvSpPr>
          <p:spPr bwMode="auto">
            <a:xfrm>
              <a:off x="1" y="1"/>
              <a:ext cx="4575709" cy="3177659"/>
            </a:xfrm>
            <a:prstGeom prst="roundRect">
              <a:avLst>
                <a:gd name="adj" fmla="val 3402"/>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6163" name="AutoShape 4"/>
            <p:cNvSpPr>
              <a:spLocks noChangeArrowheads="1"/>
            </p:cNvSpPr>
            <p:nvPr/>
          </p:nvSpPr>
          <p:spPr bwMode="auto">
            <a:xfrm>
              <a:off x="0" y="-122217"/>
              <a:ext cx="1694128"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Connaissances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6152" name="Rectangle 18"/>
          <p:cNvSpPr>
            <a:spLocks noChangeArrowheads="1"/>
          </p:cNvSpPr>
          <p:nvPr/>
        </p:nvSpPr>
        <p:spPr bwMode="auto">
          <a:xfrm>
            <a:off x="5220072" y="1485359"/>
            <a:ext cx="3923928" cy="4031873"/>
          </a:xfrm>
          <a:prstGeom prst="rect">
            <a:avLst/>
          </a:prstGeom>
          <a:noFill/>
          <a:ln w="9525">
            <a:noFill/>
            <a:miter lim="800000"/>
            <a:headEnd/>
            <a:tailEnd/>
          </a:ln>
        </p:spPr>
        <p:txBody>
          <a:bodyPr wrap="square">
            <a:spAutoFit/>
          </a:bodyPr>
          <a:lstStyle/>
          <a:p>
            <a:endParaRPr lang="fr-FR" sz="2000" b="1" dirty="0" smtClean="0">
              <a:solidFill>
                <a:srgbClr val="7BB800"/>
              </a:solidFill>
              <a:latin typeface="Calibri" pitchFamily="34" charset="0"/>
            </a:endParaRPr>
          </a:p>
          <a:p>
            <a:endParaRPr lang="fr-FR" sz="800" b="1" dirty="0">
              <a:solidFill>
                <a:srgbClr val="7BB800"/>
              </a:solidFill>
              <a:latin typeface="Calibri" pitchFamily="34" charset="0"/>
            </a:endParaRPr>
          </a:p>
          <a:p>
            <a:endParaRPr lang="fr-FR" sz="2000" b="1" dirty="0" smtClean="0">
              <a:solidFill>
                <a:srgbClr val="7BB800"/>
              </a:solidFill>
              <a:latin typeface="Calibri" pitchFamily="34" charset="0"/>
            </a:endParaRPr>
          </a:p>
          <a:p>
            <a:endParaRPr lang="fr-FR" sz="800" b="1" dirty="0" smtClean="0">
              <a:solidFill>
                <a:srgbClr val="7BB800"/>
              </a:solidFill>
              <a:latin typeface="Calibri" pitchFamily="34" charset="0"/>
            </a:endParaRPr>
          </a:p>
          <a:p>
            <a:r>
              <a:rPr lang="fr-FR" sz="2000" b="1" dirty="0">
                <a:solidFill>
                  <a:srgbClr val="7BB800"/>
                </a:solidFill>
                <a:latin typeface="Calibri" pitchFamily="34" charset="0"/>
              </a:rPr>
              <a:t>Efficience des </a:t>
            </a:r>
            <a:r>
              <a:rPr lang="fr-FR" sz="2000" b="1" dirty="0" smtClean="0">
                <a:solidFill>
                  <a:srgbClr val="7BB800"/>
                </a:solidFill>
                <a:latin typeface="Calibri" pitchFamily="34" charset="0"/>
              </a:rPr>
              <a:t>ouvrages</a:t>
            </a:r>
          </a:p>
          <a:p>
            <a:endParaRPr lang="fr-FR" sz="2000" b="1" dirty="0" smtClean="0">
              <a:solidFill>
                <a:srgbClr val="7BB800"/>
              </a:solidFill>
              <a:latin typeface="Calibri" pitchFamily="34" charset="0"/>
            </a:endParaRPr>
          </a:p>
          <a:p>
            <a:endParaRPr lang="fr-FR" sz="2000" b="1" dirty="0">
              <a:solidFill>
                <a:srgbClr val="7BB800"/>
              </a:solidFill>
              <a:latin typeface="Calibri" pitchFamily="34" charset="0"/>
            </a:endParaRPr>
          </a:p>
          <a:p>
            <a:r>
              <a:rPr lang="fr-FR" sz="2000" b="1" dirty="0" smtClean="0">
                <a:solidFill>
                  <a:srgbClr val="7BB800"/>
                </a:solidFill>
                <a:latin typeface="Calibri" pitchFamily="34" charset="0"/>
              </a:rPr>
              <a:t>Comportement des structures et des parois</a:t>
            </a:r>
            <a:endParaRPr lang="fr-FR" sz="2000" dirty="0" smtClean="0">
              <a:solidFill>
                <a:srgbClr val="7BB800"/>
              </a:solidFill>
              <a:latin typeface="Calibri" pitchFamily="34" charset="0"/>
            </a:endParaRPr>
          </a:p>
          <a:p>
            <a:endParaRPr lang="fr-FR" sz="2000" dirty="0" smtClean="0">
              <a:solidFill>
                <a:srgbClr val="7BB800"/>
              </a:solidFill>
              <a:latin typeface="Calibri" pitchFamily="34" charset="0"/>
            </a:endParaRP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Gestion raisonnée des ressources</a:t>
            </a:r>
            <a:endParaRPr lang="fr-FR" sz="2000" b="1" dirty="0">
              <a:solidFill>
                <a:srgbClr val="7BB800"/>
              </a:solidFill>
              <a:latin typeface="Calibri" pitchFamily="34" charset="0"/>
            </a:endParaRPr>
          </a:p>
          <a:p>
            <a:endParaRPr lang="fr-FR" sz="2000" dirty="0" smtClean="0">
              <a:solidFill>
                <a:srgbClr val="7BB800"/>
              </a:solidFill>
              <a:latin typeface="Calibri" pitchFamily="34" charset="0"/>
            </a:endParaRPr>
          </a:p>
          <a:p>
            <a:endParaRPr lang="fr-FR" sz="2000" dirty="0">
              <a:solidFill>
                <a:srgbClr val="7BB800"/>
              </a:solidFill>
              <a:latin typeface="Calibri" pitchFamily="34" charset="0"/>
            </a:endParaRPr>
          </a:p>
        </p:txBody>
      </p:sp>
      <p:pic>
        <p:nvPicPr>
          <p:cNvPr id="6160" name="Image 3" descr="Image2.png"/>
          <p:cNvPicPr>
            <a:picLocks noChangeAspect="1"/>
          </p:cNvPicPr>
          <p:nvPr/>
        </p:nvPicPr>
        <p:blipFill rotWithShape="1">
          <a:blip r:embed="rId3" cstate="print"/>
          <a:srcRect r="8955"/>
          <a:stretch/>
        </p:blipFill>
        <p:spPr bwMode="auto">
          <a:xfrm>
            <a:off x="182986" y="1412776"/>
            <a:ext cx="5037086" cy="4703030"/>
          </a:xfrm>
          <a:prstGeom prst="rect">
            <a:avLst/>
          </a:prstGeom>
          <a:noFill/>
          <a:ln w="9525">
            <a:noFill/>
            <a:miter lim="800000"/>
            <a:headEnd/>
            <a:tailEnd/>
          </a:ln>
        </p:spPr>
      </p:pic>
      <p:sp>
        <p:nvSpPr>
          <p:cNvPr id="17" name="Ellipse 16"/>
          <p:cNvSpPr/>
          <p:nvPr/>
        </p:nvSpPr>
        <p:spPr>
          <a:xfrm rot="6911928">
            <a:off x="3564598" y="3805029"/>
            <a:ext cx="633278" cy="835169"/>
          </a:xfrm>
          <a:prstGeom prst="ellipse">
            <a:avLst/>
          </a:prstGeom>
          <a:solidFill>
            <a:srgbClr val="3399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61" name="Picture 25"/>
          <p:cNvPicPr>
            <a:picLocks noChangeAspect="1" noChangeArrowheads="1"/>
          </p:cNvPicPr>
          <p:nvPr/>
        </p:nvPicPr>
        <p:blipFill>
          <a:blip r:embed="rId4" cstate="print"/>
          <a:srcRect/>
          <a:stretch>
            <a:fillRect/>
          </a:stretch>
        </p:blipFill>
        <p:spPr bwMode="auto">
          <a:xfrm>
            <a:off x="3846344" y="4165408"/>
            <a:ext cx="368837" cy="359049"/>
          </a:xfrm>
          <a:prstGeom prst="rect">
            <a:avLst/>
          </a:prstGeom>
          <a:noFill/>
          <a:ln w="9525">
            <a:noFill/>
            <a:round/>
            <a:headEnd/>
            <a:tailEnd/>
          </a:ln>
        </p:spPr>
      </p:pic>
      <p:sp>
        <p:nvSpPr>
          <p:cNvPr id="16" name="Ellipse 15"/>
          <p:cNvSpPr/>
          <p:nvPr/>
        </p:nvSpPr>
        <p:spPr>
          <a:xfrm>
            <a:off x="2981341" y="3113897"/>
            <a:ext cx="534905" cy="984693"/>
          </a:xfrm>
          <a:prstGeom prst="ellipse">
            <a:avLst/>
          </a:prstGeom>
          <a:solidFill>
            <a:srgbClr val="E46C0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55" name="Picture 25"/>
          <p:cNvPicPr>
            <a:picLocks noChangeAspect="1" noChangeArrowheads="1"/>
          </p:cNvPicPr>
          <p:nvPr/>
        </p:nvPicPr>
        <p:blipFill>
          <a:blip r:embed="rId4" cstate="print"/>
          <a:srcRect/>
          <a:stretch>
            <a:fillRect/>
          </a:stretch>
        </p:blipFill>
        <p:spPr bwMode="auto">
          <a:xfrm>
            <a:off x="3053234" y="3739542"/>
            <a:ext cx="368837" cy="359049"/>
          </a:xfrm>
          <a:prstGeom prst="rect">
            <a:avLst/>
          </a:prstGeom>
          <a:noFill/>
          <a:ln w="9525">
            <a:noFill/>
            <a:round/>
            <a:headEnd/>
            <a:tailEnd/>
          </a:ln>
        </p:spPr>
      </p:pic>
      <p:sp>
        <p:nvSpPr>
          <p:cNvPr id="6156" name="ZoneTexte 27"/>
          <p:cNvSpPr txBox="1">
            <a:spLocks noChangeArrowheads="1"/>
          </p:cNvSpPr>
          <p:nvPr/>
        </p:nvSpPr>
        <p:spPr bwMode="auto">
          <a:xfrm>
            <a:off x="3901126" y="3848117"/>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4</a:t>
            </a:r>
            <a:endParaRPr lang="fr-FR" dirty="0">
              <a:latin typeface="Calibri" pitchFamily="34" charset="0"/>
            </a:endParaRPr>
          </a:p>
        </p:txBody>
      </p:sp>
      <p:sp>
        <p:nvSpPr>
          <p:cNvPr id="6158" name="ZoneTexte 29"/>
          <p:cNvSpPr txBox="1">
            <a:spLocks noChangeArrowheads="1"/>
          </p:cNvSpPr>
          <p:nvPr/>
        </p:nvSpPr>
        <p:spPr bwMode="auto">
          <a:xfrm>
            <a:off x="3248384" y="2558108"/>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3</a:t>
            </a:r>
            <a:endParaRPr lang="fr-FR" dirty="0">
              <a:latin typeface="Calibri" pitchFamily="34" charset="0"/>
            </a:endParaRPr>
          </a:p>
        </p:txBody>
      </p:sp>
      <p:pic>
        <p:nvPicPr>
          <p:cNvPr id="18" name="Picture 25"/>
          <p:cNvPicPr>
            <a:picLocks noChangeAspect="1" noChangeArrowheads="1"/>
          </p:cNvPicPr>
          <p:nvPr/>
        </p:nvPicPr>
        <p:blipFill>
          <a:blip r:embed="rId4" cstate="print"/>
          <a:srcRect/>
          <a:stretch>
            <a:fillRect/>
          </a:stretch>
        </p:blipFill>
        <p:spPr bwMode="auto">
          <a:xfrm>
            <a:off x="3091894" y="3174743"/>
            <a:ext cx="368837" cy="359049"/>
          </a:xfrm>
          <a:prstGeom prst="rect">
            <a:avLst/>
          </a:prstGeom>
          <a:noFill/>
          <a:ln w="9525">
            <a:noFill/>
            <a:round/>
            <a:headEnd/>
            <a:tailEnd/>
          </a:ln>
        </p:spPr>
      </p:pic>
      <p:sp>
        <p:nvSpPr>
          <p:cNvPr id="19" name="ZoneTexte 27"/>
          <p:cNvSpPr txBox="1">
            <a:spLocks noChangeArrowheads="1"/>
          </p:cNvSpPr>
          <p:nvPr/>
        </p:nvSpPr>
        <p:spPr bwMode="auto">
          <a:xfrm>
            <a:off x="2726862" y="3416800"/>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5</a:t>
            </a:r>
            <a:endParaRPr lang="fr-FR" dirty="0">
              <a:latin typeface="Calibri" pitchFamily="34" charset="0"/>
            </a:endParaRPr>
          </a:p>
        </p:txBody>
      </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 - connaissances        </a:t>
            </a:r>
            <a:endParaRPr lang="fr-FR" sz="2000" b="1" dirty="0">
              <a:solidFill>
                <a:srgbClr val="FFFFFF"/>
              </a:solidFill>
              <a:latin typeface="Arial" panose="020B0604020202020204" pitchFamily="34" charset="0"/>
              <a:cs typeface="Arial" panose="020B0604020202020204" pitchFamily="34" charset="0"/>
            </a:endParaRPr>
          </a:p>
        </p:txBody>
      </p:sp>
      <p:sp>
        <p:nvSpPr>
          <p:cNvPr id="22" name="Rectangle à coins arrondis 21"/>
          <p:cNvSpPr/>
          <p:nvPr/>
        </p:nvSpPr>
        <p:spPr>
          <a:xfrm>
            <a:off x="2949915" y="609428"/>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20" name="Ellipse 19"/>
          <p:cNvSpPr/>
          <p:nvPr/>
        </p:nvSpPr>
        <p:spPr>
          <a:xfrm>
            <a:off x="3410378" y="2819514"/>
            <a:ext cx="515848" cy="553380"/>
          </a:xfrm>
          <a:prstGeom prst="ellipse">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25"/>
          <p:cNvPicPr>
            <a:picLocks noChangeAspect="1" noChangeArrowheads="1"/>
          </p:cNvPicPr>
          <p:nvPr/>
        </p:nvPicPr>
        <p:blipFill>
          <a:blip r:embed="rId4" cstate="print"/>
          <a:srcRect/>
          <a:stretch>
            <a:fillRect/>
          </a:stretch>
        </p:blipFill>
        <p:spPr bwMode="auto">
          <a:xfrm>
            <a:off x="3460731" y="2934374"/>
            <a:ext cx="368837" cy="359049"/>
          </a:xfrm>
          <a:prstGeom prst="rect">
            <a:avLst/>
          </a:prstGeom>
          <a:noFill/>
          <a:ln w="9525">
            <a:noFill/>
            <a:round/>
            <a:headEnd/>
            <a:tailEnd/>
          </a:ln>
        </p:spPr>
      </p:pic>
      <p:pic>
        <p:nvPicPr>
          <p:cNvPr id="23" name="Picture 25"/>
          <p:cNvPicPr>
            <a:picLocks noChangeAspect="1" noChangeArrowheads="1"/>
          </p:cNvPicPr>
          <p:nvPr/>
        </p:nvPicPr>
        <p:blipFill>
          <a:blip r:embed="rId4" cstate="print"/>
          <a:srcRect/>
          <a:stretch>
            <a:fillRect/>
          </a:stretch>
        </p:blipFill>
        <p:spPr bwMode="auto">
          <a:xfrm>
            <a:off x="3512400" y="3966994"/>
            <a:ext cx="368837" cy="359049"/>
          </a:xfrm>
          <a:prstGeom prst="rect">
            <a:avLst/>
          </a:prstGeom>
          <a:noFill/>
          <a:ln w="9525">
            <a:noFill/>
            <a:round/>
            <a:headEnd/>
            <a:tailEnd/>
          </a:ln>
        </p:spPr>
      </p:pic>
    </p:spTree>
    <p:extLst>
      <p:ext uri="{BB962C8B-B14F-4D97-AF65-F5344CB8AC3E}">
        <p14:creationId xmlns:p14="http://schemas.microsoft.com/office/powerpoint/2010/main" val="3060921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strVal val="#ppt_w*0.70"/>
                                          </p:val>
                                        </p:tav>
                                        <p:tav tm="100000">
                                          <p:val>
                                            <p:strVal val="#ppt_w"/>
                                          </p:val>
                                        </p:tav>
                                      </p:tavLst>
                                    </p:anim>
                                    <p:anim calcmode="lin" valueType="num">
                                      <p:cBhvr>
                                        <p:cTn id="14" dur="1000" fill="hold"/>
                                        <p:tgtEl>
                                          <p:spTgt spid="23"/>
                                        </p:tgtEl>
                                        <p:attrNameLst>
                                          <p:attrName>ppt_h</p:attrName>
                                        </p:attrNameLst>
                                      </p:cBhvr>
                                      <p:tavLst>
                                        <p:tav tm="0">
                                          <p:val>
                                            <p:strVal val="#ppt_h"/>
                                          </p:val>
                                        </p:tav>
                                        <p:tav tm="100000">
                                          <p:val>
                                            <p:strVal val="#ppt_h"/>
                                          </p:val>
                                        </p:tav>
                                      </p:tavLst>
                                    </p:anim>
                                    <p:animEffect transition="in" filter="fade">
                                      <p:cBhvr>
                                        <p:cTn id="15" dur="1000"/>
                                        <p:tgtEl>
                                          <p:spTgt spid="23"/>
                                        </p:tgtEl>
                                      </p:cBhvr>
                                    </p:animEffect>
                                  </p:childTnLst>
                                </p:cTn>
                              </p:par>
                              <p:par>
                                <p:cTn id="16" presetID="55" presetClass="entr" presetSubtype="0" fill="hold" nodeType="withEffect">
                                  <p:stCondLst>
                                    <p:cond delay="0"/>
                                  </p:stCondLst>
                                  <p:childTnLst>
                                    <p:set>
                                      <p:cBhvr>
                                        <p:cTn id="17" dur="1" fill="hold">
                                          <p:stCondLst>
                                            <p:cond delay="0"/>
                                          </p:stCondLst>
                                        </p:cTn>
                                        <p:tgtEl>
                                          <p:spTgt spid="6161"/>
                                        </p:tgtEl>
                                        <p:attrNameLst>
                                          <p:attrName>style.visibility</p:attrName>
                                        </p:attrNameLst>
                                      </p:cBhvr>
                                      <p:to>
                                        <p:strVal val="visible"/>
                                      </p:to>
                                    </p:set>
                                    <p:anim calcmode="lin" valueType="num">
                                      <p:cBhvr>
                                        <p:cTn id="18" dur="1000" fill="hold"/>
                                        <p:tgtEl>
                                          <p:spTgt spid="6161"/>
                                        </p:tgtEl>
                                        <p:attrNameLst>
                                          <p:attrName>ppt_w</p:attrName>
                                        </p:attrNameLst>
                                      </p:cBhvr>
                                      <p:tavLst>
                                        <p:tav tm="0">
                                          <p:val>
                                            <p:strVal val="#ppt_w*0.70"/>
                                          </p:val>
                                        </p:tav>
                                        <p:tav tm="100000">
                                          <p:val>
                                            <p:strVal val="#ppt_w"/>
                                          </p:val>
                                        </p:tav>
                                      </p:tavLst>
                                    </p:anim>
                                    <p:anim calcmode="lin" valueType="num">
                                      <p:cBhvr>
                                        <p:cTn id="19" dur="1000" fill="hold"/>
                                        <p:tgtEl>
                                          <p:spTgt spid="6161"/>
                                        </p:tgtEl>
                                        <p:attrNameLst>
                                          <p:attrName>ppt_h</p:attrName>
                                        </p:attrNameLst>
                                      </p:cBhvr>
                                      <p:tavLst>
                                        <p:tav tm="0">
                                          <p:val>
                                            <p:strVal val="#ppt_h"/>
                                          </p:val>
                                        </p:tav>
                                        <p:tav tm="100000">
                                          <p:val>
                                            <p:strVal val="#ppt_h"/>
                                          </p:val>
                                        </p:tav>
                                      </p:tavLst>
                                    </p:anim>
                                    <p:animEffect transition="in" filter="fade">
                                      <p:cBhvr>
                                        <p:cTn id="20" dur="1000"/>
                                        <p:tgtEl>
                                          <p:spTgt spid="6161"/>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6156"/>
                                        </p:tgtEl>
                                        <p:attrNameLst>
                                          <p:attrName>style.visibility</p:attrName>
                                        </p:attrNameLst>
                                      </p:cBhvr>
                                      <p:to>
                                        <p:strVal val="visible"/>
                                      </p:to>
                                    </p:set>
                                    <p:anim calcmode="lin" valueType="num">
                                      <p:cBhvr>
                                        <p:cTn id="23" dur="1000" fill="hold"/>
                                        <p:tgtEl>
                                          <p:spTgt spid="6156"/>
                                        </p:tgtEl>
                                        <p:attrNameLst>
                                          <p:attrName>ppt_w</p:attrName>
                                        </p:attrNameLst>
                                      </p:cBhvr>
                                      <p:tavLst>
                                        <p:tav tm="0">
                                          <p:val>
                                            <p:strVal val="#ppt_w*0.70"/>
                                          </p:val>
                                        </p:tav>
                                        <p:tav tm="100000">
                                          <p:val>
                                            <p:strVal val="#ppt_w"/>
                                          </p:val>
                                        </p:tav>
                                      </p:tavLst>
                                    </p:anim>
                                    <p:anim calcmode="lin" valueType="num">
                                      <p:cBhvr>
                                        <p:cTn id="24" dur="1000" fill="hold"/>
                                        <p:tgtEl>
                                          <p:spTgt spid="6156"/>
                                        </p:tgtEl>
                                        <p:attrNameLst>
                                          <p:attrName>ppt_h</p:attrName>
                                        </p:attrNameLst>
                                      </p:cBhvr>
                                      <p:tavLst>
                                        <p:tav tm="0">
                                          <p:val>
                                            <p:strVal val="#ppt_h"/>
                                          </p:val>
                                        </p:tav>
                                        <p:tav tm="100000">
                                          <p:val>
                                            <p:strVal val="#ppt_h"/>
                                          </p:val>
                                        </p:tav>
                                      </p:tavLst>
                                    </p:anim>
                                    <p:animEffect transition="in" filter="fade">
                                      <p:cBhvr>
                                        <p:cTn id="25" dur="1000"/>
                                        <p:tgtEl>
                                          <p:spTgt spid="6156"/>
                                        </p:tgtEl>
                                      </p:cBhvr>
                                    </p:animEffect>
                                  </p:childTnLst>
                                </p:cTn>
                              </p:par>
                            </p:childTnLst>
                          </p:cTn>
                        </p:par>
                        <p:par>
                          <p:cTn id="26" fill="hold">
                            <p:stCondLst>
                              <p:cond delay="2000"/>
                            </p:stCondLst>
                            <p:childTnLst>
                              <p:par>
                                <p:cTn id="27" presetID="55" presetClass="entr" presetSubtype="0" fill="hold" nodeType="afterEffect">
                                  <p:stCondLst>
                                    <p:cond delay="0"/>
                                  </p:stCondLst>
                                  <p:childTnLst>
                                    <p:set>
                                      <p:cBhvr>
                                        <p:cTn id="28" dur="1" fill="hold">
                                          <p:stCondLst>
                                            <p:cond delay="0"/>
                                          </p:stCondLst>
                                        </p:cTn>
                                        <p:tgtEl>
                                          <p:spTgt spid="6152">
                                            <p:txEl>
                                              <p:pRg st="10" end="10"/>
                                            </p:txEl>
                                          </p:spTgt>
                                        </p:tgtEl>
                                        <p:attrNameLst>
                                          <p:attrName>style.visibility</p:attrName>
                                        </p:attrNameLst>
                                      </p:cBhvr>
                                      <p:to>
                                        <p:strVal val="visible"/>
                                      </p:to>
                                    </p:set>
                                    <p:anim calcmode="lin" valueType="num">
                                      <p:cBhvr>
                                        <p:cTn id="29" dur="1000" fill="hold"/>
                                        <p:tgtEl>
                                          <p:spTgt spid="6152">
                                            <p:txEl>
                                              <p:pRg st="10" end="10"/>
                                            </p:txEl>
                                          </p:spTgt>
                                        </p:tgtEl>
                                        <p:attrNameLst>
                                          <p:attrName>ppt_w</p:attrName>
                                        </p:attrNameLst>
                                      </p:cBhvr>
                                      <p:tavLst>
                                        <p:tav tm="0">
                                          <p:val>
                                            <p:strVal val="#ppt_w*0.70"/>
                                          </p:val>
                                        </p:tav>
                                        <p:tav tm="100000">
                                          <p:val>
                                            <p:strVal val="#ppt_w"/>
                                          </p:val>
                                        </p:tav>
                                      </p:tavLst>
                                    </p:anim>
                                    <p:anim calcmode="lin" valueType="num">
                                      <p:cBhvr>
                                        <p:cTn id="30" dur="1000" fill="hold"/>
                                        <p:tgtEl>
                                          <p:spTgt spid="6152">
                                            <p:txEl>
                                              <p:pRg st="10" end="10"/>
                                            </p:txEl>
                                          </p:spTgt>
                                        </p:tgtEl>
                                        <p:attrNameLst>
                                          <p:attrName>ppt_h</p:attrName>
                                        </p:attrNameLst>
                                      </p:cBhvr>
                                      <p:tavLst>
                                        <p:tav tm="0">
                                          <p:val>
                                            <p:strVal val="#ppt_h"/>
                                          </p:val>
                                        </p:tav>
                                        <p:tav tm="100000">
                                          <p:val>
                                            <p:strVal val="#ppt_h"/>
                                          </p:val>
                                        </p:tav>
                                      </p:tavLst>
                                    </p:anim>
                                    <p:animEffect transition="in" filter="fade">
                                      <p:cBhvr>
                                        <p:cTn id="31" dur="1000"/>
                                        <p:tgtEl>
                                          <p:spTgt spid="6152">
                                            <p:txEl>
                                              <p:pRg st="10" end="10"/>
                                            </p:txEl>
                                          </p:spTgt>
                                        </p:tgtEl>
                                      </p:cBhvr>
                                    </p:animEffect>
                                  </p:childTnLst>
                                </p:cTn>
                              </p:par>
                            </p:childTnLst>
                          </p:cTn>
                        </p:par>
                        <p:par>
                          <p:cTn id="32" fill="hold">
                            <p:stCondLst>
                              <p:cond delay="3000"/>
                            </p:stCondLst>
                            <p:childTnLst>
                              <p:par>
                                <p:cTn id="33" presetID="55"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strVal val="#ppt_w*0.70"/>
                                          </p:val>
                                        </p:tav>
                                        <p:tav tm="100000">
                                          <p:val>
                                            <p:strVal val="#ppt_w"/>
                                          </p:val>
                                        </p:tav>
                                      </p:tavLst>
                                    </p:anim>
                                    <p:anim calcmode="lin" valueType="num">
                                      <p:cBhvr>
                                        <p:cTn id="36" dur="1000" fill="hold"/>
                                        <p:tgtEl>
                                          <p:spTgt spid="18"/>
                                        </p:tgtEl>
                                        <p:attrNameLst>
                                          <p:attrName>ppt_h</p:attrName>
                                        </p:attrNameLst>
                                      </p:cBhvr>
                                      <p:tavLst>
                                        <p:tav tm="0">
                                          <p:val>
                                            <p:strVal val="#ppt_h"/>
                                          </p:val>
                                        </p:tav>
                                        <p:tav tm="100000">
                                          <p:val>
                                            <p:strVal val="#ppt_h"/>
                                          </p:val>
                                        </p:tav>
                                      </p:tavLst>
                                    </p:anim>
                                    <p:animEffect transition="in" filter="fade">
                                      <p:cBhvr>
                                        <p:cTn id="37" dur="1000"/>
                                        <p:tgtEl>
                                          <p:spTgt spid="18"/>
                                        </p:tgtEl>
                                      </p:cBhvr>
                                    </p:animEffect>
                                  </p:childTnLst>
                                </p:cTn>
                              </p:par>
                              <p:par>
                                <p:cTn id="38" presetID="55" presetClass="entr" presetSubtype="0" fill="hold" nodeType="withEffect">
                                  <p:stCondLst>
                                    <p:cond delay="0"/>
                                  </p:stCondLst>
                                  <p:childTnLst>
                                    <p:set>
                                      <p:cBhvr>
                                        <p:cTn id="39" dur="1" fill="hold">
                                          <p:stCondLst>
                                            <p:cond delay="0"/>
                                          </p:stCondLst>
                                        </p:cTn>
                                        <p:tgtEl>
                                          <p:spTgt spid="6155"/>
                                        </p:tgtEl>
                                        <p:attrNameLst>
                                          <p:attrName>style.visibility</p:attrName>
                                        </p:attrNameLst>
                                      </p:cBhvr>
                                      <p:to>
                                        <p:strVal val="visible"/>
                                      </p:to>
                                    </p:set>
                                    <p:anim calcmode="lin" valueType="num">
                                      <p:cBhvr>
                                        <p:cTn id="40" dur="1000" fill="hold"/>
                                        <p:tgtEl>
                                          <p:spTgt spid="6155"/>
                                        </p:tgtEl>
                                        <p:attrNameLst>
                                          <p:attrName>ppt_w</p:attrName>
                                        </p:attrNameLst>
                                      </p:cBhvr>
                                      <p:tavLst>
                                        <p:tav tm="0">
                                          <p:val>
                                            <p:strVal val="#ppt_w*0.70"/>
                                          </p:val>
                                        </p:tav>
                                        <p:tav tm="100000">
                                          <p:val>
                                            <p:strVal val="#ppt_w"/>
                                          </p:val>
                                        </p:tav>
                                      </p:tavLst>
                                    </p:anim>
                                    <p:anim calcmode="lin" valueType="num">
                                      <p:cBhvr>
                                        <p:cTn id="41" dur="1000" fill="hold"/>
                                        <p:tgtEl>
                                          <p:spTgt spid="6155"/>
                                        </p:tgtEl>
                                        <p:attrNameLst>
                                          <p:attrName>ppt_h</p:attrName>
                                        </p:attrNameLst>
                                      </p:cBhvr>
                                      <p:tavLst>
                                        <p:tav tm="0">
                                          <p:val>
                                            <p:strVal val="#ppt_h"/>
                                          </p:val>
                                        </p:tav>
                                        <p:tav tm="100000">
                                          <p:val>
                                            <p:strVal val="#ppt_h"/>
                                          </p:val>
                                        </p:tav>
                                      </p:tavLst>
                                    </p:anim>
                                    <p:animEffect transition="in" filter="fade">
                                      <p:cBhvr>
                                        <p:cTn id="42" dur="1000"/>
                                        <p:tgtEl>
                                          <p:spTgt spid="6155"/>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strVal val="#ppt_w*0.70"/>
                                          </p:val>
                                        </p:tav>
                                        <p:tav tm="100000">
                                          <p:val>
                                            <p:strVal val="#ppt_w"/>
                                          </p:val>
                                        </p:tav>
                                      </p:tavLst>
                                    </p:anim>
                                    <p:anim calcmode="lin" valueType="num">
                                      <p:cBhvr>
                                        <p:cTn id="46" dur="1000" fill="hold"/>
                                        <p:tgtEl>
                                          <p:spTgt spid="16"/>
                                        </p:tgtEl>
                                        <p:attrNameLst>
                                          <p:attrName>ppt_h</p:attrName>
                                        </p:attrNameLst>
                                      </p:cBhvr>
                                      <p:tavLst>
                                        <p:tav tm="0">
                                          <p:val>
                                            <p:strVal val="#ppt_h"/>
                                          </p:val>
                                        </p:tav>
                                        <p:tav tm="100000">
                                          <p:val>
                                            <p:strVal val="#ppt_h"/>
                                          </p:val>
                                        </p:tav>
                                      </p:tavLst>
                                    </p:anim>
                                    <p:animEffect transition="in" filter="fade">
                                      <p:cBhvr>
                                        <p:cTn id="47" dur="1000"/>
                                        <p:tgtEl>
                                          <p:spTgt spid="16"/>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strVal val="#ppt_w*0.70"/>
                                          </p:val>
                                        </p:tav>
                                        <p:tav tm="100000">
                                          <p:val>
                                            <p:strVal val="#ppt_w"/>
                                          </p:val>
                                        </p:tav>
                                      </p:tavLst>
                                    </p:anim>
                                    <p:anim calcmode="lin" valueType="num">
                                      <p:cBhvr>
                                        <p:cTn id="51" dur="1000" fill="hold"/>
                                        <p:tgtEl>
                                          <p:spTgt spid="19"/>
                                        </p:tgtEl>
                                        <p:attrNameLst>
                                          <p:attrName>ppt_h</p:attrName>
                                        </p:attrNameLst>
                                      </p:cBhvr>
                                      <p:tavLst>
                                        <p:tav tm="0">
                                          <p:val>
                                            <p:strVal val="#ppt_h"/>
                                          </p:val>
                                        </p:tav>
                                        <p:tav tm="100000">
                                          <p:val>
                                            <p:strVal val="#ppt_h"/>
                                          </p:val>
                                        </p:tav>
                                      </p:tavLst>
                                    </p:anim>
                                    <p:animEffect transition="in" filter="fade">
                                      <p:cBhvr>
                                        <p:cTn id="52" dur="1000"/>
                                        <p:tgtEl>
                                          <p:spTgt spid="19"/>
                                        </p:tgtEl>
                                      </p:cBhvr>
                                    </p:animEffect>
                                  </p:childTnLst>
                                </p:cTn>
                              </p:par>
                            </p:childTnLst>
                          </p:cTn>
                        </p:par>
                        <p:par>
                          <p:cTn id="53" fill="hold">
                            <p:stCondLst>
                              <p:cond delay="4000"/>
                            </p:stCondLst>
                            <p:childTnLst>
                              <p:par>
                                <p:cTn id="54" presetID="55" presetClass="entr" presetSubtype="0" fill="hold" nodeType="afterEffect">
                                  <p:stCondLst>
                                    <p:cond delay="0"/>
                                  </p:stCondLst>
                                  <p:childTnLst>
                                    <p:set>
                                      <p:cBhvr>
                                        <p:cTn id="55" dur="1" fill="hold">
                                          <p:stCondLst>
                                            <p:cond delay="0"/>
                                          </p:stCondLst>
                                        </p:cTn>
                                        <p:tgtEl>
                                          <p:spTgt spid="6152">
                                            <p:txEl>
                                              <p:pRg st="7" end="7"/>
                                            </p:txEl>
                                          </p:spTgt>
                                        </p:tgtEl>
                                        <p:attrNameLst>
                                          <p:attrName>style.visibility</p:attrName>
                                        </p:attrNameLst>
                                      </p:cBhvr>
                                      <p:to>
                                        <p:strVal val="visible"/>
                                      </p:to>
                                    </p:set>
                                    <p:anim calcmode="lin" valueType="num">
                                      <p:cBhvr>
                                        <p:cTn id="56" dur="1000" fill="hold"/>
                                        <p:tgtEl>
                                          <p:spTgt spid="6152">
                                            <p:txEl>
                                              <p:pRg st="7" end="7"/>
                                            </p:txEl>
                                          </p:spTgt>
                                        </p:tgtEl>
                                        <p:attrNameLst>
                                          <p:attrName>ppt_w</p:attrName>
                                        </p:attrNameLst>
                                      </p:cBhvr>
                                      <p:tavLst>
                                        <p:tav tm="0">
                                          <p:val>
                                            <p:strVal val="#ppt_w*0.70"/>
                                          </p:val>
                                        </p:tav>
                                        <p:tav tm="100000">
                                          <p:val>
                                            <p:strVal val="#ppt_w"/>
                                          </p:val>
                                        </p:tav>
                                      </p:tavLst>
                                    </p:anim>
                                    <p:anim calcmode="lin" valueType="num">
                                      <p:cBhvr>
                                        <p:cTn id="57" dur="1000" fill="hold"/>
                                        <p:tgtEl>
                                          <p:spTgt spid="6152">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6152">
                                            <p:txEl>
                                              <p:pRg st="7" end="7"/>
                                            </p:txEl>
                                          </p:spTgt>
                                        </p:tgtEl>
                                      </p:cBhvr>
                                    </p:animEffect>
                                  </p:childTnLst>
                                </p:cTn>
                              </p:par>
                              <p:par>
                                <p:cTn id="59" presetID="55"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1000" fill="hold"/>
                                        <p:tgtEl>
                                          <p:spTgt spid="17"/>
                                        </p:tgtEl>
                                        <p:attrNameLst>
                                          <p:attrName>ppt_w</p:attrName>
                                        </p:attrNameLst>
                                      </p:cBhvr>
                                      <p:tavLst>
                                        <p:tav tm="0">
                                          <p:val>
                                            <p:strVal val="#ppt_w*0.70"/>
                                          </p:val>
                                        </p:tav>
                                        <p:tav tm="100000">
                                          <p:val>
                                            <p:strVal val="#ppt_w"/>
                                          </p:val>
                                        </p:tav>
                                      </p:tavLst>
                                    </p:anim>
                                    <p:anim calcmode="lin" valueType="num">
                                      <p:cBhvr>
                                        <p:cTn id="62" dur="1000" fill="hold"/>
                                        <p:tgtEl>
                                          <p:spTgt spid="17"/>
                                        </p:tgtEl>
                                        <p:attrNameLst>
                                          <p:attrName>ppt_h</p:attrName>
                                        </p:attrNameLst>
                                      </p:cBhvr>
                                      <p:tavLst>
                                        <p:tav tm="0">
                                          <p:val>
                                            <p:strVal val="#ppt_h"/>
                                          </p:val>
                                        </p:tav>
                                        <p:tav tm="100000">
                                          <p:val>
                                            <p:strVal val="#ppt_h"/>
                                          </p:val>
                                        </p:tav>
                                      </p:tavLst>
                                    </p:anim>
                                    <p:animEffect transition="in" filter="fade">
                                      <p:cBhvr>
                                        <p:cTn id="63" dur="1000"/>
                                        <p:tgtEl>
                                          <p:spTgt spid="17"/>
                                        </p:tgtEl>
                                      </p:cBhvr>
                                    </p:animEffect>
                                  </p:childTnLst>
                                </p:cTn>
                              </p:par>
                            </p:childTnLst>
                          </p:cTn>
                        </p:par>
                        <p:par>
                          <p:cTn id="64" fill="hold">
                            <p:stCondLst>
                              <p:cond delay="5000"/>
                            </p:stCondLst>
                            <p:childTnLst>
                              <p:par>
                                <p:cTn id="65" presetID="55" presetClass="entr" presetSubtype="0" fill="hold" grpId="0" nodeType="afterEffect">
                                  <p:stCondLst>
                                    <p:cond delay="0"/>
                                  </p:stCondLst>
                                  <p:childTnLst>
                                    <p:set>
                                      <p:cBhvr>
                                        <p:cTn id="66" dur="1" fill="hold">
                                          <p:stCondLst>
                                            <p:cond delay="0"/>
                                          </p:stCondLst>
                                        </p:cTn>
                                        <p:tgtEl>
                                          <p:spTgt spid="6158"/>
                                        </p:tgtEl>
                                        <p:attrNameLst>
                                          <p:attrName>style.visibility</p:attrName>
                                        </p:attrNameLst>
                                      </p:cBhvr>
                                      <p:to>
                                        <p:strVal val="visible"/>
                                      </p:to>
                                    </p:set>
                                    <p:anim calcmode="lin" valueType="num">
                                      <p:cBhvr>
                                        <p:cTn id="67" dur="1000" fill="hold"/>
                                        <p:tgtEl>
                                          <p:spTgt spid="6158"/>
                                        </p:tgtEl>
                                        <p:attrNameLst>
                                          <p:attrName>ppt_w</p:attrName>
                                        </p:attrNameLst>
                                      </p:cBhvr>
                                      <p:tavLst>
                                        <p:tav tm="0">
                                          <p:val>
                                            <p:strVal val="#ppt_w*0.70"/>
                                          </p:val>
                                        </p:tav>
                                        <p:tav tm="100000">
                                          <p:val>
                                            <p:strVal val="#ppt_w"/>
                                          </p:val>
                                        </p:tav>
                                      </p:tavLst>
                                    </p:anim>
                                    <p:anim calcmode="lin" valueType="num">
                                      <p:cBhvr>
                                        <p:cTn id="68" dur="1000" fill="hold"/>
                                        <p:tgtEl>
                                          <p:spTgt spid="6158"/>
                                        </p:tgtEl>
                                        <p:attrNameLst>
                                          <p:attrName>ppt_h</p:attrName>
                                        </p:attrNameLst>
                                      </p:cBhvr>
                                      <p:tavLst>
                                        <p:tav tm="0">
                                          <p:val>
                                            <p:strVal val="#ppt_h"/>
                                          </p:val>
                                        </p:tav>
                                        <p:tav tm="100000">
                                          <p:val>
                                            <p:strVal val="#ppt_h"/>
                                          </p:val>
                                        </p:tav>
                                      </p:tavLst>
                                    </p:anim>
                                    <p:animEffect transition="in" filter="fade">
                                      <p:cBhvr>
                                        <p:cTn id="69" dur="1000"/>
                                        <p:tgtEl>
                                          <p:spTgt spid="6158"/>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1000" fill="hold"/>
                                        <p:tgtEl>
                                          <p:spTgt spid="20"/>
                                        </p:tgtEl>
                                        <p:attrNameLst>
                                          <p:attrName>ppt_w</p:attrName>
                                        </p:attrNameLst>
                                      </p:cBhvr>
                                      <p:tavLst>
                                        <p:tav tm="0">
                                          <p:val>
                                            <p:strVal val="#ppt_w*0.70"/>
                                          </p:val>
                                        </p:tav>
                                        <p:tav tm="100000">
                                          <p:val>
                                            <p:strVal val="#ppt_w"/>
                                          </p:val>
                                        </p:tav>
                                      </p:tavLst>
                                    </p:anim>
                                    <p:anim calcmode="lin" valueType="num">
                                      <p:cBhvr>
                                        <p:cTn id="73" dur="1000" fill="hold"/>
                                        <p:tgtEl>
                                          <p:spTgt spid="20"/>
                                        </p:tgtEl>
                                        <p:attrNameLst>
                                          <p:attrName>ppt_h</p:attrName>
                                        </p:attrNameLst>
                                      </p:cBhvr>
                                      <p:tavLst>
                                        <p:tav tm="0">
                                          <p:val>
                                            <p:strVal val="#ppt_h"/>
                                          </p:val>
                                        </p:tav>
                                        <p:tav tm="100000">
                                          <p:val>
                                            <p:strVal val="#ppt_h"/>
                                          </p:val>
                                        </p:tav>
                                      </p:tavLst>
                                    </p:anim>
                                    <p:animEffect transition="in" filter="fade">
                                      <p:cBhvr>
                                        <p:cTn id="74" dur="1000"/>
                                        <p:tgtEl>
                                          <p:spTgt spid="20"/>
                                        </p:tgtEl>
                                      </p:cBhvr>
                                    </p:animEffect>
                                  </p:childTnLst>
                                </p:cTn>
                              </p:par>
                              <p:par>
                                <p:cTn id="75" presetID="55"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1000" fill="hold"/>
                                        <p:tgtEl>
                                          <p:spTgt spid="15"/>
                                        </p:tgtEl>
                                        <p:attrNameLst>
                                          <p:attrName>ppt_w</p:attrName>
                                        </p:attrNameLst>
                                      </p:cBhvr>
                                      <p:tavLst>
                                        <p:tav tm="0">
                                          <p:val>
                                            <p:strVal val="#ppt_w*0.70"/>
                                          </p:val>
                                        </p:tav>
                                        <p:tav tm="100000">
                                          <p:val>
                                            <p:strVal val="#ppt_w"/>
                                          </p:val>
                                        </p:tav>
                                      </p:tavLst>
                                    </p:anim>
                                    <p:anim calcmode="lin" valueType="num">
                                      <p:cBhvr>
                                        <p:cTn id="78" dur="1000" fill="hold"/>
                                        <p:tgtEl>
                                          <p:spTgt spid="15"/>
                                        </p:tgtEl>
                                        <p:attrNameLst>
                                          <p:attrName>ppt_h</p:attrName>
                                        </p:attrNameLst>
                                      </p:cBhvr>
                                      <p:tavLst>
                                        <p:tav tm="0">
                                          <p:val>
                                            <p:strVal val="#ppt_h"/>
                                          </p:val>
                                        </p:tav>
                                        <p:tav tm="100000">
                                          <p:val>
                                            <p:strVal val="#ppt_h"/>
                                          </p:val>
                                        </p:tav>
                                      </p:tavLst>
                                    </p:anim>
                                    <p:animEffect transition="in" filter="fade">
                                      <p:cBhvr>
                                        <p:cTn id="79" dur="1000"/>
                                        <p:tgtEl>
                                          <p:spTgt spid="15"/>
                                        </p:tgtEl>
                                      </p:cBhvr>
                                    </p:animEffect>
                                  </p:childTnLst>
                                </p:cTn>
                              </p:par>
                            </p:childTnLst>
                          </p:cTn>
                        </p:par>
                        <p:par>
                          <p:cTn id="80" fill="hold">
                            <p:stCondLst>
                              <p:cond delay="6000"/>
                            </p:stCondLst>
                            <p:childTnLst>
                              <p:par>
                                <p:cTn id="81" presetID="55" presetClass="entr" presetSubtype="0" fill="hold" nodeType="afterEffect">
                                  <p:stCondLst>
                                    <p:cond delay="0"/>
                                  </p:stCondLst>
                                  <p:childTnLst>
                                    <p:set>
                                      <p:cBhvr>
                                        <p:cTn id="82" dur="1" fill="hold">
                                          <p:stCondLst>
                                            <p:cond delay="0"/>
                                          </p:stCondLst>
                                        </p:cTn>
                                        <p:tgtEl>
                                          <p:spTgt spid="6152">
                                            <p:txEl>
                                              <p:pRg st="4" end="4"/>
                                            </p:txEl>
                                          </p:spTgt>
                                        </p:tgtEl>
                                        <p:attrNameLst>
                                          <p:attrName>style.visibility</p:attrName>
                                        </p:attrNameLst>
                                      </p:cBhvr>
                                      <p:to>
                                        <p:strVal val="visible"/>
                                      </p:to>
                                    </p:set>
                                    <p:anim calcmode="lin" valueType="num">
                                      <p:cBhvr>
                                        <p:cTn id="83" dur="1000" fill="hold"/>
                                        <p:tgtEl>
                                          <p:spTgt spid="6152">
                                            <p:txEl>
                                              <p:pRg st="4" end="4"/>
                                            </p:txEl>
                                          </p:spTgt>
                                        </p:tgtEl>
                                        <p:attrNameLst>
                                          <p:attrName>ppt_w</p:attrName>
                                        </p:attrNameLst>
                                      </p:cBhvr>
                                      <p:tavLst>
                                        <p:tav tm="0">
                                          <p:val>
                                            <p:strVal val="#ppt_w*0.70"/>
                                          </p:val>
                                        </p:tav>
                                        <p:tav tm="100000">
                                          <p:val>
                                            <p:strVal val="#ppt_w"/>
                                          </p:val>
                                        </p:tav>
                                      </p:tavLst>
                                    </p:anim>
                                    <p:anim calcmode="lin" valueType="num">
                                      <p:cBhvr>
                                        <p:cTn id="84" dur="1000" fill="hold"/>
                                        <p:tgtEl>
                                          <p:spTgt spid="6152">
                                            <p:txEl>
                                              <p:pRg st="4" end="4"/>
                                            </p:txEl>
                                          </p:spTgt>
                                        </p:tgtEl>
                                        <p:attrNameLst>
                                          <p:attrName>ppt_h</p:attrName>
                                        </p:attrNameLst>
                                      </p:cBhvr>
                                      <p:tavLst>
                                        <p:tav tm="0">
                                          <p:val>
                                            <p:strVal val="#ppt_h"/>
                                          </p:val>
                                        </p:tav>
                                        <p:tav tm="100000">
                                          <p:val>
                                            <p:strVal val="#ppt_h"/>
                                          </p:val>
                                        </p:tav>
                                      </p:tavLst>
                                    </p:anim>
                                    <p:animEffect transition="in" filter="fade">
                                      <p:cBhvr>
                                        <p:cTn id="85" dur="1000"/>
                                        <p:tgtEl>
                                          <p:spTgt spid="61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6156" grpId="0"/>
      <p:bldP spid="6158" grpId="0"/>
      <p:bldP spid="19" grpId="0"/>
      <p:bldP spid="22" grpId="0" animBg="1"/>
      <p:bldP spid="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83568" y="1628800"/>
            <a:ext cx="8352928"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683568" y="1268760"/>
            <a:ext cx="6768752" cy="504056"/>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12" name="Picture 2"/>
          <p:cNvPicPr>
            <a:picLocks noChangeAspect="1" noChangeArrowheads="1"/>
          </p:cNvPicPr>
          <p:nvPr/>
        </p:nvPicPr>
        <p:blipFill>
          <a:blip r:embed="rId3" cstate="print"/>
          <a:srcRect/>
          <a:stretch>
            <a:fillRect/>
          </a:stretch>
        </p:blipFill>
        <p:spPr bwMode="auto">
          <a:xfrm>
            <a:off x="760149" y="4408810"/>
            <a:ext cx="5977566" cy="2054182"/>
          </a:xfrm>
          <a:prstGeom prst="roundRect">
            <a:avLst>
              <a:gd name="adj" fmla="val 1221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3"/>
          <p:cNvPicPr>
            <a:picLocks noChangeAspect="1" noChangeArrowheads="1"/>
          </p:cNvPicPr>
          <p:nvPr/>
        </p:nvPicPr>
        <p:blipFill>
          <a:blip r:embed="rId4" cstate="print"/>
          <a:srcRect/>
          <a:stretch>
            <a:fillRect/>
          </a:stretch>
        </p:blipFill>
        <p:spPr bwMode="auto">
          <a:xfrm>
            <a:off x="4113967" y="1964379"/>
            <a:ext cx="4253243" cy="2215877"/>
          </a:xfrm>
          <a:prstGeom prst="roundRect">
            <a:avLst>
              <a:gd name="adj" fmla="val 659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2" descr="http://www.reveco.eu/images/gestes_img04.png"/>
          <p:cNvPicPr>
            <a:picLocks noChangeAspect="1" noChangeArrowheads="1"/>
          </p:cNvPicPr>
          <p:nvPr/>
        </p:nvPicPr>
        <p:blipFill>
          <a:blip r:embed="rId5" cstate="print"/>
          <a:srcRect/>
          <a:stretch>
            <a:fillRect/>
          </a:stretch>
        </p:blipFill>
        <p:spPr bwMode="auto">
          <a:xfrm>
            <a:off x="6776775" y="4330813"/>
            <a:ext cx="2367225" cy="1994678"/>
          </a:xfrm>
          <a:prstGeom prst="rect">
            <a:avLst/>
          </a:prstGeom>
          <a:noFill/>
          <a:ln w="9525">
            <a:noFill/>
            <a:miter lim="800000"/>
            <a:headEnd/>
            <a:tailEnd/>
          </a:ln>
        </p:spPr>
      </p:pic>
      <p:sp>
        <p:nvSpPr>
          <p:cNvPr id="24"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5" name="Groupe 24"/>
          <p:cNvGrpSpPr/>
          <p:nvPr/>
        </p:nvGrpSpPr>
        <p:grpSpPr>
          <a:xfrm>
            <a:off x="3748930" y="-108869"/>
            <a:ext cx="5287566" cy="1440000"/>
            <a:chOff x="3748930" y="-108869"/>
            <a:chExt cx="5287566" cy="1440000"/>
          </a:xfrm>
        </p:grpSpPr>
        <p:grpSp>
          <p:nvGrpSpPr>
            <p:cNvPr id="26" name="Groupe 21"/>
            <p:cNvGrpSpPr>
              <a:grpSpLocks/>
            </p:cNvGrpSpPr>
            <p:nvPr/>
          </p:nvGrpSpPr>
          <p:grpSpPr bwMode="auto">
            <a:xfrm>
              <a:off x="3748930" y="72008"/>
              <a:ext cx="5287566" cy="908050"/>
              <a:chOff x="0" y="0"/>
              <a:chExt cx="2615791" cy="513739"/>
            </a:xfrm>
          </p:grpSpPr>
          <p:sp>
            <p:nvSpPr>
              <p:cNvPr id="28"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27" name="Imag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0" name="Groupe 21"/>
          <p:cNvGrpSpPr>
            <a:grpSpLocks/>
          </p:cNvGrpSpPr>
          <p:nvPr/>
        </p:nvGrpSpPr>
        <p:grpSpPr bwMode="auto">
          <a:xfrm>
            <a:off x="639521" y="72008"/>
            <a:ext cx="2996375" cy="908050"/>
            <a:chOff x="53873" y="29132"/>
            <a:chExt cx="2049225" cy="509714"/>
          </a:xfrm>
        </p:grpSpPr>
        <p:sp>
          <p:nvSpPr>
            <p:cNvPr id="31"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2"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421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0749" y="1521773"/>
            <a:ext cx="2881889" cy="29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0-#ppt_w/2"/>
                                          </p:val>
                                        </p:tav>
                                        <p:tav tm="100000">
                                          <p:val>
                                            <p:strVal val="#ppt_x"/>
                                          </p:val>
                                        </p:tav>
                                      </p:tavLst>
                                    </p:anim>
                                    <p:anim calcmode="lin" valueType="num">
                                      <p:cBhvr additive="base">
                                        <p:cTn id="8" dur="500" fill="hold"/>
                                        <p:tgtEl>
                                          <p:spTgt spid="94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4449" name="Picture 1"/>
          <p:cNvPicPr>
            <a:picLocks noChangeAspect="1" noChangeArrowheads="1"/>
          </p:cNvPicPr>
          <p:nvPr/>
        </p:nvPicPr>
        <p:blipFill>
          <a:blip r:embed="rId2" cstate="print"/>
          <a:srcRect/>
          <a:stretch>
            <a:fillRect/>
          </a:stretch>
        </p:blipFill>
        <p:spPr bwMode="auto">
          <a:xfrm>
            <a:off x="0" y="4210012"/>
            <a:ext cx="7452320" cy="2647988"/>
          </a:xfrm>
          <a:prstGeom prst="rect">
            <a:avLst/>
          </a:prstGeom>
          <a:noFill/>
          <a:ln w="9525">
            <a:noFill/>
            <a:miter lim="800000"/>
            <a:headEnd/>
            <a:tailEnd/>
          </a:ln>
          <a:effectLst/>
        </p:spPr>
      </p:pic>
      <p:cxnSp>
        <p:nvCxnSpPr>
          <p:cNvPr id="34" name="Connecteur droit 33"/>
          <p:cNvCxnSpPr/>
          <p:nvPr/>
        </p:nvCxnSpPr>
        <p:spPr>
          <a:xfrm>
            <a:off x="36512" y="3789040"/>
            <a:ext cx="9144000" cy="0"/>
          </a:xfrm>
          <a:prstGeom prst="line">
            <a:avLst/>
          </a:prstGeom>
        </p:spPr>
        <p:style>
          <a:lnRef idx="2">
            <a:schemeClr val="accent3"/>
          </a:lnRef>
          <a:fillRef idx="0">
            <a:schemeClr val="accent3"/>
          </a:fillRef>
          <a:effectRef idx="1">
            <a:schemeClr val="accent3"/>
          </a:effectRef>
          <a:fontRef idx="minor">
            <a:schemeClr val="tx1"/>
          </a:fontRef>
        </p:style>
      </p:cxnSp>
      <p:pic>
        <p:nvPicPr>
          <p:cNvPr id="35" name="Picture 6"/>
          <p:cNvPicPr>
            <a:picLocks noChangeAspect="1" noChangeArrowheads="1"/>
          </p:cNvPicPr>
          <p:nvPr/>
        </p:nvPicPr>
        <p:blipFill>
          <a:blip r:embed="rId3" cstate="print"/>
          <a:srcRect/>
          <a:stretch>
            <a:fillRect/>
          </a:stretch>
        </p:blipFill>
        <p:spPr bwMode="auto">
          <a:xfrm>
            <a:off x="5724128" y="2060848"/>
            <a:ext cx="1584176" cy="1224231"/>
          </a:xfrm>
          <a:prstGeom prst="rect">
            <a:avLst/>
          </a:prstGeom>
          <a:noFill/>
          <a:ln w="9525">
            <a:noFill/>
            <a:miter lim="800000"/>
            <a:headEnd/>
            <a:tailEnd/>
          </a:ln>
        </p:spPr>
      </p:pic>
      <p:pic>
        <p:nvPicPr>
          <p:cNvPr id="36" name="Picture 7"/>
          <p:cNvPicPr>
            <a:picLocks noChangeAspect="1" noChangeArrowheads="1"/>
          </p:cNvPicPr>
          <p:nvPr/>
        </p:nvPicPr>
        <p:blipFill>
          <a:blip r:embed="rId4" cstate="print"/>
          <a:srcRect/>
          <a:stretch>
            <a:fillRect/>
          </a:stretch>
        </p:blipFill>
        <p:spPr bwMode="auto">
          <a:xfrm>
            <a:off x="7308304" y="1844824"/>
            <a:ext cx="1584176" cy="1486015"/>
          </a:xfrm>
          <a:prstGeom prst="rect">
            <a:avLst/>
          </a:prstGeom>
          <a:noFill/>
          <a:ln w="9525">
            <a:noFill/>
            <a:miter lim="800000"/>
            <a:headEnd/>
            <a:tailEnd/>
          </a:ln>
        </p:spPr>
      </p:pic>
      <p:pic>
        <p:nvPicPr>
          <p:cNvPr id="37" name="Picture 8"/>
          <p:cNvPicPr>
            <a:picLocks noChangeAspect="1" noChangeArrowheads="1"/>
          </p:cNvPicPr>
          <p:nvPr/>
        </p:nvPicPr>
        <p:blipFill>
          <a:blip r:embed="rId5" cstate="print"/>
          <a:srcRect/>
          <a:stretch>
            <a:fillRect/>
          </a:stretch>
        </p:blipFill>
        <p:spPr bwMode="auto">
          <a:xfrm>
            <a:off x="4139952" y="2060848"/>
            <a:ext cx="1440160" cy="1170513"/>
          </a:xfrm>
          <a:prstGeom prst="rect">
            <a:avLst/>
          </a:prstGeom>
          <a:noFill/>
          <a:ln w="9525">
            <a:noFill/>
            <a:miter lim="800000"/>
            <a:headEnd/>
            <a:tailEnd/>
          </a:ln>
        </p:spPr>
      </p:pic>
      <p:sp>
        <p:nvSpPr>
          <p:cNvPr id="38" name="Rectangle à coins arrondis 37"/>
          <p:cNvSpPr/>
          <p:nvPr/>
        </p:nvSpPr>
        <p:spPr>
          <a:xfrm>
            <a:off x="3995936" y="1471613"/>
            <a:ext cx="4979789" cy="2173411"/>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 name="Rectangle à coins arrondis 1"/>
          <p:cNvSpPr/>
          <p:nvPr/>
        </p:nvSpPr>
        <p:spPr>
          <a:xfrm>
            <a:off x="5076056" y="1052736"/>
            <a:ext cx="396044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Prolongement en projet EE avec manipulation approfondie de logiciel  métier</a:t>
            </a:r>
            <a:endParaRPr lang="fr-FR" dirty="0"/>
          </a:p>
        </p:txBody>
      </p:sp>
      <p:sp>
        <p:nvSpPr>
          <p:cNvPr id="40" name="Virage 39"/>
          <p:cNvSpPr/>
          <p:nvPr/>
        </p:nvSpPr>
        <p:spPr>
          <a:xfrm>
            <a:off x="2411760" y="1988840"/>
            <a:ext cx="1440160" cy="1512168"/>
          </a:xfrm>
          <a:prstGeom prst="bentArrow">
            <a:avLst>
              <a:gd name="adj1" fmla="val 42118"/>
              <a:gd name="adj2" fmla="val 42118"/>
              <a:gd name="adj3" fmla="val 28112"/>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43" name="Losange 42"/>
          <p:cNvSpPr/>
          <p:nvPr/>
        </p:nvSpPr>
        <p:spPr bwMode="auto">
          <a:xfrm>
            <a:off x="3563888" y="4149080"/>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sp>
        <p:nvSpPr>
          <p:cNvPr id="44" name="Losange 43"/>
          <p:cNvSpPr/>
          <p:nvPr/>
        </p:nvSpPr>
        <p:spPr bwMode="auto">
          <a:xfrm>
            <a:off x="4283968" y="5589240"/>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grpSp>
        <p:nvGrpSpPr>
          <p:cNvPr id="26" name="Groupe 21"/>
          <p:cNvGrpSpPr>
            <a:grpSpLocks/>
          </p:cNvGrpSpPr>
          <p:nvPr/>
        </p:nvGrpSpPr>
        <p:grpSpPr bwMode="auto">
          <a:xfrm>
            <a:off x="3748930" y="72008"/>
            <a:ext cx="5395070" cy="908050"/>
            <a:chOff x="0" y="0"/>
            <a:chExt cx="2668974" cy="513739"/>
          </a:xfrm>
        </p:grpSpPr>
        <p:sp>
          <p:nvSpPr>
            <p:cNvPr id="2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0" name="Groupe 21"/>
          <p:cNvGrpSpPr>
            <a:grpSpLocks/>
          </p:cNvGrpSpPr>
          <p:nvPr/>
        </p:nvGrpSpPr>
        <p:grpSpPr bwMode="auto">
          <a:xfrm>
            <a:off x="323530" y="44624"/>
            <a:ext cx="3168350" cy="908050"/>
            <a:chOff x="1" y="0"/>
            <a:chExt cx="1691406" cy="513739"/>
          </a:xfrm>
        </p:grpSpPr>
        <p:sp>
          <p:nvSpPr>
            <p:cNvPr id="3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19" name="Imag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à coins arrondis 20"/>
          <p:cNvSpPr/>
          <p:nvPr/>
        </p:nvSpPr>
        <p:spPr>
          <a:xfrm>
            <a:off x="737046" y="1628801"/>
            <a:ext cx="7757988" cy="439916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4337" name="Picture 1"/>
          <p:cNvPicPr>
            <a:picLocks noChangeAspect="1" noChangeArrowheads="1"/>
          </p:cNvPicPr>
          <p:nvPr/>
        </p:nvPicPr>
        <p:blipFill>
          <a:blip r:embed="rId3" cstate="print"/>
          <a:srcRect l="7393" t="21676" r="7301" b="8653"/>
          <a:stretch>
            <a:fillRect/>
          </a:stretch>
        </p:blipFill>
        <p:spPr bwMode="auto">
          <a:xfrm>
            <a:off x="1115616" y="2348880"/>
            <a:ext cx="7056784" cy="3240360"/>
          </a:xfrm>
          <a:prstGeom prst="rect">
            <a:avLst/>
          </a:prstGeom>
          <a:noFill/>
          <a:ln w="9525">
            <a:noFill/>
            <a:miter lim="800000"/>
            <a:headEnd/>
            <a:tailEnd/>
          </a:ln>
        </p:spPr>
      </p:pic>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0" name="AutoShape 4"/>
          <p:cNvSpPr>
            <a:spLocks noChangeArrowheads="1"/>
          </p:cNvSpPr>
          <p:nvPr/>
        </p:nvSpPr>
        <p:spPr bwMode="auto">
          <a:xfrm>
            <a:off x="715888" y="1412775"/>
            <a:ext cx="4648200" cy="432049"/>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Evaluation– 2H </a:t>
            </a:r>
            <a:endParaRPr lang="fr-FR" dirty="0"/>
          </a:p>
        </p:txBody>
      </p:sp>
      <p:sp>
        <p:nvSpPr>
          <p:cNvPr id="22"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23"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15" name="Imag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
        <p:nvSpPr>
          <p:cNvPr id="16"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17" name="Groupe 16"/>
          <p:cNvGrpSpPr/>
          <p:nvPr/>
        </p:nvGrpSpPr>
        <p:grpSpPr>
          <a:xfrm>
            <a:off x="3748930" y="-108869"/>
            <a:ext cx="5268516" cy="1440000"/>
            <a:chOff x="3748930" y="-108869"/>
            <a:chExt cx="5268516" cy="1440000"/>
          </a:xfrm>
        </p:grpSpPr>
        <p:grpSp>
          <p:nvGrpSpPr>
            <p:cNvPr id="18" name="Groupe 21"/>
            <p:cNvGrpSpPr>
              <a:grpSpLocks/>
            </p:cNvGrpSpPr>
            <p:nvPr/>
          </p:nvGrpSpPr>
          <p:grpSpPr bwMode="auto">
            <a:xfrm>
              <a:off x="3748930" y="72008"/>
              <a:ext cx="5268516" cy="908050"/>
              <a:chOff x="0" y="0"/>
              <a:chExt cx="2606367" cy="513739"/>
            </a:xfrm>
          </p:grpSpPr>
          <p:sp>
            <p:nvSpPr>
              <p:cNvPr id="24" name="AutoShape 3"/>
              <p:cNvSpPr>
                <a:spLocks noChangeArrowheads="1"/>
              </p:cNvSpPr>
              <p:nvPr/>
            </p:nvSpPr>
            <p:spPr bwMode="auto">
              <a:xfrm>
                <a:off x="1" y="150881"/>
                <a:ext cx="260636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5"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19" name="Imag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26" name="Groupe 21"/>
          <p:cNvGrpSpPr>
            <a:grpSpLocks/>
          </p:cNvGrpSpPr>
          <p:nvPr/>
        </p:nvGrpSpPr>
        <p:grpSpPr bwMode="auto">
          <a:xfrm>
            <a:off x="639521" y="72008"/>
            <a:ext cx="2996375" cy="908050"/>
            <a:chOff x="53873" y="29132"/>
            <a:chExt cx="2049225" cy="509714"/>
          </a:xfrm>
        </p:grpSpPr>
        <p:sp>
          <p:nvSpPr>
            <p:cNvPr id="34"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5"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523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73496" y="4594051"/>
            <a:ext cx="2044431" cy="199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5234"/>
                                        </p:tgtEl>
                                        <p:attrNameLst>
                                          <p:attrName>style.visibility</p:attrName>
                                        </p:attrNameLst>
                                      </p:cBhvr>
                                      <p:to>
                                        <p:strVal val="visible"/>
                                      </p:to>
                                    </p:set>
                                    <p:anim calcmode="lin" valueType="num">
                                      <p:cBhvr additive="base">
                                        <p:cTn id="7" dur="500" fill="hold"/>
                                        <p:tgtEl>
                                          <p:spTgt spid="95234"/>
                                        </p:tgtEl>
                                        <p:attrNameLst>
                                          <p:attrName>ppt_x</p:attrName>
                                        </p:attrNameLst>
                                      </p:cBhvr>
                                      <p:tavLst>
                                        <p:tav tm="0">
                                          <p:val>
                                            <p:strVal val="1+#ppt_w/2"/>
                                          </p:val>
                                        </p:tav>
                                        <p:tav tm="100000">
                                          <p:val>
                                            <p:strVal val="#ppt_x"/>
                                          </p:val>
                                        </p:tav>
                                      </p:tavLst>
                                    </p:anim>
                                    <p:anim calcmode="lin" valueType="num">
                                      <p:cBhvr additive="base">
                                        <p:cTn id="8" dur="500" fill="hold"/>
                                        <p:tgtEl>
                                          <p:spTgt spid="952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4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5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2284"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4" name="Carré corné 13"/>
          <p:cNvSpPr/>
          <p:nvPr/>
        </p:nvSpPr>
        <p:spPr>
          <a:xfrm>
            <a:off x="1270332" y="1844824"/>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lumMod val="65000"/>
                    <a:lumOff val="35000"/>
                  </a:schemeClr>
                </a:solidFill>
              </a:rPr>
              <a:t>Fin novembre</a:t>
            </a:r>
            <a:endParaRPr lang="fr-FR" dirty="0">
              <a:solidFill>
                <a:schemeClr val="tx1">
                  <a:lumMod val="65000"/>
                  <a:lumOff val="35000"/>
                </a:schemeClr>
              </a:solidFill>
            </a:endParaRPr>
          </a:p>
        </p:txBody>
      </p:sp>
      <p:sp>
        <p:nvSpPr>
          <p:cNvPr id="23" name="Carré corné 22"/>
          <p:cNvSpPr/>
          <p:nvPr/>
        </p:nvSpPr>
        <p:spPr>
          <a:xfrm>
            <a:off x="4211960" y="1822713"/>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lumMod val="65000"/>
                    <a:lumOff val="35000"/>
                  </a:schemeClr>
                </a:solidFill>
              </a:rPr>
              <a:t>A</a:t>
            </a:r>
            <a:r>
              <a:rPr lang="fr-FR" dirty="0" smtClean="0">
                <a:solidFill>
                  <a:schemeClr val="tx1">
                    <a:lumMod val="65000"/>
                    <a:lumOff val="35000"/>
                  </a:schemeClr>
                </a:solidFill>
              </a:rPr>
              <a:t>vril</a:t>
            </a:r>
            <a:endParaRPr lang="fr-FR" dirty="0">
              <a:solidFill>
                <a:schemeClr val="tx1">
                  <a:lumMod val="65000"/>
                  <a:lumOff val="35000"/>
                </a:schemeClr>
              </a:solidFill>
            </a:endParaRPr>
          </a:p>
        </p:txBody>
      </p:sp>
      <p:grpSp>
        <p:nvGrpSpPr>
          <p:cNvPr id="24" name="Groupe 21"/>
          <p:cNvGrpSpPr>
            <a:grpSpLocks/>
          </p:cNvGrpSpPr>
          <p:nvPr/>
        </p:nvGrpSpPr>
        <p:grpSpPr bwMode="auto">
          <a:xfrm>
            <a:off x="4457918" y="489420"/>
            <a:ext cx="4320739" cy="668237"/>
            <a:chOff x="-25372" y="135678"/>
            <a:chExt cx="2605540" cy="378063"/>
          </a:xfrm>
        </p:grpSpPr>
        <p:sp>
          <p:nvSpPr>
            <p:cNvPr id="2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6"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7" name="Groupe 21"/>
          <p:cNvGrpSpPr>
            <a:grpSpLocks/>
          </p:cNvGrpSpPr>
          <p:nvPr/>
        </p:nvGrpSpPr>
        <p:grpSpPr bwMode="auto">
          <a:xfrm>
            <a:off x="107504" y="489420"/>
            <a:ext cx="4087356" cy="668238"/>
            <a:chOff x="1" y="29132"/>
            <a:chExt cx="2182012" cy="509714"/>
          </a:xfrm>
        </p:grpSpPr>
        <p:sp>
          <p:nvSpPr>
            <p:cNvPr id="28"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30"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pic>
        <p:nvPicPr>
          <p:cNvPr id="31" name="Imag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extLst>
      <p:ext uri="{BB962C8B-B14F-4D97-AF65-F5344CB8AC3E}">
        <p14:creationId xmlns:p14="http://schemas.microsoft.com/office/powerpoint/2010/main" val="886919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2000"/>
                                        <p:tgtEl>
                                          <p:spTgt spid="10"/>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3500"/>
                            </p:stCondLst>
                            <p:childTnLst>
                              <p:par>
                                <p:cTn id="19" presetID="55"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strVal val="#ppt_w*0.70"/>
                                          </p:val>
                                        </p:tav>
                                        <p:tav tm="100000">
                                          <p:val>
                                            <p:strVal val="#ppt_w"/>
                                          </p:val>
                                        </p:tav>
                                      </p:tavLst>
                                    </p:anim>
                                    <p:anim calcmode="lin" valueType="num">
                                      <p:cBhvr>
                                        <p:cTn id="22" dur="1000" fill="hold"/>
                                        <p:tgtEl>
                                          <p:spTgt spid="16"/>
                                        </p:tgtEl>
                                        <p:attrNameLst>
                                          <p:attrName>ppt_h</p:attrName>
                                        </p:attrNameLst>
                                      </p:cBhvr>
                                      <p:tavLst>
                                        <p:tav tm="0">
                                          <p:val>
                                            <p:strVal val="#ppt_h"/>
                                          </p:val>
                                        </p:tav>
                                        <p:tav tm="100000">
                                          <p:val>
                                            <p:strVal val="#ppt_h"/>
                                          </p:val>
                                        </p:tav>
                                      </p:tavLst>
                                    </p:anim>
                                    <p:animEffect transition="in" filter="fade">
                                      <p:cBhvr>
                                        <p:cTn id="23" dur="1000"/>
                                        <p:tgtEl>
                                          <p:spTgt spid="16"/>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par>
                          <p:cTn id="28" fill="hold">
                            <p:stCondLst>
                              <p:cond delay="6500"/>
                            </p:stCondLst>
                            <p:childTnLst>
                              <p:par>
                                <p:cTn id="29" presetID="53" presetClass="entr" presetSubtype="16" fill="hold" nodeType="afterEffect">
                                  <p:stCondLst>
                                    <p:cond delay="0"/>
                                  </p:stCondLst>
                                  <p:childTnLst>
                                    <p:set>
                                      <p:cBhvr>
                                        <p:cTn id="30" dur="1" fill="hold">
                                          <p:stCondLst>
                                            <p:cond delay="0"/>
                                          </p:stCondLst>
                                        </p:cTn>
                                        <p:tgtEl>
                                          <p:spTgt spid="90115"/>
                                        </p:tgtEl>
                                        <p:attrNameLst>
                                          <p:attrName>style.visibility</p:attrName>
                                        </p:attrNameLst>
                                      </p:cBhvr>
                                      <p:to>
                                        <p:strVal val="visible"/>
                                      </p:to>
                                    </p:set>
                                    <p:anim calcmode="lin" valueType="num">
                                      <p:cBhvr>
                                        <p:cTn id="31" dur="500" fill="hold"/>
                                        <p:tgtEl>
                                          <p:spTgt spid="90115"/>
                                        </p:tgtEl>
                                        <p:attrNameLst>
                                          <p:attrName>ppt_w</p:attrName>
                                        </p:attrNameLst>
                                      </p:cBhvr>
                                      <p:tavLst>
                                        <p:tav tm="0">
                                          <p:val>
                                            <p:fltVal val="0"/>
                                          </p:val>
                                        </p:tav>
                                        <p:tav tm="100000">
                                          <p:val>
                                            <p:strVal val="#ppt_w"/>
                                          </p:val>
                                        </p:tav>
                                      </p:tavLst>
                                    </p:anim>
                                    <p:anim calcmode="lin" valueType="num">
                                      <p:cBhvr>
                                        <p:cTn id="32" dur="500" fill="hold"/>
                                        <p:tgtEl>
                                          <p:spTgt spid="90115"/>
                                        </p:tgtEl>
                                        <p:attrNameLst>
                                          <p:attrName>ppt_h</p:attrName>
                                        </p:attrNameLst>
                                      </p:cBhvr>
                                      <p:tavLst>
                                        <p:tav tm="0">
                                          <p:val>
                                            <p:fltVal val="0"/>
                                          </p:val>
                                        </p:tav>
                                        <p:tav tm="100000">
                                          <p:val>
                                            <p:strVal val="#ppt_h"/>
                                          </p:val>
                                        </p:tav>
                                      </p:tavLst>
                                    </p:anim>
                                    <p:animEffect transition="in" filter="fade">
                                      <p:cBhvr>
                                        <p:cTn id="33"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33"/>
          <p:cNvGrpSpPr>
            <a:grpSpLocks/>
          </p:cNvGrpSpPr>
          <p:nvPr/>
        </p:nvGrpSpPr>
        <p:grpSpPr bwMode="auto">
          <a:xfrm>
            <a:off x="684485" y="5238750"/>
            <a:ext cx="1900238" cy="1430338"/>
            <a:chOff x="323528" y="5238849"/>
            <a:chExt cx="1900705" cy="1430511"/>
          </a:xfrm>
        </p:grpSpPr>
        <p:pic>
          <p:nvPicPr>
            <p:cNvPr id="15" name="Image 14" descr="cuisine.jpg"/>
            <p:cNvPicPr>
              <a:picLocks noChangeAspect="1"/>
            </p:cNvPicPr>
            <p:nvPr/>
          </p:nvPicPr>
          <p:blipFill>
            <a:blip r:embed="rId3" cstate="print"/>
            <a:stretch>
              <a:fillRect/>
            </a:stretch>
          </p:blipFill>
          <p:spPr>
            <a:xfrm>
              <a:off x="323528" y="5238849"/>
              <a:ext cx="1900705" cy="10704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2"/>
            <p:cNvSpPr txBox="1">
              <a:spLocks noChangeAspect="1" noChangeArrowheads="1"/>
            </p:cNvSpPr>
            <p:nvPr/>
          </p:nvSpPr>
          <p:spPr bwMode="auto">
            <a:xfrm>
              <a:off x="560485" y="6446991"/>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NOURRIR</a:t>
              </a:r>
              <a:endParaRPr lang="fr-FR" sz="1100" dirty="0">
                <a:latin typeface="Arial" pitchFamily="34" charset="0"/>
                <a:cs typeface="+mn-cs"/>
              </a:endParaRPr>
            </a:p>
          </p:txBody>
        </p:sp>
      </p:grpSp>
      <p:grpSp>
        <p:nvGrpSpPr>
          <p:cNvPr id="4" name="Groupe 34"/>
          <p:cNvGrpSpPr>
            <a:grpSpLocks/>
          </p:cNvGrpSpPr>
          <p:nvPr/>
        </p:nvGrpSpPr>
        <p:grpSpPr bwMode="auto">
          <a:xfrm>
            <a:off x="684485" y="3587750"/>
            <a:ext cx="1892300" cy="1425575"/>
            <a:chOff x="323528" y="3588129"/>
            <a:chExt cx="1893346" cy="1425047"/>
          </a:xfrm>
        </p:grpSpPr>
        <p:pic>
          <p:nvPicPr>
            <p:cNvPr id="7" name="Image 6" descr="isolants.jpg"/>
            <p:cNvPicPr>
              <a:picLocks noChangeAspect="1"/>
            </p:cNvPicPr>
            <p:nvPr/>
          </p:nvPicPr>
          <p:blipFill>
            <a:blip r:embed="rId4" cstate="print"/>
            <a:stretch>
              <a:fillRect/>
            </a:stretch>
          </p:blipFill>
          <p:spPr>
            <a:xfrm>
              <a:off x="323528" y="3588129"/>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Text Box 2"/>
            <p:cNvSpPr txBox="1">
              <a:spLocks noChangeArrowheads="1"/>
            </p:cNvSpPr>
            <p:nvPr/>
          </p:nvSpPr>
          <p:spPr bwMode="auto">
            <a:xfrm>
              <a:off x="560485" y="4790807"/>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LOGER</a:t>
              </a:r>
              <a:endParaRPr lang="fr-FR" sz="1100" dirty="0">
                <a:latin typeface="Arial" pitchFamily="34" charset="0"/>
                <a:cs typeface="+mn-cs"/>
              </a:endParaRPr>
            </a:p>
          </p:txBody>
        </p:sp>
      </p:grpSp>
      <p:grpSp>
        <p:nvGrpSpPr>
          <p:cNvPr id="5" name="Groupe 35"/>
          <p:cNvGrpSpPr>
            <a:grpSpLocks/>
          </p:cNvGrpSpPr>
          <p:nvPr/>
        </p:nvGrpSpPr>
        <p:grpSpPr bwMode="auto">
          <a:xfrm>
            <a:off x="684485" y="1931988"/>
            <a:ext cx="1892300" cy="1470025"/>
            <a:chOff x="323528" y="1931945"/>
            <a:chExt cx="1893346" cy="1470633"/>
          </a:xfrm>
        </p:grpSpPr>
        <p:pic>
          <p:nvPicPr>
            <p:cNvPr id="11" name="Image 10" descr="communiquer.jpg"/>
            <p:cNvPicPr>
              <a:picLocks noChangeAspect="1"/>
            </p:cNvPicPr>
            <p:nvPr/>
          </p:nvPicPr>
          <p:blipFill>
            <a:blip r:embed="rId5" cstate="print"/>
            <a:stretch>
              <a:fillRect/>
            </a:stretch>
          </p:blipFill>
          <p:spPr>
            <a:xfrm>
              <a:off x="323528" y="1931945"/>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 Box 2"/>
            <p:cNvSpPr txBox="1">
              <a:spLocks noChangeArrowheads="1"/>
            </p:cNvSpPr>
            <p:nvPr/>
          </p:nvSpPr>
          <p:spPr bwMode="auto">
            <a:xfrm>
              <a:off x="467544" y="3140968"/>
              <a:ext cx="1584176"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COMMUNIQUER</a:t>
              </a:r>
              <a:endParaRPr lang="fr-FR" sz="1100" dirty="0">
                <a:latin typeface="Arial" pitchFamily="34" charset="0"/>
                <a:cs typeface="+mn-cs"/>
              </a:endParaRPr>
            </a:p>
          </p:txBody>
        </p:sp>
      </p:grpSp>
      <p:grpSp>
        <p:nvGrpSpPr>
          <p:cNvPr id="6" name="Groupe 37"/>
          <p:cNvGrpSpPr>
            <a:grpSpLocks/>
          </p:cNvGrpSpPr>
          <p:nvPr/>
        </p:nvGrpSpPr>
        <p:grpSpPr bwMode="auto">
          <a:xfrm>
            <a:off x="1311548" y="276225"/>
            <a:ext cx="1892300" cy="1463675"/>
            <a:chOff x="950462" y="275761"/>
            <a:chExt cx="1893346" cy="1464288"/>
          </a:xfrm>
        </p:grpSpPr>
        <p:pic>
          <p:nvPicPr>
            <p:cNvPr id="18" name="Image 17" descr="chauffage.jpg"/>
            <p:cNvPicPr>
              <a:picLocks noChangeAspect="1"/>
            </p:cNvPicPr>
            <p:nvPr/>
          </p:nvPicPr>
          <p:blipFill>
            <a:blip r:embed="rId6" cstate="print"/>
            <a:stretch>
              <a:fillRect/>
            </a:stretch>
          </p:blipFill>
          <p:spPr>
            <a:xfrm>
              <a:off x="950462"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 Box 2"/>
            <p:cNvSpPr txBox="1">
              <a:spLocks noChangeArrowheads="1"/>
            </p:cNvSpPr>
            <p:nvPr/>
          </p:nvSpPr>
          <p:spPr bwMode="auto">
            <a:xfrm>
              <a:off x="1280565" y="1478439"/>
              <a:ext cx="1419227"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CHAUFFER</a:t>
              </a:r>
              <a:endParaRPr lang="fr-FR" sz="1100" dirty="0">
                <a:latin typeface="Arial" pitchFamily="34" charset="0"/>
                <a:cs typeface="+mn-cs"/>
              </a:endParaRPr>
            </a:p>
          </p:txBody>
        </p:sp>
      </p:grpSp>
      <p:pic>
        <p:nvPicPr>
          <p:cNvPr id="21" name="Image 20" descr="maison devant 1.jpg"/>
          <p:cNvPicPr>
            <a:picLocks noChangeAspect="1"/>
          </p:cNvPicPr>
          <p:nvPr/>
        </p:nvPicPr>
        <p:blipFill>
          <a:blip r:embed="rId7" cstate="print"/>
          <a:stretch>
            <a:fillRect/>
          </a:stretch>
        </p:blipFill>
        <p:spPr>
          <a:xfrm>
            <a:off x="3758774" y="188640"/>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 Box 2"/>
          <p:cNvSpPr txBox="1">
            <a:spLocks noChangeArrowheads="1"/>
          </p:cNvSpPr>
          <p:nvPr/>
        </p:nvSpPr>
        <p:spPr bwMode="auto">
          <a:xfrm>
            <a:off x="3995936" y="136719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DEPLACER</a:t>
            </a:r>
            <a:endParaRPr lang="fr-FR" sz="1100" dirty="0">
              <a:latin typeface="Arial" pitchFamily="34" charset="0"/>
              <a:cs typeface="+mn-cs"/>
            </a:endParaRPr>
          </a:p>
        </p:txBody>
      </p:sp>
      <p:pic>
        <p:nvPicPr>
          <p:cNvPr id="24" name="Image 23" descr="maison énergie.jpg"/>
          <p:cNvPicPr>
            <a:picLocks noChangeAspect="1"/>
          </p:cNvPicPr>
          <p:nvPr/>
        </p:nvPicPr>
        <p:blipFill>
          <a:blip r:embed="rId8" cstate="print"/>
          <a:stretch>
            <a:fillRect/>
          </a:stretch>
        </p:blipFill>
        <p:spPr>
          <a:xfrm>
            <a:off x="6423070"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5" name="Text Box 2"/>
          <p:cNvSpPr txBox="1">
            <a:spLocks noChangeArrowheads="1"/>
          </p:cNvSpPr>
          <p:nvPr/>
        </p:nvSpPr>
        <p:spPr bwMode="auto">
          <a:xfrm>
            <a:off x="6516216" y="1484784"/>
            <a:ext cx="1656184" cy="215444"/>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800" b="1" dirty="0">
                <a:solidFill>
                  <a:srgbClr val="FFFF00"/>
                </a:solidFill>
                <a:latin typeface="Calibri" pitchFamily="34" charset="0"/>
                <a:cs typeface="+mn-cs"/>
              </a:rPr>
              <a:t>POUR ME PRODUIRE DE L’ENERGIE</a:t>
            </a:r>
            <a:endParaRPr lang="fr-FR" sz="800" dirty="0">
              <a:latin typeface="Arial" pitchFamily="34" charset="0"/>
              <a:cs typeface="+mn-cs"/>
            </a:endParaRPr>
          </a:p>
        </p:txBody>
      </p:sp>
      <p:pic>
        <p:nvPicPr>
          <p:cNvPr id="27" name="Image 26" descr="éclairage.jpg"/>
          <p:cNvPicPr>
            <a:picLocks noChangeAspect="1"/>
          </p:cNvPicPr>
          <p:nvPr/>
        </p:nvPicPr>
        <p:blipFill>
          <a:blip r:embed="rId9" cstate="print"/>
          <a:stretch>
            <a:fillRect/>
          </a:stretch>
        </p:blipFill>
        <p:spPr>
          <a:xfrm>
            <a:off x="7071142" y="1844824"/>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8" name="Text Box 2"/>
          <p:cNvSpPr txBox="1">
            <a:spLocks noChangeArrowheads="1"/>
          </p:cNvSpPr>
          <p:nvPr/>
        </p:nvSpPr>
        <p:spPr bwMode="auto">
          <a:xfrm>
            <a:off x="7236296" y="3023374"/>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M’ECLAIRER</a:t>
            </a:r>
            <a:endParaRPr lang="fr-FR" sz="1100" dirty="0">
              <a:latin typeface="Arial" pitchFamily="34" charset="0"/>
              <a:cs typeface="+mn-cs"/>
            </a:endParaRPr>
          </a:p>
        </p:txBody>
      </p:sp>
      <p:grpSp>
        <p:nvGrpSpPr>
          <p:cNvPr id="8" name="Groupe 39"/>
          <p:cNvGrpSpPr>
            <a:grpSpLocks/>
          </p:cNvGrpSpPr>
          <p:nvPr/>
        </p:nvGrpSpPr>
        <p:grpSpPr bwMode="auto">
          <a:xfrm>
            <a:off x="3381375" y="4800600"/>
            <a:ext cx="2559050" cy="1868488"/>
            <a:chOff x="3381494" y="4800873"/>
            <a:chExt cx="2558658" cy="1868487"/>
          </a:xfrm>
        </p:grpSpPr>
        <p:pic>
          <p:nvPicPr>
            <p:cNvPr id="30" name="Image 29" descr="tri.jpg"/>
            <p:cNvPicPr>
              <a:picLocks noChangeAspect="1"/>
            </p:cNvPicPr>
            <p:nvPr/>
          </p:nvPicPr>
          <p:blipFill>
            <a:blip r:embed="rId10" cstate="print"/>
            <a:stretch>
              <a:fillRect/>
            </a:stretch>
          </p:blipFill>
          <p:spPr>
            <a:xfrm>
              <a:off x="3381494" y="4800873"/>
              <a:ext cx="2558658" cy="1436439"/>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20" name="Text Box 2"/>
            <p:cNvSpPr txBox="1">
              <a:spLocks noChangeArrowheads="1"/>
            </p:cNvSpPr>
            <p:nvPr/>
          </p:nvSpPr>
          <p:spPr bwMode="auto">
            <a:xfrm>
              <a:off x="4067944" y="640775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100" b="1" dirty="0">
                  <a:solidFill>
                    <a:srgbClr val="FFFF00"/>
                  </a:solidFill>
                  <a:latin typeface="Calibri" pitchFamily="34" charset="0"/>
                </a:rPr>
                <a:t>JE RECYCLERAI</a:t>
              </a:r>
              <a:endParaRPr lang="fr-FR" sz="1100" dirty="0"/>
            </a:p>
          </p:txBody>
        </p:sp>
      </p:grpSp>
      <p:grpSp>
        <p:nvGrpSpPr>
          <p:cNvPr id="14" name="Groupe 38"/>
          <p:cNvGrpSpPr>
            <a:grpSpLocks/>
          </p:cNvGrpSpPr>
          <p:nvPr/>
        </p:nvGrpSpPr>
        <p:grpSpPr bwMode="auto">
          <a:xfrm>
            <a:off x="6659563" y="3573463"/>
            <a:ext cx="2233612" cy="1943100"/>
            <a:chOff x="6660232" y="3573014"/>
            <a:chExt cx="2232248" cy="1944218"/>
          </a:xfrm>
        </p:grpSpPr>
        <p:pic>
          <p:nvPicPr>
            <p:cNvPr id="33" name="Image 32" descr="robot aspi+ventilateur.jpg"/>
            <p:cNvPicPr>
              <a:picLocks noChangeAspect="1"/>
            </p:cNvPicPr>
            <p:nvPr/>
          </p:nvPicPr>
          <p:blipFill>
            <a:blip r:embed="rId11" cstate="print"/>
            <a:stretch>
              <a:fillRect/>
            </a:stretch>
          </p:blipFill>
          <p:spPr>
            <a:xfrm>
              <a:off x="6712883" y="3573014"/>
              <a:ext cx="2179597" cy="122363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18" name="Text Box 3"/>
            <p:cNvSpPr txBox="1">
              <a:spLocks noChangeAspect="1" noChangeArrowheads="1"/>
            </p:cNvSpPr>
            <p:nvPr/>
          </p:nvSpPr>
          <p:spPr bwMode="auto">
            <a:xfrm>
              <a:off x="6660232" y="4994012"/>
              <a:ext cx="2184954" cy="5232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400" b="1" dirty="0">
                  <a:solidFill>
                    <a:srgbClr val="FFFF00"/>
                  </a:solidFill>
                  <a:latin typeface="Calibri" pitchFamily="34" charset="0"/>
                </a:rPr>
                <a:t>En me facilitant la vie tout en améliorant mon confort</a:t>
              </a:r>
              <a:endParaRPr lang="fr-FR" sz="1400" dirty="0"/>
            </a:p>
          </p:txBody>
        </p:sp>
      </p:grpSp>
      <p:sp>
        <p:nvSpPr>
          <p:cNvPr id="8215" name="Text Box 4"/>
          <p:cNvSpPr txBox="1">
            <a:spLocks noChangeArrowheads="1"/>
          </p:cNvSpPr>
          <p:nvPr/>
        </p:nvSpPr>
        <p:spPr bwMode="auto">
          <a:xfrm>
            <a:off x="6174866" y="5670411"/>
            <a:ext cx="2808288" cy="576262"/>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1400" b="1" dirty="0">
                <a:solidFill>
                  <a:srgbClr val="FFFF00"/>
                </a:solidFill>
                <a:latin typeface="Calibri" pitchFamily="34" charset="0"/>
              </a:rPr>
              <a:t>Avec une logique de limitation de l’impact sur l’environnement</a:t>
            </a:r>
            <a:endParaRPr lang="fr-FR" sz="1400" dirty="0"/>
          </a:p>
        </p:txBody>
      </p:sp>
      <p:sp>
        <p:nvSpPr>
          <p:cNvPr id="2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90116"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4449" y="2609240"/>
            <a:ext cx="3247028" cy="2030912"/>
          </a:xfrm>
          <a:prstGeom prst="rect">
            <a:avLst/>
          </a:prstGeom>
          <a:noFill/>
          <a:ln w="76200">
            <a:solidFill>
              <a:schemeClr val="accent3"/>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Ellipse 9"/>
          <p:cNvSpPr/>
          <p:nvPr/>
        </p:nvSpPr>
        <p:spPr>
          <a:xfrm>
            <a:off x="2603669" y="1739900"/>
            <a:ext cx="2832427" cy="1712338"/>
          </a:xfrm>
          <a:prstGeom prst="ellipse">
            <a:avLst/>
          </a:prstGeom>
          <a:blipFill dpi="0" rotWithShape="1">
            <a:blip r:embed="rId13">
              <a:extLst>
                <a:ext uri="{28A0092B-C50C-407E-A947-70E740481C1C}">
                  <a14:useLocalDpi xmlns:a14="http://schemas.microsoft.com/office/drawing/2010/main" val="0"/>
                </a:ext>
              </a:extLst>
            </a:blip>
            <a:srcRec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2306516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Connecteur droit 62"/>
          <p:cNvCxnSpPr/>
          <p:nvPr/>
        </p:nvCxnSpPr>
        <p:spPr>
          <a:xfrm>
            <a:off x="36512"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93" name="Groupe 92"/>
          <p:cNvGrpSpPr/>
          <p:nvPr/>
        </p:nvGrpSpPr>
        <p:grpSpPr>
          <a:xfrm>
            <a:off x="-2052736" y="1196752"/>
            <a:ext cx="14437096" cy="5472608"/>
            <a:chOff x="-2052736" y="1196752"/>
            <a:chExt cx="14437096" cy="5472608"/>
          </a:xfrm>
        </p:grpSpPr>
        <p:sp>
          <p:nvSpPr>
            <p:cNvPr id="87" name="Rectangle à coins arrondis 86"/>
            <p:cNvSpPr/>
            <p:nvPr/>
          </p:nvSpPr>
          <p:spPr>
            <a:xfrm>
              <a:off x="8783960"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1" name="Rectangle à coins arrondis 30"/>
            <p:cNvSpPr/>
            <p:nvPr/>
          </p:nvSpPr>
          <p:spPr>
            <a:xfrm>
              <a:off x="935088"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865112"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673471"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2052736" y="1196752"/>
              <a:ext cx="2915816" cy="1697804"/>
            </a:xfrm>
            <a:prstGeom prst="rect">
              <a:avLst/>
            </a:prstGeom>
            <a:noFill/>
            <a:ln w="9525">
              <a:noFill/>
              <a:miter lim="800000"/>
              <a:headEnd/>
              <a:tailEnd/>
            </a:ln>
            <a:effectLst/>
          </p:spPr>
        </p:pic>
        <p:sp>
          <p:nvSpPr>
            <p:cNvPr id="22" name="Rectangle à coins arrondis 21"/>
            <p:cNvSpPr/>
            <p:nvPr/>
          </p:nvSpPr>
          <p:spPr>
            <a:xfrm>
              <a:off x="-673471"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 immobilière, relevé des performances</a:t>
              </a:r>
              <a:endParaRPr lang="fr-FR" dirty="0" smtClean="0"/>
            </a:p>
          </p:txBody>
        </p:sp>
        <p:sp>
          <p:nvSpPr>
            <p:cNvPr id="23" name="Rectangle à coins arrondis 22"/>
            <p:cNvSpPr/>
            <p:nvPr/>
          </p:nvSpPr>
          <p:spPr>
            <a:xfrm>
              <a:off x="-673471"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32" name="Rectangle à coins arrondis 31"/>
            <p:cNvSpPr/>
            <p:nvPr/>
          </p:nvSpPr>
          <p:spPr>
            <a:xfrm>
              <a:off x="395942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129512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444932"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143200"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 name="Grouper 25"/>
            <p:cNvGrpSpPr/>
            <p:nvPr/>
          </p:nvGrpSpPr>
          <p:grpSpPr>
            <a:xfrm>
              <a:off x="863081"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solidFill>
                      <a:schemeClr val="bg1"/>
                    </a:solidFill>
                  </a:rPr>
                  <a:t>Structuration des savoirs</a:t>
                </a:r>
                <a:endParaRPr lang="fr-FR" sz="10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4" name="Groupe 60"/>
            <p:cNvGrpSpPr/>
            <p:nvPr/>
          </p:nvGrpSpPr>
          <p:grpSpPr>
            <a:xfrm>
              <a:off x="316158" y="1196753"/>
              <a:ext cx="2041992" cy="504056"/>
              <a:chOff x="-24464" y="0"/>
              <a:chExt cx="5726179" cy="1517706"/>
            </a:xfrm>
          </p:grpSpPr>
          <p:grpSp>
            <p:nvGrpSpPr>
              <p:cNvPr id="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grpSp>
          <p:nvGrpSpPr>
            <p:cNvPr id="7" name="Groupe 69"/>
            <p:cNvGrpSpPr/>
            <p:nvPr/>
          </p:nvGrpSpPr>
          <p:grpSpPr>
            <a:xfrm>
              <a:off x="5471592"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solidFill>
                <a:schemeClr val="accent6">
                  <a:lumMod val="75000"/>
                </a:schemeClr>
              </a:solid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8" name="Groupe 60"/>
            <p:cNvGrpSpPr/>
            <p:nvPr/>
          </p:nvGrpSpPr>
          <p:grpSpPr>
            <a:xfrm>
              <a:off x="5013776" y="1196752"/>
              <a:ext cx="2041992" cy="504056"/>
              <a:chOff x="-24464" y="0"/>
              <a:chExt cx="5726179" cy="1517706"/>
            </a:xfrm>
          </p:grpSpPr>
          <p:grpSp>
            <p:nvGrpSpPr>
              <p:cNvPr id="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4895528"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69" name="Rectangle à coins arrondis 68"/>
            <p:cNvSpPr/>
            <p:nvPr/>
          </p:nvSpPr>
          <p:spPr>
            <a:xfrm>
              <a:off x="4895528"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70" name="Rectangle à coins arrondis 69"/>
            <p:cNvSpPr/>
            <p:nvPr/>
          </p:nvSpPr>
          <p:spPr>
            <a:xfrm>
              <a:off x="6372200" y="3293368"/>
              <a:ext cx="1512168" cy="6086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Quelle  est l’influence de la VMC sur l’efficacité énergétique?</a:t>
              </a:r>
              <a:endParaRPr lang="fr-FR" sz="1000" dirty="0"/>
            </a:p>
          </p:txBody>
        </p:sp>
        <p:sp>
          <p:nvSpPr>
            <p:cNvPr id="78" name="Rectangle à coins arrondis 77"/>
            <p:cNvSpPr/>
            <p:nvPr/>
          </p:nvSpPr>
          <p:spPr>
            <a:xfrm>
              <a:off x="6407696" y="532850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Les échanges thermiques  ente le bâti et l’extérieur</a:t>
              </a:r>
            </a:p>
          </p:txBody>
        </p:sp>
        <p:sp>
          <p:nvSpPr>
            <p:cNvPr id="79" name="Rectangle à coins arrondis 78"/>
            <p:cNvSpPr/>
            <p:nvPr/>
          </p:nvSpPr>
          <p:spPr>
            <a:xfrm>
              <a:off x="6407696" y="400506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La position de l’isolant a t-elle une influence?</a:t>
              </a:r>
              <a:endParaRPr lang="fr-FR" sz="1000" dirty="0"/>
            </a:p>
          </p:txBody>
        </p:sp>
        <p:sp>
          <p:nvSpPr>
            <p:cNvPr id="89" name="Rectangle à coins arrondis 88"/>
            <p:cNvSpPr/>
            <p:nvPr/>
          </p:nvSpPr>
          <p:spPr>
            <a:xfrm>
              <a:off x="6407696" y="4653136"/>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Quel est l’influence de l’isolation sur l’efficacité énergétique</a:t>
              </a:r>
            </a:p>
          </p:txBody>
        </p:sp>
        <p:sp>
          <p:nvSpPr>
            <p:cNvPr id="90" name="Rectangle à coins arrondis 89"/>
            <p:cNvSpPr/>
            <p:nvPr/>
          </p:nvSpPr>
          <p:spPr>
            <a:xfrm>
              <a:off x="6407696"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Inertie thermique</a:t>
              </a:r>
            </a:p>
          </p:txBody>
        </p:sp>
        <p:sp>
          <p:nvSpPr>
            <p:cNvPr id="91" name="Rectangle à coins arrondis 90"/>
            <p:cNvSpPr/>
            <p:nvPr/>
          </p:nvSpPr>
          <p:spPr>
            <a:xfrm>
              <a:off x="7956376"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2" name="Rectangle à coins arrondis 91"/>
            <p:cNvSpPr/>
            <p:nvPr/>
          </p:nvSpPr>
          <p:spPr>
            <a:xfrm>
              <a:off x="525556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4333564"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3959624"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Ellipse 84"/>
            <p:cNvSpPr/>
            <p:nvPr>
              <p:custDataLst>
                <p:tags r:id="rId5"/>
              </p:custDataLst>
            </p:nvPr>
          </p:nvSpPr>
          <p:spPr>
            <a:xfrm>
              <a:off x="8149988" y="4350823"/>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6" name="ZoneTexte 85"/>
            <p:cNvSpPr txBox="1"/>
            <p:nvPr>
              <p:custDataLst>
                <p:tags r:id="rId6"/>
              </p:custDataLst>
            </p:nvPr>
          </p:nvSpPr>
          <p:spPr>
            <a:xfrm>
              <a:off x="7776048" y="47207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99" name="Rectangle à coins arrondis 98"/>
            <p:cNvSpPr/>
            <p:nvPr/>
          </p:nvSpPr>
          <p:spPr>
            <a:xfrm>
              <a:off x="2447256"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100" name="Rectangle à coins arrondis 99"/>
            <p:cNvSpPr/>
            <p:nvPr/>
          </p:nvSpPr>
          <p:spPr>
            <a:xfrm>
              <a:off x="2447256"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101" name="Rectangle à coins arrondis 100"/>
            <p:cNvSpPr/>
            <p:nvPr/>
          </p:nvSpPr>
          <p:spPr>
            <a:xfrm>
              <a:off x="2447256"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103" name="Rectangle à coins arrondis 102"/>
            <p:cNvSpPr/>
            <p:nvPr/>
          </p:nvSpPr>
          <p:spPr>
            <a:xfrm>
              <a:off x="2447256"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104" name="Rectangle à coins arrondis 103"/>
            <p:cNvSpPr/>
            <p:nvPr/>
          </p:nvSpPr>
          <p:spPr>
            <a:xfrm>
              <a:off x="2447256"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grpSp>
      <p:sp>
        <p:nvSpPr>
          <p:cNvPr id="88" name="Ellipse 87"/>
          <p:cNvSpPr/>
          <p:nvPr/>
        </p:nvSpPr>
        <p:spPr>
          <a:xfrm>
            <a:off x="180008" y="32933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5 Equipes d’élèves</a:t>
            </a:r>
            <a:endParaRPr lang="fr-FR" sz="900" b="1" dirty="0">
              <a:solidFill>
                <a:schemeClr val="bg1"/>
              </a:solidFill>
            </a:endParaRPr>
          </a:p>
        </p:txBody>
      </p:sp>
      <p:sp>
        <p:nvSpPr>
          <p:cNvPr id="98" name="Flèche vers la droite 32"/>
          <p:cNvSpPr/>
          <p:nvPr/>
        </p:nvSpPr>
        <p:spPr>
          <a:xfrm rot="452134">
            <a:off x="1061647" y="37327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nvGrpSpPr>
          <p:cNvPr id="118" name="Groupe 21"/>
          <p:cNvGrpSpPr>
            <a:grpSpLocks/>
          </p:cNvGrpSpPr>
          <p:nvPr/>
        </p:nvGrpSpPr>
        <p:grpSpPr bwMode="auto">
          <a:xfrm>
            <a:off x="323530" y="44624"/>
            <a:ext cx="3168350" cy="908050"/>
            <a:chOff x="1" y="0"/>
            <a:chExt cx="1691406" cy="513739"/>
          </a:xfrm>
        </p:grpSpPr>
        <p:sp>
          <p:nvSpPr>
            <p:cNvPr id="1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2" name="Groupe 1"/>
          <p:cNvGrpSpPr/>
          <p:nvPr/>
        </p:nvGrpSpPr>
        <p:grpSpPr>
          <a:xfrm>
            <a:off x="3748930" y="-108869"/>
            <a:ext cx="4934168" cy="1440000"/>
            <a:chOff x="3748930" y="-108869"/>
            <a:chExt cx="4934168" cy="1440000"/>
          </a:xfrm>
        </p:grpSpPr>
        <p:grpSp>
          <p:nvGrpSpPr>
            <p:cNvPr id="114" name="Groupe 21"/>
            <p:cNvGrpSpPr>
              <a:grpSpLocks/>
            </p:cNvGrpSpPr>
            <p:nvPr/>
          </p:nvGrpSpPr>
          <p:grpSpPr bwMode="auto">
            <a:xfrm>
              <a:off x="3748930" y="72008"/>
              <a:ext cx="4934168" cy="908050"/>
              <a:chOff x="0" y="0"/>
              <a:chExt cx="2440963" cy="513739"/>
            </a:xfrm>
          </p:grpSpPr>
          <p:sp>
            <p:nvSpPr>
              <p:cNvPr id="115"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94" name="Image 9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5.55556E-7 3.7037E-7 L -0.40347 0.00023 " pathEditMode="relative" rAng="0" ptsTypes="AA">
                                      <p:cBhvr>
                                        <p:cTn id="6" dur="2000" fill="hold"/>
                                        <p:tgtEl>
                                          <p:spTgt spid="93"/>
                                        </p:tgtEl>
                                        <p:attrNameLst>
                                          <p:attrName>ppt_x</p:attrName>
                                          <p:attrName>ppt_y</p:attrName>
                                        </p:attrNameLst>
                                      </p:cBhvr>
                                      <p:rCtr x="-20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792732" y="3284984"/>
            <a:ext cx="6299548" cy="504056"/>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756096" y="3600897"/>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56096" y="1340049"/>
            <a:ext cx="8280400" cy="1800919"/>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787896" y="1096144"/>
            <a:ext cx="4648200" cy="460648"/>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755576" y="1556792"/>
            <a:ext cx="5849512" cy="1569660"/>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a:t>
            </a:r>
            <a:r>
              <a:rPr lang="fr-FR" altLang="zh-CN" sz="2400" b="1" dirty="0">
                <a:solidFill>
                  <a:schemeClr val="accent1">
                    <a:lumMod val="50000"/>
                  </a:schemeClr>
                </a:solidFill>
                <a:latin typeface="Arial" pitchFamily="34" charset="0"/>
                <a:cs typeface="Arial" pitchFamily="34" charset="0"/>
              </a:rPr>
              <a:t>la mise en œuvre </a:t>
            </a:r>
            <a:r>
              <a:rPr lang="fr-FR" altLang="zh-CN" sz="2400" b="1" dirty="0" smtClean="0">
                <a:solidFill>
                  <a:schemeClr val="accent1">
                    <a:lumMod val="50000"/>
                  </a:schemeClr>
                </a:solidFill>
                <a:latin typeface="Arial" pitchFamily="34" charset="0"/>
                <a:cs typeface="Arial" pitchFamily="34" charset="0"/>
              </a:rPr>
              <a:t>d’un bâti performant permet d’assurer un bon niveau de confort tout en maîtrisant notre consommation d’énergie?</a:t>
            </a:r>
          </a:p>
        </p:txBody>
      </p:sp>
      <p:grpSp>
        <p:nvGrpSpPr>
          <p:cNvPr id="27" name="Groupe 21"/>
          <p:cNvGrpSpPr>
            <a:grpSpLocks/>
          </p:cNvGrpSpPr>
          <p:nvPr/>
        </p:nvGrpSpPr>
        <p:grpSpPr bwMode="auto">
          <a:xfrm>
            <a:off x="827586"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576083"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0"/>
          <p:cNvGrpSpPr/>
          <p:nvPr/>
        </p:nvGrpSpPr>
        <p:grpSpPr>
          <a:xfrm>
            <a:off x="4317700" y="-108869"/>
            <a:ext cx="4718796" cy="1440000"/>
            <a:chOff x="3748930" y="-108869"/>
            <a:chExt cx="4718796" cy="1440000"/>
          </a:xfrm>
        </p:grpSpPr>
        <p:grpSp>
          <p:nvGrpSpPr>
            <p:cNvPr id="22" name="Groupe 21"/>
            <p:cNvGrpSpPr>
              <a:grpSpLocks/>
            </p:cNvGrpSpPr>
            <p:nvPr/>
          </p:nvGrpSpPr>
          <p:grpSpPr bwMode="auto">
            <a:xfrm>
              <a:off x="3748930" y="72008"/>
              <a:ext cx="4718796" cy="908050"/>
              <a:chOff x="0" y="0"/>
              <a:chExt cx="2334417" cy="513739"/>
            </a:xfrm>
          </p:grpSpPr>
          <p:sp>
            <p:nvSpPr>
              <p:cNvPr id="31" name="AutoShape 3"/>
              <p:cNvSpPr>
                <a:spLocks noChangeArrowheads="1"/>
              </p:cNvSpPr>
              <p:nvPr/>
            </p:nvSpPr>
            <p:spPr bwMode="auto">
              <a:xfrm>
                <a:off x="1" y="150881"/>
                <a:ext cx="23344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23" name="Imag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968" y="1484968"/>
            <a:ext cx="1645248" cy="1656000"/>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9027" y="3892325"/>
            <a:ext cx="1391882"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pic>
        <p:nvPicPr>
          <p:cNvPr id="4"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7929" y="3892325"/>
            <a:ext cx="1345933"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2872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30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4000"/>
                            </p:stCondLst>
                            <p:childTnLst>
                              <p:par>
                                <p:cTn id="14" presetID="22" presetClass="entr" presetSubtype="8" fill="hold" nodeType="afterEffect">
                                  <p:stCondLst>
                                    <p:cond delay="1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56096" y="1340049"/>
            <a:ext cx="8280400" cy="5329311"/>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787896" y="1096144"/>
            <a:ext cx="4648200" cy="460648"/>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Recherche de solutions </a:t>
            </a:r>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grpSp>
        <p:nvGrpSpPr>
          <p:cNvPr id="27" name="Groupe 21"/>
          <p:cNvGrpSpPr>
            <a:grpSpLocks/>
          </p:cNvGrpSpPr>
          <p:nvPr/>
        </p:nvGrpSpPr>
        <p:grpSpPr bwMode="auto">
          <a:xfrm>
            <a:off x="827586"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576083"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0"/>
          <p:cNvGrpSpPr/>
          <p:nvPr/>
        </p:nvGrpSpPr>
        <p:grpSpPr>
          <a:xfrm>
            <a:off x="4317700" y="-108869"/>
            <a:ext cx="4718796" cy="1440000"/>
            <a:chOff x="3748930" y="-108869"/>
            <a:chExt cx="4718796" cy="1440000"/>
          </a:xfrm>
        </p:grpSpPr>
        <p:grpSp>
          <p:nvGrpSpPr>
            <p:cNvPr id="22" name="Groupe 21"/>
            <p:cNvGrpSpPr>
              <a:grpSpLocks/>
            </p:cNvGrpSpPr>
            <p:nvPr/>
          </p:nvGrpSpPr>
          <p:grpSpPr bwMode="auto">
            <a:xfrm>
              <a:off x="3748930" y="72008"/>
              <a:ext cx="4718796" cy="908050"/>
              <a:chOff x="0" y="0"/>
              <a:chExt cx="2334417" cy="513739"/>
            </a:xfrm>
          </p:grpSpPr>
          <p:sp>
            <p:nvSpPr>
              <p:cNvPr id="31" name="AutoShape 3"/>
              <p:cNvSpPr>
                <a:spLocks noChangeArrowheads="1"/>
              </p:cNvSpPr>
              <p:nvPr/>
            </p:nvSpPr>
            <p:spPr bwMode="auto">
              <a:xfrm>
                <a:off x="1" y="150881"/>
                <a:ext cx="23344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870" y="1096144"/>
            <a:ext cx="3803224" cy="27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2123" y="4004425"/>
            <a:ext cx="4548935" cy="25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e 2"/>
          <p:cNvGrpSpPr/>
          <p:nvPr/>
        </p:nvGrpSpPr>
        <p:grpSpPr>
          <a:xfrm>
            <a:off x="6166994" y="2446144"/>
            <a:ext cx="1980000" cy="1980000"/>
            <a:chOff x="6166994" y="2446144"/>
            <a:chExt cx="1980000" cy="1980000"/>
          </a:xfrm>
        </p:grpSpPr>
        <p:pic>
          <p:nvPicPr>
            <p:cNvPr id="901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6994" y="2446144"/>
              <a:ext cx="1980000" cy="19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4208" y="2852936"/>
              <a:ext cx="1672265" cy="15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114037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792732" y="3284984"/>
            <a:ext cx="6299548" cy="504056"/>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756096" y="3600897"/>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56096" y="1340049"/>
            <a:ext cx="8280400" cy="1800919"/>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787896" y="1096144"/>
            <a:ext cx="4648200" cy="460648"/>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755576" y="1556792"/>
            <a:ext cx="5849512" cy="1569660"/>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a:t>
            </a:r>
            <a:r>
              <a:rPr lang="fr-FR" altLang="zh-CN" sz="2400" b="1" dirty="0">
                <a:solidFill>
                  <a:schemeClr val="accent1">
                    <a:lumMod val="50000"/>
                  </a:schemeClr>
                </a:solidFill>
                <a:latin typeface="Arial" pitchFamily="34" charset="0"/>
                <a:cs typeface="Arial" pitchFamily="34" charset="0"/>
              </a:rPr>
              <a:t>la mise en œuvre </a:t>
            </a:r>
            <a:r>
              <a:rPr lang="fr-FR" altLang="zh-CN" sz="2400" b="1" dirty="0" smtClean="0">
                <a:solidFill>
                  <a:schemeClr val="accent1">
                    <a:lumMod val="50000"/>
                  </a:schemeClr>
                </a:solidFill>
                <a:latin typeface="Arial" pitchFamily="34" charset="0"/>
                <a:cs typeface="Arial" pitchFamily="34" charset="0"/>
              </a:rPr>
              <a:t>d’un bâti performant permet d’assurer un bon niveau de confort tout en maîtrisant notre consommation d’énergie?</a:t>
            </a:r>
          </a:p>
        </p:txBody>
      </p:sp>
      <p:grpSp>
        <p:nvGrpSpPr>
          <p:cNvPr id="27" name="Groupe 21"/>
          <p:cNvGrpSpPr>
            <a:grpSpLocks/>
          </p:cNvGrpSpPr>
          <p:nvPr/>
        </p:nvGrpSpPr>
        <p:grpSpPr bwMode="auto">
          <a:xfrm>
            <a:off x="827586"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576083"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0"/>
          <p:cNvGrpSpPr/>
          <p:nvPr/>
        </p:nvGrpSpPr>
        <p:grpSpPr>
          <a:xfrm>
            <a:off x="4317700" y="-108869"/>
            <a:ext cx="4718796" cy="1440000"/>
            <a:chOff x="3748930" y="-108869"/>
            <a:chExt cx="4718796" cy="1440000"/>
          </a:xfrm>
        </p:grpSpPr>
        <p:grpSp>
          <p:nvGrpSpPr>
            <p:cNvPr id="22" name="Groupe 21"/>
            <p:cNvGrpSpPr>
              <a:grpSpLocks/>
            </p:cNvGrpSpPr>
            <p:nvPr/>
          </p:nvGrpSpPr>
          <p:grpSpPr bwMode="auto">
            <a:xfrm>
              <a:off x="3748930" y="72008"/>
              <a:ext cx="4718796" cy="908050"/>
              <a:chOff x="0" y="0"/>
              <a:chExt cx="2334417" cy="513739"/>
            </a:xfrm>
          </p:grpSpPr>
          <p:sp>
            <p:nvSpPr>
              <p:cNvPr id="31" name="AutoShape 3"/>
              <p:cNvSpPr>
                <a:spLocks noChangeArrowheads="1"/>
              </p:cNvSpPr>
              <p:nvPr/>
            </p:nvSpPr>
            <p:spPr bwMode="auto">
              <a:xfrm>
                <a:off x="1" y="150881"/>
                <a:ext cx="23344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23" name="Imag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968" y="1484968"/>
            <a:ext cx="1645248" cy="1656000"/>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9027" y="3892325"/>
            <a:ext cx="1391882"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
        <p:nvSpPr>
          <p:cNvPr id="25" name="Text Box 10"/>
          <p:cNvSpPr txBox="1">
            <a:spLocks noChangeArrowheads="1"/>
          </p:cNvSpPr>
          <p:nvPr/>
        </p:nvSpPr>
        <p:spPr bwMode="auto">
          <a:xfrm>
            <a:off x="4200914" y="3789040"/>
            <a:ext cx="3179398"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la consommation énergétique.</a:t>
            </a:r>
            <a:endParaRPr lang="fr-FR" dirty="0">
              <a:solidFill>
                <a:schemeClr val="tx2">
                  <a:lumMod val="50000"/>
                </a:schemeClr>
              </a:solidFill>
            </a:endParaRPr>
          </a:p>
        </p:txBody>
      </p:sp>
      <p:pic>
        <p:nvPicPr>
          <p:cNvPr id="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29933" y="4725144"/>
            <a:ext cx="2313571" cy="18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Imag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929" y="3892325"/>
            <a:ext cx="1345933"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7373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childTnLst>
                                </p:cTn>
                              </p:par>
                            </p:childTnLst>
                          </p:cTn>
                        </p:par>
                        <p:par>
                          <p:cTn id="12" fill="hold">
                            <p:stCondLst>
                              <p:cond delay="500"/>
                            </p:stCondLst>
                            <p:childTnLst>
                              <p:par>
                                <p:cTn id="13" presetID="6" presetClass="entr" presetSubtype="3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circle(out)">
                                      <p:cBhvr>
                                        <p:cTn id="15"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1149"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2313806"/>
            <a:ext cx="1590675" cy="16192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5" name="Imag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3536" y="3784451"/>
            <a:ext cx="1609725" cy="12287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4" name="Imag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616" y="4257185"/>
            <a:ext cx="1409700" cy="12763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8" name="Imag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427" y="2420372"/>
            <a:ext cx="1533525" cy="10858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1" name="Imag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6503" y="5447878"/>
            <a:ext cx="1533525"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9" name="Imag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2888" y="4419110"/>
            <a:ext cx="1371600" cy="9525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2" name="Imag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1460" y="2288282"/>
            <a:ext cx="1571625" cy="1428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7" name="Image 11"/>
          <p:cNvPicPr>
            <a:picLocks noChangeAspect="1" noChangeArrowheads="1"/>
          </p:cNvPicPr>
          <p:nvPr/>
        </p:nvPicPr>
        <p:blipFill>
          <a:blip r:embed="rId9">
            <a:extLst>
              <a:ext uri="{28A0092B-C50C-407E-A947-70E740481C1C}">
                <a14:useLocalDpi xmlns:a14="http://schemas.microsoft.com/office/drawing/2010/main" val="0"/>
              </a:ext>
            </a:extLst>
          </a:blip>
          <a:srcRect l="60989" t="45042" r="24248" b="32364"/>
          <a:stretch>
            <a:fillRect/>
          </a:stretch>
        </p:blipFill>
        <p:spPr bwMode="auto">
          <a:xfrm>
            <a:off x="5023548" y="4466864"/>
            <a:ext cx="873125" cy="752475"/>
          </a:xfrm>
          <a:prstGeom prst="rect">
            <a:avLst/>
          </a:prstGeom>
          <a:noFill/>
          <a:extLst>
            <a:ext uri="{909E8E84-426E-40DD-AFC4-6F175D3DCCD1}">
              <a14:hiddenFill xmlns:a14="http://schemas.microsoft.com/office/drawing/2010/main">
                <a:solidFill>
                  <a:srgbClr val="FFFFFF"/>
                </a:solidFill>
              </a14:hiddenFill>
            </a:ext>
          </a:extLst>
        </p:spPr>
      </p:pic>
      <p:pic>
        <p:nvPicPr>
          <p:cNvPr id="91146" name="Imag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21906" y="5200567"/>
            <a:ext cx="1590675" cy="1047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51"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488" y="88291"/>
            <a:ext cx="8820000" cy="218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8" name="Image 3"/>
          <p:cNvPicPr>
            <a:picLocks noChangeAspect="1" noChangeArrowheads="1"/>
          </p:cNvPicPr>
          <p:nvPr/>
        </p:nvPicPr>
        <p:blipFill>
          <a:blip r:embed="rId12">
            <a:extLst>
              <a:ext uri="{28A0092B-C50C-407E-A947-70E740481C1C}">
                <a14:useLocalDpi xmlns:a14="http://schemas.microsoft.com/office/drawing/2010/main" val="0"/>
              </a:ext>
            </a:extLst>
          </a:blip>
          <a:srcRect r="4688"/>
          <a:stretch>
            <a:fillRect/>
          </a:stretch>
        </p:blipFill>
        <p:spPr bwMode="auto">
          <a:xfrm>
            <a:off x="4435118" y="3525272"/>
            <a:ext cx="1581150" cy="9620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3" name="Imag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9713" y="4257185"/>
            <a:ext cx="1590675" cy="12573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0" name="Image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26686" y="5230141"/>
            <a:ext cx="1466850"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
        <p:nvSpPr>
          <p:cNvPr id="17" name="Rectangle 16"/>
          <p:cNvSpPr/>
          <p:nvPr/>
        </p:nvSpPr>
        <p:spPr>
          <a:xfrm>
            <a:off x="136616" y="6381328"/>
            <a:ext cx="8690355" cy="444635"/>
          </a:xfrm>
          <a:prstGeom prst="rect">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Comportement utilisateurs - Sobriété</a:t>
            </a:r>
          </a:p>
        </p:txBody>
      </p:sp>
      <p:sp>
        <p:nvSpPr>
          <p:cNvPr id="2" name="ZoneTexte 1"/>
          <p:cNvSpPr txBox="1"/>
          <p:nvPr/>
        </p:nvSpPr>
        <p:spPr>
          <a:xfrm>
            <a:off x="1124724" y="1844823"/>
            <a:ext cx="638964" cy="276999"/>
          </a:xfrm>
          <a:prstGeom prst="rect">
            <a:avLst/>
          </a:prstGeom>
          <a:solidFill>
            <a:schemeClr val="accent3">
              <a:lumMod val="75000"/>
            </a:schemeClr>
          </a:solidFill>
        </p:spPr>
        <p:txBody>
          <a:bodyPr wrap="square" rtlCol="0">
            <a:spAutoFit/>
          </a:bodyPr>
          <a:lstStyle/>
          <a:p>
            <a:r>
              <a:rPr lang="fr-FR" sz="1200" dirty="0" smtClean="0"/>
              <a:t>passif</a:t>
            </a:r>
            <a:endParaRPr lang="fr-FR" sz="1200" dirty="0"/>
          </a:p>
        </p:txBody>
      </p:sp>
      <p:pic>
        <p:nvPicPr>
          <p:cNvPr id="91147" name="Imag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60215" y="3438035"/>
            <a:ext cx="1504950" cy="98107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330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539750" y="274638"/>
            <a:ext cx="8147050" cy="1354137"/>
          </a:xfrm>
        </p:spPr>
        <p:txBody>
          <a:bodyPr>
            <a:normAutofit fontScale="90000"/>
          </a:bodyPr>
          <a:lstStyle/>
          <a:p>
            <a:r>
              <a:rPr lang="fr-FR" altLang="fr-FR" sz="3200"/>
              <a:t>Faire acquérir et évaluer des compétences</a:t>
            </a:r>
            <a:br>
              <a:rPr lang="fr-FR" altLang="fr-FR" sz="3200"/>
            </a:br>
            <a:r>
              <a:rPr lang="fr-FR" altLang="fr-FR" sz="3200"/>
              <a:t/>
            </a:r>
            <a:br>
              <a:rPr lang="fr-FR" altLang="fr-FR" sz="3200"/>
            </a:br>
            <a:r>
              <a:rPr lang="fr-FR" altLang="fr-FR" sz="3200"/>
              <a:t>2- Former aux compétences</a:t>
            </a:r>
            <a:br>
              <a:rPr lang="fr-FR" altLang="fr-FR" sz="3200"/>
            </a:br>
            <a:r>
              <a:rPr lang="fr-FR" altLang="fr-FR" sz="3200"/>
              <a:t> </a:t>
            </a:r>
            <a:r>
              <a:rPr lang="fr-FR" altLang="fr-FR" sz="3200" u="sng"/>
              <a:t>La logique d’action</a:t>
            </a:r>
          </a:p>
        </p:txBody>
      </p:sp>
      <p:sp>
        <p:nvSpPr>
          <p:cNvPr id="16387" name="Rectangle 3"/>
          <p:cNvSpPr>
            <a:spLocks noGrp="1" noChangeArrowheads="1"/>
          </p:cNvSpPr>
          <p:nvPr>
            <p:ph type="body" sz="half" idx="4294967295"/>
          </p:nvPr>
        </p:nvSpPr>
        <p:spPr>
          <a:xfrm>
            <a:off x="0" y="1628775"/>
            <a:ext cx="4427538" cy="4497388"/>
          </a:xfrm>
        </p:spPr>
        <p:txBody>
          <a:bodyPr/>
          <a:lstStyle/>
          <a:p>
            <a:pPr>
              <a:buFont typeface="Wingdings" pitchFamily="2" charset="2"/>
              <a:buNone/>
            </a:pPr>
            <a:endParaRPr lang="fr-FR" altLang="fr-FR" sz="2800">
              <a:effectLst/>
            </a:endParaRPr>
          </a:p>
          <a:p>
            <a:pPr>
              <a:buFont typeface="Wingdings" pitchFamily="2" charset="2"/>
              <a:buNone/>
            </a:pPr>
            <a:endParaRPr lang="fr-FR" altLang="fr-FR" sz="2800">
              <a:effectLst/>
            </a:endParaRPr>
          </a:p>
          <a:p>
            <a:pPr>
              <a:buFont typeface="Wingdings" pitchFamily="2" charset="2"/>
              <a:buNone/>
            </a:pPr>
            <a:endParaRPr lang="fr-FR" altLang="fr-FR" sz="2800" b="1" u="sng"/>
          </a:p>
          <a:p>
            <a:pPr>
              <a:buFont typeface="Wingdings" pitchFamily="2" charset="2"/>
              <a:buNone/>
            </a:pPr>
            <a:endParaRPr lang="fr-FR" altLang="fr-FR" sz="2800"/>
          </a:p>
        </p:txBody>
      </p:sp>
      <p:grpSp>
        <p:nvGrpSpPr>
          <p:cNvPr id="16389" name="Group 5"/>
          <p:cNvGrpSpPr>
            <a:grpSpLocks noChangeAspect="1"/>
          </p:cNvGrpSpPr>
          <p:nvPr/>
        </p:nvGrpSpPr>
        <p:grpSpPr bwMode="auto">
          <a:xfrm>
            <a:off x="1547813" y="2924175"/>
            <a:ext cx="2400300" cy="2400300"/>
            <a:chOff x="1773" y="1898"/>
            <a:chExt cx="3024" cy="3024"/>
          </a:xfrm>
        </p:grpSpPr>
        <p:sp>
          <p:nvSpPr>
            <p:cNvPr id="16390" name="AutoShape 6"/>
            <p:cNvSpPr>
              <a:spLocks noChangeAspect="1" noChangeArrowheads="1"/>
            </p:cNvSpPr>
            <p:nvPr/>
          </p:nvSpPr>
          <p:spPr bwMode="auto">
            <a:xfrm>
              <a:off x="1773" y="1898"/>
              <a:ext cx="3024" cy="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16391" name="Oval 7"/>
            <p:cNvSpPr>
              <a:spLocks noChangeArrowheads="1"/>
            </p:cNvSpPr>
            <p:nvPr/>
          </p:nvSpPr>
          <p:spPr bwMode="auto">
            <a:xfrm>
              <a:off x="2925" y="2618"/>
              <a:ext cx="720" cy="720"/>
            </a:xfrm>
            <a:prstGeom prst="ellipse">
              <a:avLst/>
            </a:prstGeom>
            <a:solidFill>
              <a:srgbClr val="FFFFFF"/>
            </a:solidFill>
            <a:ln w="9525">
              <a:solidFill>
                <a:srgbClr val="000000"/>
              </a:solidFill>
              <a:round/>
              <a:headEnd/>
              <a:tailEnd/>
            </a:ln>
          </p:spPr>
          <p:txBody>
            <a:bodyPr/>
            <a:lstStyle/>
            <a:p>
              <a:endParaRPr lang="fr-FR"/>
            </a:p>
          </p:txBody>
        </p:sp>
        <p:sp>
          <p:nvSpPr>
            <p:cNvPr id="16392" name="Line 8"/>
            <p:cNvSpPr>
              <a:spLocks noChangeShapeType="1"/>
            </p:cNvSpPr>
            <p:nvPr/>
          </p:nvSpPr>
          <p:spPr bwMode="auto">
            <a:xfrm>
              <a:off x="3357" y="3338"/>
              <a:ext cx="0" cy="10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3" name="Line 9"/>
            <p:cNvSpPr>
              <a:spLocks noChangeShapeType="1"/>
            </p:cNvSpPr>
            <p:nvPr/>
          </p:nvSpPr>
          <p:spPr bwMode="auto">
            <a:xfrm flipH="1">
              <a:off x="2925" y="4346"/>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4" name="Line 10"/>
            <p:cNvSpPr>
              <a:spLocks noChangeShapeType="1"/>
            </p:cNvSpPr>
            <p:nvPr/>
          </p:nvSpPr>
          <p:spPr bwMode="auto">
            <a:xfrm>
              <a:off x="3357" y="4346"/>
              <a:ext cx="288"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5" name="Line 11"/>
            <p:cNvSpPr>
              <a:spLocks noChangeShapeType="1"/>
            </p:cNvSpPr>
            <p:nvPr/>
          </p:nvSpPr>
          <p:spPr bwMode="auto">
            <a:xfrm flipH="1">
              <a:off x="2925" y="3770"/>
              <a:ext cx="432"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6" name="Line 12"/>
            <p:cNvSpPr>
              <a:spLocks noChangeShapeType="1"/>
            </p:cNvSpPr>
            <p:nvPr/>
          </p:nvSpPr>
          <p:spPr bwMode="auto">
            <a:xfrm>
              <a:off x="3357" y="3770"/>
              <a:ext cx="432"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7" name="Line 13"/>
            <p:cNvSpPr>
              <a:spLocks noChangeShapeType="1"/>
            </p:cNvSpPr>
            <p:nvPr/>
          </p:nvSpPr>
          <p:spPr bwMode="auto">
            <a:xfrm flipV="1">
              <a:off x="3789" y="2186"/>
              <a:ext cx="864"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8" name="Line 14"/>
            <p:cNvSpPr>
              <a:spLocks noChangeShapeType="1"/>
            </p:cNvSpPr>
            <p:nvPr/>
          </p:nvSpPr>
          <p:spPr bwMode="auto">
            <a:xfrm>
              <a:off x="3933" y="3482"/>
              <a:ext cx="720"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9" name="Line 15"/>
            <p:cNvSpPr>
              <a:spLocks noChangeShapeType="1"/>
            </p:cNvSpPr>
            <p:nvPr/>
          </p:nvSpPr>
          <p:spPr bwMode="auto">
            <a:xfrm flipH="1" flipV="1">
              <a:off x="2349" y="2186"/>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0" name="Line 16"/>
            <p:cNvSpPr>
              <a:spLocks noChangeShapeType="1"/>
            </p:cNvSpPr>
            <p:nvPr/>
          </p:nvSpPr>
          <p:spPr bwMode="auto">
            <a:xfrm flipH="1">
              <a:off x="2205" y="3194"/>
              <a:ext cx="576"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1" name="Line 17"/>
            <p:cNvSpPr>
              <a:spLocks noChangeShapeType="1"/>
            </p:cNvSpPr>
            <p:nvPr/>
          </p:nvSpPr>
          <p:spPr bwMode="auto">
            <a:xfrm>
              <a:off x="3789" y="3050"/>
              <a:ext cx="86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2" name="Line 18"/>
            <p:cNvSpPr>
              <a:spLocks noChangeShapeType="1"/>
            </p:cNvSpPr>
            <p:nvPr/>
          </p:nvSpPr>
          <p:spPr bwMode="auto">
            <a:xfrm flipH="1">
              <a:off x="1917" y="2906"/>
              <a:ext cx="864"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3" name="Line 19"/>
            <p:cNvSpPr>
              <a:spLocks noChangeShapeType="1"/>
            </p:cNvSpPr>
            <p:nvPr/>
          </p:nvSpPr>
          <p:spPr bwMode="auto">
            <a:xfrm flipV="1">
              <a:off x="3213" y="1898"/>
              <a:ext cx="0"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16407" name="Text Box 23"/>
          <p:cNvSpPr txBox="1">
            <a:spLocks noChangeArrowheads="1"/>
          </p:cNvSpPr>
          <p:nvPr/>
        </p:nvSpPr>
        <p:spPr bwMode="auto">
          <a:xfrm>
            <a:off x="3948113" y="2743617"/>
            <a:ext cx="1368425"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smtClean="0"/>
              <a:t>Échanges</a:t>
            </a:r>
            <a:endParaRPr lang="fr-FR" altLang="fr-FR" sz="2400" dirty="0"/>
          </a:p>
          <a:p>
            <a:pPr>
              <a:spcBef>
                <a:spcPct val="50000"/>
              </a:spcBef>
            </a:pPr>
            <a:r>
              <a:rPr lang="fr-FR" altLang="fr-FR" sz="2400" dirty="0" smtClean="0"/>
              <a:t>Mémoire</a:t>
            </a:r>
            <a:endParaRPr lang="fr-FR" altLang="fr-FR" sz="2400" dirty="0"/>
          </a:p>
          <a:p>
            <a:pPr>
              <a:spcBef>
                <a:spcPct val="50000"/>
              </a:spcBef>
            </a:pPr>
            <a:endParaRPr lang="fr-FR" altLang="fr-FR" sz="2400" dirty="0"/>
          </a:p>
          <a:p>
            <a:pPr>
              <a:spcBef>
                <a:spcPct val="50000"/>
              </a:spcBef>
            </a:pPr>
            <a:r>
              <a:rPr lang="fr-FR" altLang="fr-FR" sz="2400" dirty="0"/>
              <a:t>Outils</a:t>
            </a:r>
          </a:p>
        </p:txBody>
      </p:sp>
      <p:sp>
        <p:nvSpPr>
          <p:cNvPr id="16408" name="Text Box 24"/>
          <p:cNvSpPr txBox="1">
            <a:spLocks noChangeArrowheads="1"/>
          </p:cNvSpPr>
          <p:nvPr/>
        </p:nvSpPr>
        <p:spPr bwMode="auto">
          <a:xfrm>
            <a:off x="250825" y="2349500"/>
            <a:ext cx="17287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a:t>  Discours       d’experts     </a:t>
            </a:r>
          </a:p>
          <a:p>
            <a:pPr>
              <a:spcBef>
                <a:spcPct val="50000"/>
              </a:spcBef>
            </a:pPr>
            <a:r>
              <a:rPr lang="fr-FR" altLang="fr-FR" sz="2400" dirty="0"/>
              <a:t> Personnes</a:t>
            </a:r>
            <a:r>
              <a:rPr lang="fr-FR" altLang="fr-FR" sz="2400" strike="sngStrike" dirty="0"/>
              <a:t>                       </a:t>
            </a:r>
            <a:r>
              <a:rPr lang="fr-FR" altLang="fr-FR" sz="2400" dirty="0"/>
              <a:t>ressources</a:t>
            </a:r>
            <a:r>
              <a:rPr lang="fr-FR" altLang="fr-FR" sz="2400" strike="sngStrike" dirty="0"/>
              <a:t>   </a:t>
            </a:r>
          </a:p>
          <a:p>
            <a:pPr>
              <a:spcBef>
                <a:spcPct val="50000"/>
              </a:spcBef>
            </a:pPr>
            <a:r>
              <a:rPr lang="fr-FR" altLang="fr-FR" sz="2400" dirty="0"/>
              <a:t>  Situations                  vécues, observées ou simulées</a:t>
            </a:r>
          </a:p>
        </p:txBody>
      </p:sp>
      <p:sp>
        <p:nvSpPr>
          <p:cNvPr id="16409" name="Text Box 25"/>
          <p:cNvSpPr txBox="1">
            <a:spLocks noChangeArrowheads="1"/>
          </p:cNvSpPr>
          <p:nvPr/>
        </p:nvSpPr>
        <p:spPr bwMode="auto">
          <a:xfrm>
            <a:off x="1880567" y="2120900"/>
            <a:ext cx="2160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a:t>Connaissances</a:t>
            </a:r>
          </a:p>
        </p:txBody>
      </p:sp>
      <p:sp>
        <p:nvSpPr>
          <p:cNvPr id="16410" name="Text Box 26"/>
          <p:cNvSpPr txBox="1">
            <a:spLocks noChangeArrowheads="1"/>
          </p:cNvSpPr>
          <p:nvPr/>
        </p:nvSpPr>
        <p:spPr bwMode="auto">
          <a:xfrm>
            <a:off x="5364163" y="2349500"/>
            <a:ext cx="2087562"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a:t> </a:t>
            </a:r>
            <a:r>
              <a:rPr lang="fr-FR" altLang="fr-FR" sz="2400" b="1"/>
              <a:t>orientation</a:t>
            </a:r>
          </a:p>
          <a:p>
            <a:pPr>
              <a:spcBef>
                <a:spcPct val="50000"/>
              </a:spcBef>
            </a:pPr>
            <a:endParaRPr lang="fr-FR" altLang="fr-FR" sz="2400" b="1"/>
          </a:p>
          <a:p>
            <a:pPr>
              <a:spcBef>
                <a:spcPct val="50000"/>
              </a:spcBef>
            </a:pPr>
            <a:endParaRPr lang="fr-FR" altLang="fr-FR" sz="2400"/>
          </a:p>
          <a:p>
            <a:pPr>
              <a:spcBef>
                <a:spcPct val="50000"/>
              </a:spcBef>
            </a:pPr>
            <a:endParaRPr lang="fr-FR" altLang="fr-FR" sz="2400"/>
          </a:p>
          <a:p>
            <a:pPr>
              <a:spcBef>
                <a:spcPct val="50000"/>
              </a:spcBef>
            </a:pPr>
            <a:endParaRPr lang="fr-FR" altLang="fr-FR" sz="2400" b="1"/>
          </a:p>
        </p:txBody>
      </p:sp>
      <p:sp>
        <p:nvSpPr>
          <p:cNvPr id="16412" name="Line 28"/>
          <p:cNvSpPr>
            <a:spLocks noChangeShapeType="1"/>
          </p:cNvSpPr>
          <p:nvPr/>
        </p:nvSpPr>
        <p:spPr bwMode="auto">
          <a:xfrm>
            <a:off x="5867400" y="3860800"/>
            <a:ext cx="10287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6413" name="Text Box 29"/>
          <p:cNvSpPr txBox="1">
            <a:spLocks noChangeArrowheads="1"/>
          </p:cNvSpPr>
          <p:nvPr/>
        </p:nvSpPr>
        <p:spPr bwMode="auto">
          <a:xfrm>
            <a:off x="7451725" y="3141663"/>
            <a:ext cx="1692275" cy="21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b="1"/>
              <a:t>Exécution</a:t>
            </a:r>
          </a:p>
          <a:p>
            <a:pPr>
              <a:spcBef>
                <a:spcPct val="50000"/>
              </a:spcBef>
            </a:pPr>
            <a:r>
              <a:rPr lang="fr-FR" altLang="fr-FR" sz="2400" b="1"/>
              <a:t>de la tâche</a:t>
            </a:r>
          </a:p>
          <a:p>
            <a:pPr>
              <a:spcBef>
                <a:spcPct val="50000"/>
              </a:spcBef>
            </a:pPr>
            <a:r>
              <a:rPr lang="fr-FR" altLang="fr-FR" sz="2400"/>
              <a:t>      </a:t>
            </a:r>
            <a:r>
              <a:rPr lang="fr-FR" altLang="fr-FR" sz="2400">
                <a:effectLst>
                  <a:outerShdw blurRad="38100" dist="38100" dir="2700000" algn="tl">
                    <a:srgbClr val="000000"/>
                  </a:outerShdw>
                </a:effectLst>
              </a:rPr>
              <a:t>↓</a:t>
            </a:r>
          </a:p>
          <a:p>
            <a:pPr>
              <a:spcBef>
                <a:spcPct val="50000"/>
              </a:spcBef>
            </a:pPr>
            <a:r>
              <a:rPr lang="fr-FR" altLang="fr-FR" sz="2400" b="1">
                <a:effectLst>
                  <a:outerShdw blurRad="38100" dist="38100" dir="2700000" algn="tl">
                    <a:srgbClr val="000000"/>
                  </a:outerShdw>
                </a:effectLst>
              </a:rPr>
              <a:t>Contrôle</a:t>
            </a:r>
          </a:p>
        </p:txBody>
      </p:sp>
      <p:sp>
        <p:nvSpPr>
          <p:cNvPr id="16417" name="Text Box 33"/>
          <p:cNvSpPr txBox="1">
            <a:spLocks noChangeArrowheads="1"/>
          </p:cNvSpPr>
          <p:nvPr/>
        </p:nvSpPr>
        <p:spPr bwMode="auto">
          <a:xfrm>
            <a:off x="539750" y="5516563"/>
            <a:ext cx="446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fr-FR" altLang="fr-FR"/>
          </a:p>
        </p:txBody>
      </p:sp>
      <p:sp>
        <p:nvSpPr>
          <p:cNvPr id="16418" name="AutoShape 34"/>
          <p:cNvSpPr>
            <a:spLocks/>
          </p:cNvSpPr>
          <p:nvPr/>
        </p:nvSpPr>
        <p:spPr bwMode="auto">
          <a:xfrm rot="5400000">
            <a:off x="2777332" y="3423443"/>
            <a:ext cx="133350" cy="4608513"/>
          </a:xfrm>
          <a:prstGeom prst="rightBrace">
            <a:avLst>
              <a:gd name="adj1" fmla="val 287996"/>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420" name="Text Box 36"/>
          <p:cNvSpPr txBox="1">
            <a:spLocks noChangeArrowheads="1"/>
          </p:cNvSpPr>
          <p:nvPr/>
        </p:nvSpPr>
        <p:spPr bwMode="auto">
          <a:xfrm>
            <a:off x="684213" y="6021388"/>
            <a:ext cx="4175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a:t>	</a:t>
            </a:r>
            <a:r>
              <a:rPr lang="fr-FR" altLang="fr-FR" sz="2800"/>
              <a:t>Base d’orientation</a:t>
            </a:r>
          </a:p>
        </p:txBody>
      </p:sp>
    </p:spTree>
    <p:extLst>
      <p:ext uri="{BB962C8B-B14F-4D97-AF65-F5344CB8AC3E}">
        <p14:creationId xmlns:p14="http://schemas.microsoft.com/office/powerpoint/2010/main" val="2880320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16409">
                                            <p:txEl>
                                              <p:pRg st="0" end="0"/>
                                            </p:txEl>
                                          </p:spTgt>
                                        </p:tgtEl>
                                        <p:attrNameLst>
                                          <p:attrName>style.visibility</p:attrName>
                                        </p:attrNameLst>
                                      </p:cBhvr>
                                      <p:to>
                                        <p:strVal val="visible"/>
                                      </p:to>
                                    </p:set>
                                    <p:anim calcmode="lin" valueType="num">
                                      <p:cBhvr additive="base">
                                        <p:cTn id="11" dur="500" fill="hold"/>
                                        <p:tgtEl>
                                          <p:spTgt spid="1640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408"/>
                                        </p:tgtEl>
                                        <p:attrNameLst>
                                          <p:attrName>style.visibility</p:attrName>
                                        </p:attrNameLst>
                                      </p:cBhvr>
                                      <p:to>
                                        <p:strVal val="visible"/>
                                      </p:to>
                                    </p:set>
                                    <p:anim calcmode="lin" valueType="num">
                                      <p:cBhvr additive="base">
                                        <p:cTn id="17" dur="500" fill="hold"/>
                                        <p:tgtEl>
                                          <p:spTgt spid="16408"/>
                                        </p:tgtEl>
                                        <p:attrNameLst>
                                          <p:attrName>ppt_x</p:attrName>
                                        </p:attrNameLst>
                                      </p:cBhvr>
                                      <p:tavLst>
                                        <p:tav tm="0">
                                          <p:val>
                                            <p:strVal val="#ppt_x"/>
                                          </p:val>
                                        </p:tav>
                                        <p:tav tm="100000">
                                          <p:val>
                                            <p:strVal val="#ppt_x"/>
                                          </p:val>
                                        </p:tav>
                                      </p:tavLst>
                                    </p:anim>
                                    <p:anim calcmode="lin" valueType="num">
                                      <p:cBhvr additive="base">
                                        <p:cTn id="18" dur="500" fill="hold"/>
                                        <p:tgtEl>
                                          <p:spTgt spid="1640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407"/>
                                        </p:tgtEl>
                                        <p:attrNameLst>
                                          <p:attrName>style.visibility</p:attrName>
                                        </p:attrNameLst>
                                      </p:cBhvr>
                                      <p:to>
                                        <p:strVal val="visible"/>
                                      </p:to>
                                    </p:set>
                                    <p:anim calcmode="lin" valueType="num">
                                      <p:cBhvr additive="base">
                                        <p:cTn id="23" dur="500" fill="hold"/>
                                        <p:tgtEl>
                                          <p:spTgt spid="16407"/>
                                        </p:tgtEl>
                                        <p:attrNameLst>
                                          <p:attrName>ppt_x</p:attrName>
                                        </p:attrNameLst>
                                      </p:cBhvr>
                                      <p:tavLst>
                                        <p:tav tm="0">
                                          <p:val>
                                            <p:strVal val="#ppt_x"/>
                                          </p:val>
                                        </p:tav>
                                        <p:tav tm="100000">
                                          <p:val>
                                            <p:strVal val="#ppt_x"/>
                                          </p:val>
                                        </p:tav>
                                      </p:tavLst>
                                    </p:anim>
                                    <p:anim calcmode="lin" valueType="num">
                                      <p:cBhvr additive="base">
                                        <p:cTn id="24" dur="500" fill="hold"/>
                                        <p:tgtEl>
                                          <p:spTgt spid="1640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420"/>
                                        </p:tgtEl>
                                        <p:attrNameLst>
                                          <p:attrName>style.visibility</p:attrName>
                                        </p:attrNameLst>
                                      </p:cBhvr>
                                      <p:to>
                                        <p:strVal val="visible"/>
                                      </p:to>
                                    </p:set>
                                    <p:anim calcmode="lin" valueType="num">
                                      <p:cBhvr additive="base">
                                        <p:cTn id="29" dur="500" fill="hold"/>
                                        <p:tgtEl>
                                          <p:spTgt spid="16420"/>
                                        </p:tgtEl>
                                        <p:attrNameLst>
                                          <p:attrName>ppt_x</p:attrName>
                                        </p:attrNameLst>
                                      </p:cBhvr>
                                      <p:tavLst>
                                        <p:tav tm="0">
                                          <p:val>
                                            <p:strVal val="#ppt_x"/>
                                          </p:val>
                                        </p:tav>
                                        <p:tav tm="100000">
                                          <p:val>
                                            <p:strVal val="#ppt_x"/>
                                          </p:val>
                                        </p:tav>
                                      </p:tavLst>
                                    </p:anim>
                                    <p:anim calcmode="lin" valueType="num">
                                      <p:cBhvr additive="base">
                                        <p:cTn id="30" dur="500" fill="hold"/>
                                        <p:tgtEl>
                                          <p:spTgt spid="1642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0"/>
                                        </p:tgtEl>
                                        <p:attrNameLst>
                                          <p:attrName>style.visibility</p:attrName>
                                        </p:attrNameLst>
                                      </p:cBhvr>
                                      <p:to>
                                        <p:strVal val="visible"/>
                                      </p:to>
                                    </p:set>
                                    <p:anim calcmode="lin" valueType="num">
                                      <p:cBhvr additive="base">
                                        <p:cTn id="35" dur="500" fill="hold"/>
                                        <p:tgtEl>
                                          <p:spTgt spid="16410"/>
                                        </p:tgtEl>
                                        <p:attrNameLst>
                                          <p:attrName>ppt_x</p:attrName>
                                        </p:attrNameLst>
                                      </p:cBhvr>
                                      <p:tavLst>
                                        <p:tav tm="0">
                                          <p:val>
                                            <p:strVal val="#ppt_x"/>
                                          </p:val>
                                        </p:tav>
                                        <p:tav tm="100000">
                                          <p:val>
                                            <p:strVal val="#ppt_x"/>
                                          </p:val>
                                        </p:tav>
                                      </p:tavLst>
                                    </p:anim>
                                    <p:anim calcmode="lin" valueType="num">
                                      <p:cBhvr additive="base">
                                        <p:cTn id="36"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6413">
                                            <p:txEl>
                                              <p:pRg st="0" end="0"/>
                                            </p:txEl>
                                          </p:spTgt>
                                        </p:tgtEl>
                                        <p:attrNameLst>
                                          <p:attrName>style.visibility</p:attrName>
                                        </p:attrNameLst>
                                      </p:cBhvr>
                                      <p:to>
                                        <p:strVal val="visible"/>
                                      </p:to>
                                    </p:set>
                                    <p:anim calcmode="lin" valueType="num">
                                      <p:cBhvr additive="base">
                                        <p:cTn id="41" dur="500" fill="hold"/>
                                        <p:tgtEl>
                                          <p:spTgt spid="164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413">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6413">
                                            <p:txEl>
                                              <p:pRg st="1" end="1"/>
                                            </p:txEl>
                                          </p:spTgt>
                                        </p:tgtEl>
                                        <p:attrNameLst>
                                          <p:attrName>style.visibility</p:attrName>
                                        </p:attrNameLst>
                                      </p:cBhvr>
                                      <p:to>
                                        <p:strVal val="visible"/>
                                      </p:to>
                                    </p:set>
                                    <p:anim calcmode="lin" valueType="num">
                                      <p:cBhvr additive="base">
                                        <p:cTn id="45" dur="500" fill="hold"/>
                                        <p:tgtEl>
                                          <p:spTgt spid="1641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64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6413">
                                            <p:txEl>
                                              <p:pRg st="3" end="3"/>
                                            </p:txEl>
                                          </p:spTgt>
                                        </p:tgtEl>
                                        <p:attrNameLst>
                                          <p:attrName>style.visibility</p:attrName>
                                        </p:attrNameLst>
                                      </p:cBhvr>
                                      <p:to>
                                        <p:strVal val="visible"/>
                                      </p:to>
                                    </p:set>
                                    <p:anim calcmode="lin" valueType="num">
                                      <p:cBhvr additive="base">
                                        <p:cTn id="51" dur="1000" fill="hold"/>
                                        <p:tgtEl>
                                          <p:spTgt spid="16413">
                                            <p:txEl>
                                              <p:pRg st="3" end="3"/>
                                            </p:txEl>
                                          </p:spTgt>
                                        </p:tgtEl>
                                        <p:attrNameLst>
                                          <p:attrName>ppt_x</p:attrName>
                                        </p:attrNameLst>
                                      </p:cBhvr>
                                      <p:tavLst>
                                        <p:tav tm="0">
                                          <p:val>
                                            <p:strVal val="#ppt_x"/>
                                          </p:val>
                                        </p:tav>
                                        <p:tav tm="100000">
                                          <p:val>
                                            <p:strVal val="#ppt_x"/>
                                          </p:val>
                                        </p:tav>
                                      </p:tavLst>
                                    </p:anim>
                                    <p:anim calcmode="lin" valueType="num">
                                      <p:cBhvr additive="base">
                                        <p:cTn id="52" dur="1000" fill="hold"/>
                                        <p:tgtEl>
                                          <p:spTgt spid="164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407" grpId="0"/>
      <p:bldP spid="16408" grpId="0"/>
      <p:bldP spid="16410" grpId="0"/>
      <p:bldP spid="164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1218253151"/>
              </p:ext>
            </p:extLst>
          </p:nvPr>
        </p:nvGraphicFramePr>
        <p:xfrm>
          <a:off x="1568748" y="1412776"/>
          <a:ext cx="6675659"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e 21"/>
          <p:cNvGrpSpPr>
            <a:grpSpLocks/>
          </p:cNvGrpSpPr>
          <p:nvPr/>
        </p:nvGrpSpPr>
        <p:grpSpPr bwMode="auto">
          <a:xfrm>
            <a:off x="683570" y="44624"/>
            <a:ext cx="3168350" cy="908050"/>
            <a:chOff x="1" y="0"/>
            <a:chExt cx="1691406" cy="513739"/>
          </a:xfrm>
        </p:grpSpPr>
        <p:sp>
          <p:nvSpPr>
            <p:cNvPr id="1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 name="AutoShape 4"/>
            <p:cNvSpPr>
              <a:spLocks noChangeArrowheads="1"/>
            </p:cNvSpPr>
            <p:nvPr/>
          </p:nvSpPr>
          <p:spPr bwMode="auto">
            <a:xfrm>
              <a:off x="1" y="0"/>
              <a:ext cx="1499202" cy="211977"/>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grpSp>
        <p:nvGrpSpPr>
          <p:cNvPr id="65" name="Groupe 64"/>
          <p:cNvGrpSpPr/>
          <p:nvPr/>
        </p:nvGrpSpPr>
        <p:grpSpPr>
          <a:xfrm>
            <a:off x="3689058" y="297699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513283" y="3837243"/>
            <a:ext cx="2330525" cy="1348003"/>
            <a:chOff x="297259" y="3837243"/>
            <a:chExt cx="2330525" cy="1348003"/>
          </a:xfrm>
        </p:grpSpPr>
        <p:pic>
          <p:nvPicPr>
            <p:cNvPr id="14" name="Image 2"/>
            <p:cNvPicPr>
              <a:picLocks noChangeAspect="1" noChangeArrowheads="1"/>
            </p:cNvPicPr>
            <p:nvPr/>
          </p:nvPicPr>
          <p:blipFill rotWithShape="1">
            <a:blip r:embed="rId8">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32756" y="2694731"/>
            <a:ext cx="2439044" cy="1022301"/>
            <a:chOff x="116732" y="2694731"/>
            <a:chExt cx="2439044" cy="1022301"/>
          </a:xfrm>
        </p:grpSpPr>
        <p:pic>
          <p:nvPicPr>
            <p:cNvPr id="15" name="Image 5"/>
            <p:cNvPicPr>
              <a:picLocks noChangeAspect="1" noChangeArrowheads="1"/>
            </p:cNvPicPr>
            <p:nvPr/>
          </p:nvPicPr>
          <p:blipFill rotWithShape="1">
            <a:blip r:embed="rId9">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576078" y="1490490"/>
            <a:ext cx="2555762" cy="984316"/>
            <a:chOff x="360054" y="1490490"/>
            <a:chExt cx="2555762" cy="984316"/>
          </a:xfrm>
        </p:grpSpPr>
        <p:pic>
          <p:nvPicPr>
            <p:cNvPr id="13"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a:xfrm>
              <a:off x="360054" y="1490490"/>
              <a:ext cx="2555762" cy="369332"/>
            </a:xfrm>
            <a:prstGeom prst="rect">
              <a:avLst/>
            </a:prstGeom>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5758602" y="123125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 name="Groupe 1"/>
          <p:cNvGrpSpPr/>
          <p:nvPr/>
        </p:nvGrpSpPr>
        <p:grpSpPr>
          <a:xfrm>
            <a:off x="6876260" y="1772816"/>
            <a:ext cx="2771782" cy="646331"/>
            <a:chOff x="6876260" y="1772816"/>
            <a:chExt cx="2771782" cy="646331"/>
          </a:xfrm>
        </p:grpSpPr>
        <p:sp>
          <p:nvSpPr>
            <p:cNvPr id="30" name="Rectangle 29"/>
            <p:cNvSpPr/>
            <p:nvPr/>
          </p:nvSpPr>
          <p:spPr>
            <a:xfrm>
              <a:off x="7092280" y="1772816"/>
              <a:ext cx="2555762" cy="646331"/>
            </a:xfrm>
            <a:prstGeom prst="rect">
              <a:avLst/>
            </a:prstGeom>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08822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308304" y="2492896"/>
            <a:ext cx="2555762" cy="369332"/>
            <a:chOff x="7308304" y="2492896"/>
            <a:chExt cx="2555762" cy="369332"/>
          </a:xfrm>
        </p:grpSpPr>
        <p:sp>
          <p:nvSpPr>
            <p:cNvPr id="32" name="Rectangle 31"/>
            <p:cNvSpPr/>
            <p:nvPr/>
          </p:nvSpPr>
          <p:spPr>
            <a:xfrm>
              <a:off x="7308304" y="2492896"/>
              <a:ext cx="2555762" cy="369332"/>
            </a:xfrm>
            <a:prstGeom prst="rect">
              <a:avLst/>
            </a:prstGeom>
          </p:spPr>
          <p:txBody>
            <a:bodyPr wrap="square">
              <a:spAutoFit/>
            </a:bodyPr>
            <a:lstStyle/>
            <a:p>
              <a:pPr lvl="0"/>
              <a:r>
                <a:rPr lang="fr-FR" dirty="0"/>
                <a:t>Isoler l’enveloppe</a:t>
              </a:r>
            </a:p>
          </p:txBody>
        </p:sp>
        <p:cxnSp>
          <p:nvCxnSpPr>
            <p:cNvPr id="33" name="Connecteur droit 32"/>
            <p:cNvCxnSpPr/>
            <p:nvPr/>
          </p:nvCxnSpPr>
          <p:spPr>
            <a:xfrm flipH="1">
              <a:off x="7308304" y="2829272"/>
              <a:ext cx="194421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452322" y="306896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3" name="Groupe 72"/>
          <p:cNvGrpSpPr/>
          <p:nvPr/>
        </p:nvGrpSpPr>
        <p:grpSpPr>
          <a:xfrm>
            <a:off x="6254818" y="532487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508105" y="595102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5" name="Groupe 74"/>
          <p:cNvGrpSpPr/>
          <p:nvPr/>
        </p:nvGrpSpPr>
        <p:grpSpPr>
          <a:xfrm>
            <a:off x="1043608" y="5999365"/>
            <a:ext cx="3096344" cy="646331"/>
            <a:chOff x="827584" y="5999365"/>
            <a:chExt cx="3096344" cy="646331"/>
          </a:xfrm>
        </p:grpSpPr>
        <p:sp>
          <p:nvSpPr>
            <p:cNvPr id="48" name="Rectangle 47"/>
            <p:cNvSpPr/>
            <p:nvPr/>
          </p:nvSpPr>
          <p:spPr>
            <a:xfrm>
              <a:off x="827584" y="5999365"/>
              <a:ext cx="2232249" cy="646331"/>
            </a:xfrm>
            <a:prstGeom prst="rect">
              <a:avLst/>
            </a:prstGeom>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755576" y="537321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77"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81" name="Groupe 80"/>
          <p:cNvGrpSpPr/>
          <p:nvPr/>
        </p:nvGrpSpPr>
        <p:grpSpPr>
          <a:xfrm>
            <a:off x="4174336" y="-171400"/>
            <a:ext cx="4790152" cy="1440000"/>
            <a:chOff x="3748930" y="-108869"/>
            <a:chExt cx="4790152" cy="1440000"/>
          </a:xfrm>
        </p:grpSpPr>
        <p:grpSp>
          <p:nvGrpSpPr>
            <p:cNvPr id="82" name="Groupe 21"/>
            <p:cNvGrpSpPr>
              <a:grpSpLocks/>
            </p:cNvGrpSpPr>
            <p:nvPr/>
          </p:nvGrpSpPr>
          <p:grpSpPr bwMode="auto">
            <a:xfrm>
              <a:off x="3748930" y="107153"/>
              <a:ext cx="4790151" cy="908052"/>
              <a:chOff x="0" y="19884"/>
              <a:chExt cx="2369717" cy="513740"/>
            </a:xfrm>
          </p:grpSpPr>
          <p:sp>
            <p:nvSpPr>
              <p:cNvPr id="84" name="AutoShape 3"/>
              <p:cNvSpPr>
                <a:spLocks noChangeArrowheads="1"/>
              </p:cNvSpPr>
              <p:nvPr/>
            </p:nvSpPr>
            <p:spPr bwMode="auto">
              <a:xfrm>
                <a:off x="1" y="170766"/>
                <a:ext cx="23697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5" name="AutoShape 4"/>
              <p:cNvSpPr>
                <a:spLocks noChangeArrowheads="1"/>
              </p:cNvSpPr>
              <p:nvPr/>
            </p:nvSpPr>
            <p:spPr bwMode="auto">
              <a:xfrm>
                <a:off x="0" y="19884"/>
                <a:ext cx="1694128" cy="211976"/>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3" name="Image 8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54114" y="-108869"/>
              <a:ext cx="1384968" cy="1440000"/>
            </a:xfrm>
            <a:prstGeom prst="rect">
              <a:avLst/>
            </a:prstGeom>
          </p:spPr>
        </p:pic>
      </p:grpSp>
    </p:spTree>
    <p:extLst>
      <p:ext uri="{BB962C8B-B14F-4D97-AF65-F5344CB8AC3E}">
        <p14:creationId xmlns:p14="http://schemas.microsoft.com/office/powerpoint/2010/main" val="97896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65"/>
                                        </p:tgtEl>
                                        <p:attrNameLst>
                                          <p:attrName>style.visibility</p:attrName>
                                        </p:attrNameLst>
                                      </p:cBhvr>
                                      <p:to>
                                        <p:strVal val="visible"/>
                                      </p:to>
                                    </p:set>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3000" fill="hold"/>
                                        <p:tgtEl>
                                          <p:spTgt spid="17"/>
                                        </p:tgtEl>
                                        <p:attrNameLst>
                                          <p:attrName>ppt_w</p:attrName>
                                        </p:attrNameLst>
                                      </p:cBhvr>
                                      <p:tavLst>
                                        <p:tav tm="0">
                                          <p:val>
                                            <p:fltVal val="0"/>
                                          </p:val>
                                        </p:tav>
                                        <p:tav tm="100000">
                                          <p:val>
                                            <p:strVal val="#ppt_w"/>
                                          </p:val>
                                        </p:tav>
                                      </p:tavLst>
                                    </p:anim>
                                    <p:anim calcmode="lin" valueType="num">
                                      <p:cBhvr>
                                        <p:cTn id="11" dur="3000" fill="hold"/>
                                        <p:tgtEl>
                                          <p:spTgt spid="17"/>
                                        </p:tgtEl>
                                        <p:attrNameLst>
                                          <p:attrName>ppt_h</p:attrName>
                                        </p:attrNameLst>
                                      </p:cBhvr>
                                      <p:tavLst>
                                        <p:tav tm="0">
                                          <p:val>
                                            <p:fltVal val="0"/>
                                          </p:val>
                                        </p:tav>
                                        <p:tav tm="100000">
                                          <p:val>
                                            <p:strVal val="#ppt_h"/>
                                          </p:val>
                                        </p:tav>
                                      </p:tavLst>
                                    </p:anim>
                                    <p:animEffect transition="in" filter="fade">
                                      <p:cBhvr>
                                        <p:cTn id="12" dur="3000"/>
                                        <p:tgtEl>
                                          <p:spTgt spid="17"/>
                                        </p:tgtEl>
                                      </p:cBhvr>
                                    </p:animEffect>
                                  </p:childTnLst>
                                </p:cTn>
                              </p:par>
                            </p:childTnLst>
                          </p:cTn>
                        </p:par>
                        <p:par>
                          <p:cTn id="13" fill="hold">
                            <p:stCondLst>
                              <p:cond delay="3500"/>
                            </p:stCondLst>
                            <p:childTnLst>
                              <p:par>
                                <p:cTn id="14" presetID="22" presetClass="entr" presetSubtype="2"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right)">
                                      <p:cBhvr>
                                        <p:cTn id="16" dur="500"/>
                                        <p:tgtEl>
                                          <p:spTgt spid="66"/>
                                        </p:tgtEl>
                                      </p:cBhvr>
                                    </p:animEffect>
                                  </p:childTnLst>
                                </p:cTn>
                              </p:par>
                            </p:childTnLst>
                          </p:cTn>
                        </p:par>
                        <p:par>
                          <p:cTn id="17" fill="hold">
                            <p:stCondLst>
                              <p:cond delay="4000"/>
                            </p:stCondLst>
                            <p:childTnLst>
                              <p:par>
                                <p:cTn id="18" presetID="22" presetClass="entr" presetSubtype="2"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wipe(right)">
                                      <p:cBhvr>
                                        <p:cTn id="20" dur="500"/>
                                        <p:tgtEl>
                                          <p:spTgt spid="67"/>
                                        </p:tgtEl>
                                      </p:cBhvr>
                                    </p:animEffect>
                                  </p:childTnLst>
                                </p:cTn>
                              </p:par>
                            </p:childTnLst>
                          </p:cTn>
                        </p:par>
                        <p:par>
                          <p:cTn id="21" fill="hold">
                            <p:stCondLst>
                              <p:cond delay="4500"/>
                            </p:stCondLst>
                            <p:childTnLst>
                              <p:par>
                                <p:cTn id="22" presetID="22" presetClass="entr" presetSubtype="2"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right)">
                                      <p:cBhvr>
                                        <p:cTn id="24" dur="500"/>
                                        <p:tgtEl>
                                          <p:spTgt spid="68"/>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wipe(left)">
                                      <p:cBhvr>
                                        <p:cTn id="28" dur="500"/>
                                        <p:tgtEl>
                                          <p:spTgt spid="69"/>
                                        </p:tgtEl>
                                      </p:cBhvr>
                                    </p:animEffect>
                                  </p:childTnLst>
                                </p:cTn>
                              </p:par>
                            </p:childTnLst>
                          </p:cTn>
                        </p:par>
                        <p:par>
                          <p:cTn id="29" fill="hold">
                            <p:stCondLst>
                              <p:cond delay="5500"/>
                            </p:stCondLst>
                            <p:childTnLst>
                              <p:par>
                                <p:cTn id="30" presetID="2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6000"/>
                            </p:stCondLst>
                            <p:childTnLst>
                              <p:par>
                                <p:cTn id="34" presetID="22" presetClass="entr" presetSubtype="8" fill="hold"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ipe(left)">
                                      <p:cBhvr>
                                        <p:cTn id="36" dur="500"/>
                                        <p:tgtEl>
                                          <p:spTgt spid="70"/>
                                        </p:tgtEl>
                                      </p:cBhvr>
                                    </p:animEffect>
                                  </p:childTnLst>
                                </p:cTn>
                              </p:par>
                            </p:childTnLst>
                          </p:cTn>
                        </p:par>
                        <p:par>
                          <p:cTn id="37" fill="hold">
                            <p:stCondLst>
                              <p:cond delay="6500"/>
                            </p:stCondLst>
                            <p:childTnLst>
                              <p:par>
                                <p:cTn id="38" presetID="22" presetClass="entr" presetSubtype="8"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left)">
                                      <p:cBhvr>
                                        <p:cTn id="40" dur="500"/>
                                        <p:tgtEl>
                                          <p:spTgt spid="71"/>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childTnLst>
                          </p:cTn>
                        </p:par>
                        <p:par>
                          <p:cTn id="45" fill="hold">
                            <p:stCondLst>
                              <p:cond delay="7500"/>
                            </p:stCondLst>
                            <p:childTnLst>
                              <p:par>
                                <p:cTn id="46" presetID="22" presetClass="entr" presetSubtype="8"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500"/>
                                        <p:tgtEl>
                                          <p:spTgt spid="73"/>
                                        </p:tgtEl>
                                      </p:cBhvr>
                                    </p:animEffect>
                                  </p:childTnLst>
                                </p:cTn>
                              </p:par>
                            </p:childTnLst>
                          </p:cTn>
                        </p:par>
                        <p:par>
                          <p:cTn id="49" fill="hold">
                            <p:stCondLst>
                              <p:cond delay="8000"/>
                            </p:stCondLst>
                            <p:childTnLst>
                              <p:par>
                                <p:cTn id="50" presetID="22" presetClass="entr" presetSubtype="8"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left)">
                                      <p:cBhvr>
                                        <p:cTn id="52" dur="500"/>
                                        <p:tgtEl>
                                          <p:spTgt spid="74"/>
                                        </p:tgtEl>
                                      </p:cBhvr>
                                    </p:animEffect>
                                  </p:childTnLst>
                                </p:cTn>
                              </p:par>
                            </p:childTnLst>
                          </p:cTn>
                        </p:par>
                        <p:par>
                          <p:cTn id="53" fill="hold">
                            <p:stCondLst>
                              <p:cond delay="8500"/>
                            </p:stCondLst>
                            <p:childTnLst>
                              <p:par>
                                <p:cTn id="54" presetID="22" presetClass="entr" presetSubtype="2" fill="hold"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right)">
                                      <p:cBhvr>
                                        <p:cTn id="56" dur="500"/>
                                        <p:tgtEl>
                                          <p:spTgt spid="75"/>
                                        </p:tgtEl>
                                      </p:cBhvr>
                                    </p:animEffect>
                                  </p:childTnLst>
                                </p:cTn>
                              </p:par>
                            </p:childTnLst>
                          </p:cTn>
                        </p:par>
                        <p:par>
                          <p:cTn id="57" fill="hold">
                            <p:stCondLst>
                              <p:cond delay="9000"/>
                            </p:stCondLst>
                            <p:childTnLst>
                              <p:par>
                                <p:cTn id="58" presetID="22" presetClass="entr" presetSubtype="2"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right)">
                                      <p:cBhvr>
                                        <p:cTn id="6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792732" y="3284984"/>
            <a:ext cx="6299548" cy="504056"/>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756096" y="3600897"/>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56096" y="1340049"/>
            <a:ext cx="8280400" cy="1800919"/>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787896" y="1096144"/>
            <a:ext cx="4648200" cy="460648"/>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755576" y="1556792"/>
            <a:ext cx="5849512" cy="1569660"/>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a:t>
            </a:r>
            <a:r>
              <a:rPr lang="fr-FR" altLang="zh-CN" sz="2400" b="1" dirty="0">
                <a:solidFill>
                  <a:schemeClr val="accent1">
                    <a:lumMod val="50000"/>
                  </a:schemeClr>
                </a:solidFill>
                <a:latin typeface="Arial" pitchFamily="34" charset="0"/>
                <a:cs typeface="Arial" pitchFamily="34" charset="0"/>
              </a:rPr>
              <a:t>la mise en œuvre </a:t>
            </a:r>
            <a:r>
              <a:rPr lang="fr-FR" altLang="zh-CN" sz="2400" b="1" dirty="0" smtClean="0">
                <a:solidFill>
                  <a:schemeClr val="accent1">
                    <a:lumMod val="50000"/>
                  </a:schemeClr>
                </a:solidFill>
                <a:latin typeface="Arial" pitchFamily="34" charset="0"/>
                <a:cs typeface="Arial" pitchFamily="34" charset="0"/>
              </a:rPr>
              <a:t>d’un bâti performant permet d’assurer un bon niveau de confort tout en maîtrisant notre consommation d’énergie?</a:t>
            </a:r>
          </a:p>
        </p:txBody>
      </p:sp>
      <p:grpSp>
        <p:nvGrpSpPr>
          <p:cNvPr id="27" name="Groupe 21"/>
          <p:cNvGrpSpPr>
            <a:grpSpLocks/>
          </p:cNvGrpSpPr>
          <p:nvPr/>
        </p:nvGrpSpPr>
        <p:grpSpPr bwMode="auto">
          <a:xfrm>
            <a:off x="827586"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576083"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0"/>
          <p:cNvGrpSpPr/>
          <p:nvPr/>
        </p:nvGrpSpPr>
        <p:grpSpPr>
          <a:xfrm>
            <a:off x="4317700" y="-108869"/>
            <a:ext cx="4718796" cy="1440000"/>
            <a:chOff x="3748930" y="-108869"/>
            <a:chExt cx="4718796" cy="1440000"/>
          </a:xfrm>
        </p:grpSpPr>
        <p:grpSp>
          <p:nvGrpSpPr>
            <p:cNvPr id="22" name="Groupe 21"/>
            <p:cNvGrpSpPr>
              <a:grpSpLocks/>
            </p:cNvGrpSpPr>
            <p:nvPr/>
          </p:nvGrpSpPr>
          <p:grpSpPr bwMode="auto">
            <a:xfrm>
              <a:off x="3748930" y="72008"/>
              <a:ext cx="4718796" cy="908050"/>
              <a:chOff x="0" y="0"/>
              <a:chExt cx="2334417" cy="513739"/>
            </a:xfrm>
          </p:grpSpPr>
          <p:sp>
            <p:nvSpPr>
              <p:cNvPr id="31" name="AutoShape 3"/>
              <p:cNvSpPr>
                <a:spLocks noChangeArrowheads="1"/>
              </p:cNvSpPr>
              <p:nvPr/>
            </p:nvSpPr>
            <p:spPr bwMode="auto">
              <a:xfrm>
                <a:off x="1" y="150881"/>
                <a:ext cx="23344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23" name="Imag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968" y="1484968"/>
            <a:ext cx="1645248" cy="1656000"/>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9027" y="3892325"/>
            <a:ext cx="1391882"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
        <p:nvSpPr>
          <p:cNvPr id="25" name="Text Box 10"/>
          <p:cNvSpPr txBox="1">
            <a:spLocks noChangeArrowheads="1"/>
          </p:cNvSpPr>
          <p:nvPr/>
        </p:nvSpPr>
        <p:spPr bwMode="auto">
          <a:xfrm>
            <a:off x="4200914" y="3789040"/>
            <a:ext cx="3179398"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la consommation énergétique.</a:t>
            </a:r>
            <a:endParaRPr lang="fr-FR" dirty="0">
              <a:solidFill>
                <a:schemeClr val="tx2">
                  <a:lumMod val="50000"/>
                </a:schemeClr>
              </a:solidFill>
            </a:endParaRPr>
          </a:p>
        </p:txBody>
      </p:sp>
      <p:pic>
        <p:nvPicPr>
          <p:cNvPr id="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29933" y="4725144"/>
            <a:ext cx="2313571" cy="18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80134" y="3827502"/>
            <a:ext cx="1415400"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pic>
        <p:nvPicPr>
          <p:cNvPr id="4" name="Imag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7929" y="3892325"/>
            <a:ext cx="1345933" cy="1980000"/>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453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2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3500"/>
                            </p:stCondLst>
                            <p:childTnLst>
                              <p:par>
                                <p:cTn id="14" presetID="1"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par>
                          <p:cTn id="16" fill="hold">
                            <p:stCondLst>
                              <p:cond delay="3500"/>
                            </p:stCondLst>
                            <p:childTnLst>
                              <p:par>
                                <p:cTn id="17" presetID="6" presetClass="entr" presetSubtype="3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circle(out)">
                                      <p:cBhvr>
                                        <p:cTn id="19"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3213905137"/>
              </p:ext>
            </p:extLst>
          </p:nvPr>
        </p:nvGraphicFramePr>
        <p:xfrm>
          <a:off x="1568748" y="1412776"/>
          <a:ext cx="6675659"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e 21"/>
          <p:cNvGrpSpPr>
            <a:grpSpLocks/>
          </p:cNvGrpSpPr>
          <p:nvPr/>
        </p:nvGrpSpPr>
        <p:grpSpPr bwMode="auto">
          <a:xfrm>
            <a:off x="683570" y="44624"/>
            <a:ext cx="3168350" cy="908050"/>
            <a:chOff x="1" y="0"/>
            <a:chExt cx="1691406" cy="513739"/>
          </a:xfrm>
        </p:grpSpPr>
        <p:sp>
          <p:nvSpPr>
            <p:cNvPr id="1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 name="AutoShape 4"/>
            <p:cNvSpPr>
              <a:spLocks noChangeArrowheads="1"/>
            </p:cNvSpPr>
            <p:nvPr/>
          </p:nvSpPr>
          <p:spPr bwMode="auto">
            <a:xfrm>
              <a:off x="1" y="0"/>
              <a:ext cx="1499202" cy="211977"/>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8" name="Rectangle à coins arrondis 7"/>
          <p:cNvSpPr/>
          <p:nvPr/>
        </p:nvSpPr>
        <p:spPr>
          <a:xfrm>
            <a:off x="611575" y="1554417"/>
            <a:ext cx="1623038" cy="2904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5" name="Groupe 64"/>
          <p:cNvGrpSpPr/>
          <p:nvPr/>
        </p:nvGrpSpPr>
        <p:grpSpPr>
          <a:xfrm>
            <a:off x="3689058" y="297699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513283" y="3837243"/>
            <a:ext cx="2330525" cy="1348003"/>
            <a:chOff x="297259" y="3837243"/>
            <a:chExt cx="2330525" cy="1348003"/>
          </a:xfrm>
        </p:grpSpPr>
        <p:pic>
          <p:nvPicPr>
            <p:cNvPr id="14" name="Image 2"/>
            <p:cNvPicPr>
              <a:picLocks noChangeAspect="1" noChangeArrowheads="1"/>
            </p:cNvPicPr>
            <p:nvPr/>
          </p:nvPicPr>
          <p:blipFill rotWithShape="1">
            <a:blip r:embed="rId8">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32756" y="2694731"/>
            <a:ext cx="2439044" cy="1022301"/>
            <a:chOff x="116732" y="2694731"/>
            <a:chExt cx="2439044" cy="1022301"/>
          </a:xfrm>
        </p:grpSpPr>
        <p:pic>
          <p:nvPicPr>
            <p:cNvPr id="15" name="Image 5"/>
            <p:cNvPicPr>
              <a:picLocks noChangeAspect="1" noChangeArrowheads="1"/>
            </p:cNvPicPr>
            <p:nvPr/>
          </p:nvPicPr>
          <p:blipFill rotWithShape="1">
            <a:blip r:embed="rId9">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576078" y="1490490"/>
            <a:ext cx="2555762" cy="984316"/>
            <a:chOff x="360054" y="1490490"/>
            <a:chExt cx="2555762" cy="984316"/>
          </a:xfrm>
        </p:grpSpPr>
        <p:sp>
          <p:nvSpPr>
            <p:cNvPr id="23" name="Rectangle 22"/>
            <p:cNvSpPr/>
            <p:nvPr/>
          </p:nvSpPr>
          <p:spPr>
            <a:xfrm>
              <a:off x="360054" y="1490490"/>
              <a:ext cx="2555762" cy="369332"/>
            </a:xfrm>
            <a:prstGeom prst="rect">
              <a:avLst/>
            </a:prstGeom>
            <a:noFill/>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pic>
          <p:nvPicPr>
            <p:cNvPr id="13"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sp>
        <p:nvSpPr>
          <p:cNvPr id="58" name="Rectangle à coins arrondis 57"/>
          <p:cNvSpPr/>
          <p:nvPr/>
        </p:nvSpPr>
        <p:spPr>
          <a:xfrm>
            <a:off x="7092280" y="1818785"/>
            <a:ext cx="1944216" cy="53009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9" name="Groupe 68"/>
          <p:cNvGrpSpPr/>
          <p:nvPr/>
        </p:nvGrpSpPr>
        <p:grpSpPr>
          <a:xfrm>
            <a:off x="5758602" y="123125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0" name="Rectangle à coins arrondis 59"/>
          <p:cNvSpPr/>
          <p:nvPr/>
        </p:nvSpPr>
        <p:spPr>
          <a:xfrm>
            <a:off x="7380312" y="2538865"/>
            <a:ext cx="1695046" cy="2904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 name="Groupe 1"/>
          <p:cNvGrpSpPr/>
          <p:nvPr/>
        </p:nvGrpSpPr>
        <p:grpSpPr>
          <a:xfrm>
            <a:off x="6876260" y="1772816"/>
            <a:ext cx="2267740" cy="646331"/>
            <a:chOff x="6876260" y="1772816"/>
            <a:chExt cx="2771782" cy="646331"/>
          </a:xfrm>
        </p:grpSpPr>
        <p:sp>
          <p:nvSpPr>
            <p:cNvPr id="30" name="Rectangle 29"/>
            <p:cNvSpPr/>
            <p:nvPr/>
          </p:nvSpPr>
          <p:spPr>
            <a:xfrm>
              <a:off x="7092280" y="1772816"/>
              <a:ext cx="2555762" cy="646331"/>
            </a:xfrm>
            <a:prstGeom prst="rect">
              <a:avLst/>
            </a:prstGeom>
            <a:noFill/>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552371"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308304" y="2483604"/>
            <a:ext cx="1835696" cy="369332"/>
            <a:chOff x="7308304" y="2483604"/>
            <a:chExt cx="1835696" cy="369332"/>
          </a:xfrm>
        </p:grpSpPr>
        <p:sp>
          <p:nvSpPr>
            <p:cNvPr id="32" name="Rectangle 31"/>
            <p:cNvSpPr/>
            <p:nvPr/>
          </p:nvSpPr>
          <p:spPr>
            <a:xfrm>
              <a:off x="7308304" y="2483604"/>
              <a:ext cx="1835696" cy="369332"/>
            </a:xfrm>
            <a:prstGeom prst="rect">
              <a:avLst/>
            </a:prstGeom>
            <a:noFill/>
          </p:spPr>
          <p:txBody>
            <a:bodyPr wrap="square">
              <a:spAutoFit/>
            </a:bodyPr>
            <a:lstStyle/>
            <a:p>
              <a:pPr lvl="0"/>
              <a:r>
                <a:rPr lang="fr-FR" dirty="0"/>
                <a:t>Isoler l’enveloppe</a:t>
              </a:r>
            </a:p>
          </p:txBody>
        </p:sp>
        <p:cxnSp>
          <p:nvCxnSpPr>
            <p:cNvPr id="33" name="Connecteur droit 32"/>
            <p:cNvCxnSpPr/>
            <p:nvPr/>
          </p:nvCxnSpPr>
          <p:spPr>
            <a:xfrm flipH="1">
              <a:off x="7308305" y="2829272"/>
              <a:ext cx="1728191"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452322" y="306896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1" name="Rectangle à coins arrondis 60"/>
          <p:cNvSpPr/>
          <p:nvPr/>
        </p:nvSpPr>
        <p:spPr>
          <a:xfrm>
            <a:off x="1082556" y="6032124"/>
            <a:ext cx="1977275" cy="56522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3" name="Groupe 72"/>
          <p:cNvGrpSpPr/>
          <p:nvPr/>
        </p:nvGrpSpPr>
        <p:grpSpPr>
          <a:xfrm>
            <a:off x="6254818" y="532487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508105" y="595102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2" name="Rectangle à coins arrondis 61"/>
          <p:cNvSpPr/>
          <p:nvPr/>
        </p:nvSpPr>
        <p:spPr>
          <a:xfrm>
            <a:off x="774541" y="5402605"/>
            <a:ext cx="2069267" cy="56522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5" name="Groupe 74"/>
          <p:cNvGrpSpPr/>
          <p:nvPr/>
        </p:nvGrpSpPr>
        <p:grpSpPr>
          <a:xfrm>
            <a:off x="1043608" y="5999365"/>
            <a:ext cx="3096344" cy="646331"/>
            <a:chOff x="827584" y="5999365"/>
            <a:chExt cx="3096344" cy="646331"/>
          </a:xfrm>
        </p:grpSpPr>
        <p:sp>
          <p:nvSpPr>
            <p:cNvPr id="48" name="Rectangle 47"/>
            <p:cNvSpPr/>
            <p:nvPr/>
          </p:nvSpPr>
          <p:spPr>
            <a:xfrm>
              <a:off x="827584" y="5999365"/>
              <a:ext cx="2232249" cy="646331"/>
            </a:xfrm>
            <a:prstGeom prst="rect">
              <a:avLst/>
            </a:prstGeom>
            <a:noFill/>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755576" y="537321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77"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81" name="Groupe 80"/>
          <p:cNvGrpSpPr/>
          <p:nvPr/>
        </p:nvGrpSpPr>
        <p:grpSpPr>
          <a:xfrm>
            <a:off x="4174336" y="-171400"/>
            <a:ext cx="4790152" cy="1440000"/>
            <a:chOff x="3748930" y="-108869"/>
            <a:chExt cx="4790152" cy="1440000"/>
          </a:xfrm>
        </p:grpSpPr>
        <p:grpSp>
          <p:nvGrpSpPr>
            <p:cNvPr id="82" name="Groupe 21"/>
            <p:cNvGrpSpPr>
              <a:grpSpLocks/>
            </p:cNvGrpSpPr>
            <p:nvPr/>
          </p:nvGrpSpPr>
          <p:grpSpPr bwMode="auto">
            <a:xfrm>
              <a:off x="3748930" y="107153"/>
              <a:ext cx="4790151" cy="908052"/>
              <a:chOff x="0" y="19884"/>
              <a:chExt cx="2369717" cy="513740"/>
            </a:xfrm>
          </p:grpSpPr>
          <p:sp>
            <p:nvSpPr>
              <p:cNvPr id="84" name="AutoShape 3"/>
              <p:cNvSpPr>
                <a:spLocks noChangeArrowheads="1"/>
              </p:cNvSpPr>
              <p:nvPr/>
            </p:nvSpPr>
            <p:spPr bwMode="auto">
              <a:xfrm>
                <a:off x="1" y="170766"/>
                <a:ext cx="23697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5" name="AutoShape 4"/>
              <p:cNvSpPr>
                <a:spLocks noChangeArrowheads="1"/>
              </p:cNvSpPr>
              <p:nvPr/>
            </p:nvSpPr>
            <p:spPr bwMode="auto">
              <a:xfrm>
                <a:off x="0" y="19884"/>
                <a:ext cx="1694128" cy="211976"/>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3" name="Image 8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54114" y="-108869"/>
              <a:ext cx="1384968" cy="1440000"/>
            </a:xfrm>
            <a:prstGeom prst="rect">
              <a:avLst/>
            </a:prstGeom>
          </p:spPr>
        </p:pic>
      </p:grpSp>
    </p:spTree>
    <p:extLst>
      <p:ext uri="{BB962C8B-B14F-4D97-AF65-F5344CB8AC3E}">
        <p14:creationId xmlns:p14="http://schemas.microsoft.com/office/powerpoint/2010/main" val="21632185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1149"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2313806"/>
            <a:ext cx="1590675" cy="16192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7" name="Imag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303908"/>
            <a:ext cx="1822367" cy="118800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5" name="Imag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536" y="3784451"/>
            <a:ext cx="1609725" cy="12287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4" name="Imag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616" y="4257185"/>
            <a:ext cx="1409700" cy="127635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8" name="Imag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1783" y="3427825"/>
            <a:ext cx="1533525" cy="1085850"/>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91141" name="Imag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6316" y="5447878"/>
            <a:ext cx="1533525" cy="933450"/>
          </a:xfrm>
          <a:prstGeom prst="rect">
            <a:avLst/>
          </a:prstGeom>
          <a:noFill/>
          <a:ln w="3175">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9" name="Imag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2888" y="4419110"/>
            <a:ext cx="1371600" cy="9525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2" name="Imag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51460" y="2288282"/>
            <a:ext cx="1571625" cy="142875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7" name="Image 11"/>
          <p:cNvPicPr>
            <a:picLocks noChangeAspect="1" noChangeArrowheads="1"/>
          </p:cNvPicPr>
          <p:nvPr/>
        </p:nvPicPr>
        <p:blipFill>
          <a:blip r:embed="rId10">
            <a:extLst>
              <a:ext uri="{28A0092B-C50C-407E-A947-70E740481C1C}">
                <a14:useLocalDpi xmlns:a14="http://schemas.microsoft.com/office/drawing/2010/main" val="0"/>
              </a:ext>
            </a:extLst>
          </a:blip>
          <a:srcRect l="60989" t="45042" r="24248" b="32364"/>
          <a:stretch>
            <a:fillRect/>
          </a:stretch>
        </p:blipFill>
        <p:spPr bwMode="auto">
          <a:xfrm>
            <a:off x="5023548" y="4466864"/>
            <a:ext cx="873125" cy="752475"/>
          </a:xfrm>
          <a:prstGeom prst="rect">
            <a:avLst/>
          </a:prstGeom>
          <a:noFill/>
          <a:extLst>
            <a:ext uri="{909E8E84-426E-40DD-AFC4-6F175D3DCCD1}">
              <a14:hiddenFill xmlns:a14="http://schemas.microsoft.com/office/drawing/2010/main">
                <a:solidFill>
                  <a:srgbClr val="FFFFFF"/>
                </a:solidFill>
              </a14:hiddenFill>
            </a:ext>
          </a:extLst>
        </p:spPr>
      </p:pic>
      <p:pic>
        <p:nvPicPr>
          <p:cNvPr id="91146" name="Imag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21906" y="5200567"/>
            <a:ext cx="1590675" cy="1047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51"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488" y="88291"/>
            <a:ext cx="8820000" cy="218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8" name="Image 3"/>
          <p:cNvPicPr>
            <a:picLocks noChangeAspect="1" noChangeArrowheads="1"/>
          </p:cNvPicPr>
          <p:nvPr/>
        </p:nvPicPr>
        <p:blipFill>
          <a:blip r:embed="rId13">
            <a:extLst>
              <a:ext uri="{28A0092B-C50C-407E-A947-70E740481C1C}">
                <a14:useLocalDpi xmlns:a14="http://schemas.microsoft.com/office/drawing/2010/main" val="0"/>
              </a:ext>
            </a:extLst>
          </a:blip>
          <a:srcRect r="4688"/>
          <a:stretch>
            <a:fillRect/>
          </a:stretch>
        </p:blipFill>
        <p:spPr bwMode="auto">
          <a:xfrm>
            <a:off x="4435118" y="3525272"/>
            <a:ext cx="1581150" cy="962025"/>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91143" name="Imag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9713" y="4257185"/>
            <a:ext cx="1590675" cy="125730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0" name="Imag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26686" y="5230141"/>
            <a:ext cx="1466850"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
        <p:nvSpPr>
          <p:cNvPr id="17" name="Rectangle 16"/>
          <p:cNvSpPr/>
          <p:nvPr/>
        </p:nvSpPr>
        <p:spPr>
          <a:xfrm>
            <a:off x="136616" y="6381328"/>
            <a:ext cx="8690355" cy="444635"/>
          </a:xfrm>
          <a:prstGeom prst="rect">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Comportement utilisateurs - Sobriété</a:t>
            </a:r>
          </a:p>
        </p:txBody>
      </p:sp>
      <p:sp>
        <p:nvSpPr>
          <p:cNvPr id="2" name="ZoneTexte 1"/>
          <p:cNvSpPr txBox="1"/>
          <p:nvPr/>
        </p:nvSpPr>
        <p:spPr>
          <a:xfrm>
            <a:off x="2043266" y="1844823"/>
            <a:ext cx="1054794" cy="276999"/>
          </a:xfrm>
          <a:prstGeom prst="rect">
            <a:avLst/>
          </a:prstGeom>
          <a:solidFill>
            <a:schemeClr val="accent3">
              <a:lumMod val="75000"/>
            </a:schemeClr>
          </a:solidFill>
        </p:spPr>
        <p:txBody>
          <a:bodyPr wrap="square" rtlCol="0">
            <a:spAutoFit/>
          </a:bodyPr>
          <a:lstStyle/>
          <a:p>
            <a:r>
              <a:rPr lang="fr-FR" sz="1200" dirty="0" smtClean="0"/>
              <a:t>passif</a:t>
            </a:r>
            <a:endParaRPr lang="fr-FR" sz="1200" dirty="0"/>
          </a:p>
        </p:txBody>
      </p:sp>
    </p:spTree>
    <p:extLst>
      <p:ext uri="{BB962C8B-B14F-4D97-AF65-F5344CB8AC3E}">
        <p14:creationId xmlns:p14="http://schemas.microsoft.com/office/powerpoint/2010/main" val="2694339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1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1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11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11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11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11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1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11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114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114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11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1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1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Connecteur droit 62"/>
          <p:cNvCxnSpPr/>
          <p:nvPr/>
        </p:nvCxnSpPr>
        <p:spPr>
          <a:xfrm>
            <a:off x="-1547664"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93" name="Groupe 92"/>
          <p:cNvGrpSpPr/>
          <p:nvPr/>
        </p:nvGrpSpPr>
        <p:grpSpPr>
          <a:xfrm>
            <a:off x="-3636912" y="1196752"/>
            <a:ext cx="14437096" cy="5472608"/>
            <a:chOff x="-2052736" y="1196752"/>
            <a:chExt cx="14437096" cy="5472608"/>
          </a:xfrm>
        </p:grpSpPr>
        <p:sp>
          <p:nvSpPr>
            <p:cNvPr id="87" name="Rectangle à coins arrondis 86"/>
            <p:cNvSpPr/>
            <p:nvPr/>
          </p:nvSpPr>
          <p:spPr>
            <a:xfrm>
              <a:off x="8783960"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1" name="Rectangle à coins arrondis 30"/>
            <p:cNvSpPr/>
            <p:nvPr/>
          </p:nvSpPr>
          <p:spPr>
            <a:xfrm>
              <a:off x="935088"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865112"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673471"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2052736" y="1196752"/>
              <a:ext cx="2915816" cy="1697804"/>
            </a:xfrm>
            <a:prstGeom prst="rect">
              <a:avLst/>
            </a:prstGeom>
            <a:noFill/>
            <a:ln w="9525">
              <a:noFill/>
              <a:miter lim="800000"/>
              <a:headEnd/>
              <a:tailEnd/>
            </a:ln>
            <a:effectLst/>
          </p:spPr>
        </p:pic>
        <p:sp>
          <p:nvSpPr>
            <p:cNvPr id="22" name="Rectangle à coins arrondis 21"/>
            <p:cNvSpPr/>
            <p:nvPr/>
          </p:nvSpPr>
          <p:spPr>
            <a:xfrm>
              <a:off x="-673471"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 immobilière, relevé des performances</a:t>
              </a:r>
              <a:endParaRPr lang="fr-FR" dirty="0" smtClean="0"/>
            </a:p>
          </p:txBody>
        </p:sp>
        <p:sp>
          <p:nvSpPr>
            <p:cNvPr id="23" name="Rectangle à coins arrondis 22"/>
            <p:cNvSpPr/>
            <p:nvPr/>
          </p:nvSpPr>
          <p:spPr>
            <a:xfrm>
              <a:off x="-673471"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32" name="Rectangle à coins arrondis 31"/>
            <p:cNvSpPr/>
            <p:nvPr/>
          </p:nvSpPr>
          <p:spPr>
            <a:xfrm>
              <a:off x="395942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129512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444932"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143200"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 name="Grouper 25"/>
            <p:cNvGrpSpPr/>
            <p:nvPr/>
          </p:nvGrpSpPr>
          <p:grpSpPr>
            <a:xfrm>
              <a:off x="863081"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solidFill>
                      <a:schemeClr val="bg1"/>
                    </a:solidFill>
                  </a:rPr>
                  <a:t>Structuration des savoirs</a:t>
                </a:r>
                <a:endParaRPr lang="fr-FR" sz="10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4" name="Groupe 60"/>
            <p:cNvGrpSpPr/>
            <p:nvPr/>
          </p:nvGrpSpPr>
          <p:grpSpPr>
            <a:xfrm>
              <a:off x="316158" y="1196753"/>
              <a:ext cx="2041992" cy="504056"/>
              <a:chOff x="-24464" y="0"/>
              <a:chExt cx="5726179" cy="1517706"/>
            </a:xfrm>
          </p:grpSpPr>
          <p:grpSp>
            <p:nvGrpSpPr>
              <p:cNvPr id="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grpSp>
          <p:nvGrpSpPr>
            <p:cNvPr id="7" name="Groupe 69"/>
            <p:cNvGrpSpPr/>
            <p:nvPr/>
          </p:nvGrpSpPr>
          <p:grpSpPr>
            <a:xfrm>
              <a:off x="5471592"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solidFill>
                <a:schemeClr val="accent6">
                  <a:lumMod val="75000"/>
                </a:schemeClr>
              </a:solid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8" name="Groupe 60"/>
            <p:cNvGrpSpPr/>
            <p:nvPr/>
          </p:nvGrpSpPr>
          <p:grpSpPr>
            <a:xfrm>
              <a:off x="5013776" y="1196752"/>
              <a:ext cx="2041992" cy="504056"/>
              <a:chOff x="-24464" y="0"/>
              <a:chExt cx="5726179" cy="1517706"/>
            </a:xfrm>
          </p:grpSpPr>
          <p:grpSp>
            <p:nvGrpSpPr>
              <p:cNvPr id="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4895528"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69" name="Rectangle à coins arrondis 68"/>
            <p:cNvSpPr/>
            <p:nvPr/>
          </p:nvSpPr>
          <p:spPr>
            <a:xfrm>
              <a:off x="4895528"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70" name="Rectangle à coins arrondis 69"/>
            <p:cNvSpPr/>
            <p:nvPr/>
          </p:nvSpPr>
          <p:spPr>
            <a:xfrm>
              <a:off x="6372200" y="3293368"/>
              <a:ext cx="1512168" cy="6086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Quelle  est l’influence de la VMC sur l’efficacité énergétique?</a:t>
              </a:r>
              <a:endParaRPr lang="fr-FR" sz="1000" dirty="0"/>
            </a:p>
          </p:txBody>
        </p:sp>
        <p:sp>
          <p:nvSpPr>
            <p:cNvPr id="78" name="Rectangle à coins arrondis 77"/>
            <p:cNvSpPr/>
            <p:nvPr/>
          </p:nvSpPr>
          <p:spPr>
            <a:xfrm>
              <a:off x="6407696" y="532850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Les échanges thermiques  ente le bâti et l’extérieur</a:t>
              </a:r>
            </a:p>
          </p:txBody>
        </p:sp>
        <p:sp>
          <p:nvSpPr>
            <p:cNvPr id="79" name="Rectangle à coins arrondis 78"/>
            <p:cNvSpPr/>
            <p:nvPr/>
          </p:nvSpPr>
          <p:spPr>
            <a:xfrm>
              <a:off x="6407696" y="400506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La position de l’isolant a t-elle une influence?</a:t>
              </a:r>
              <a:endParaRPr lang="fr-FR" sz="1000" dirty="0"/>
            </a:p>
          </p:txBody>
        </p:sp>
        <p:sp>
          <p:nvSpPr>
            <p:cNvPr id="89" name="Rectangle à coins arrondis 88"/>
            <p:cNvSpPr/>
            <p:nvPr/>
          </p:nvSpPr>
          <p:spPr>
            <a:xfrm>
              <a:off x="6407696" y="4653136"/>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Quel est l’influence de l’isolation sur l’efficacité énergétique</a:t>
              </a:r>
            </a:p>
          </p:txBody>
        </p:sp>
        <p:sp>
          <p:nvSpPr>
            <p:cNvPr id="90" name="Rectangle à coins arrondis 89"/>
            <p:cNvSpPr/>
            <p:nvPr/>
          </p:nvSpPr>
          <p:spPr>
            <a:xfrm>
              <a:off x="6407696"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Inertie thermique</a:t>
              </a:r>
            </a:p>
          </p:txBody>
        </p:sp>
        <p:sp>
          <p:nvSpPr>
            <p:cNvPr id="91" name="Rectangle à coins arrondis 90"/>
            <p:cNvSpPr/>
            <p:nvPr/>
          </p:nvSpPr>
          <p:spPr>
            <a:xfrm>
              <a:off x="7956376"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2" name="Rectangle à coins arrondis 91"/>
            <p:cNvSpPr/>
            <p:nvPr/>
          </p:nvSpPr>
          <p:spPr>
            <a:xfrm>
              <a:off x="525556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4333564"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3959624"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Ellipse 84"/>
            <p:cNvSpPr/>
            <p:nvPr>
              <p:custDataLst>
                <p:tags r:id="rId5"/>
              </p:custDataLst>
            </p:nvPr>
          </p:nvSpPr>
          <p:spPr>
            <a:xfrm>
              <a:off x="8149988" y="4350823"/>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6" name="ZoneTexte 85"/>
            <p:cNvSpPr txBox="1"/>
            <p:nvPr>
              <p:custDataLst>
                <p:tags r:id="rId6"/>
              </p:custDataLst>
            </p:nvPr>
          </p:nvSpPr>
          <p:spPr>
            <a:xfrm>
              <a:off x="7776048" y="47207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99" name="Rectangle à coins arrondis 98"/>
            <p:cNvSpPr/>
            <p:nvPr/>
          </p:nvSpPr>
          <p:spPr>
            <a:xfrm>
              <a:off x="2447256"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100" name="Rectangle à coins arrondis 99"/>
            <p:cNvSpPr/>
            <p:nvPr/>
          </p:nvSpPr>
          <p:spPr>
            <a:xfrm>
              <a:off x="2447256"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101" name="Rectangle à coins arrondis 100"/>
            <p:cNvSpPr/>
            <p:nvPr/>
          </p:nvSpPr>
          <p:spPr>
            <a:xfrm>
              <a:off x="2447256"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103" name="Rectangle à coins arrondis 102"/>
            <p:cNvSpPr/>
            <p:nvPr/>
          </p:nvSpPr>
          <p:spPr>
            <a:xfrm>
              <a:off x="2447256"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104" name="Rectangle à coins arrondis 103"/>
            <p:cNvSpPr/>
            <p:nvPr/>
          </p:nvSpPr>
          <p:spPr>
            <a:xfrm>
              <a:off x="2447256"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grpSp>
      <p:grpSp>
        <p:nvGrpSpPr>
          <p:cNvPr id="118" name="Groupe 21"/>
          <p:cNvGrpSpPr>
            <a:grpSpLocks/>
          </p:cNvGrpSpPr>
          <p:nvPr/>
        </p:nvGrpSpPr>
        <p:grpSpPr bwMode="auto">
          <a:xfrm>
            <a:off x="323530" y="44624"/>
            <a:ext cx="3168350" cy="908050"/>
            <a:chOff x="1" y="0"/>
            <a:chExt cx="1691406" cy="513739"/>
          </a:xfrm>
        </p:grpSpPr>
        <p:sp>
          <p:nvSpPr>
            <p:cNvPr id="1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2" name="Groupe 1"/>
          <p:cNvGrpSpPr/>
          <p:nvPr/>
        </p:nvGrpSpPr>
        <p:grpSpPr>
          <a:xfrm>
            <a:off x="3748930" y="-108869"/>
            <a:ext cx="4934168" cy="1440000"/>
            <a:chOff x="3748930" y="-108869"/>
            <a:chExt cx="4934168" cy="1440000"/>
          </a:xfrm>
        </p:grpSpPr>
        <p:grpSp>
          <p:nvGrpSpPr>
            <p:cNvPr id="114" name="Groupe 21"/>
            <p:cNvGrpSpPr>
              <a:grpSpLocks/>
            </p:cNvGrpSpPr>
            <p:nvPr/>
          </p:nvGrpSpPr>
          <p:grpSpPr bwMode="auto">
            <a:xfrm>
              <a:off x="3748930" y="72008"/>
              <a:ext cx="4934168" cy="908050"/>
              <a:chOff x="0" y="0"/>
              <a:chExt cx="2440963" cy="513739"/>
            </a:xfrm>
          </p:grpSpPr>
          <p:sp>
            <p:nvSpPr>
              <p:cNvPr id="115"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94" name="Image 9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Tree>
    <p:extLst>
      <p:ext uri="{BB962C8B-B14F-4D97-AF65-F5344CB8AC3E}">
        <p14:creationId xmlns:p14="http://schemas.microsoft.com/office/powerpoint/2010/main" val="3353645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48" y="1196975"/>
            <a:ext cx="6985002" cy="719138"/>
          </a:xfrm>
          <a:prstGeom prst="roundRect">
            <a:avLst>
              <a:gd name="adj" fmla="val 16667"/>
            </a:avLst>
          </a:prstGeom>
          <a:solidFill>
            <a:srgbClr val="7BB800"/>
          </a:solidFill>
          <a:ln w="9525">
            <a:solidFill>
              <a:srgbClr val="7BB800"/>
            </a:solidFill>
            <a:round/>
            <a:headEnd/>
            <a:tailEnd/>
          </a:ln>
        </p:spPr>
        <p:txBody>
          <a:bodyPr/>
          <a:lstStyle/>
          <a:p>
            <a:pPr marL="1074738" lvl="0" indent="-1074738"/>
            <a:r>
              <a:rPr lang="fr-FR" b="1" dirty="0">
                <a:solidFill>
                  <a:schemeClr val="bg1"/>
                </a:solidFill>
                <a:latin typeface="+mj-lt"/>
              </a:rPr>
              <a:t>Activité </a:t>
            </a:r>
            <a:r>
              <a:rPr lang="fr-FR" b="1" dirty="0" smtClean="0">
                <a:solidFill>
                  <a:schemeClr val="bg1"/>
                </a:solidFill>
                <a:latin typeface="+mj-lt"/>
              </a:rPr>
              <a:t>1</a:t>
            </a:r>
            <a:r>
              <a:rPr lang="fr-FR" b="1" dirty="0">
                <a:solidFill>
                  <a:schemeClr val="bg1"/>
                </a:solidFill>
                <a:latin typeface="+mj-lt"/>
              </a:rPr>
              <a:t> </a:t>
            </a:r>
            <a:r>
              <a:rPr lang="fr-FR" b="1" dirty="0" smtClean="0">
                <a:solidFill>
                  <a:schemeClr val="bg1"/>
                </a:solidFill>
                <a:latin typeface="+mj-lt"/>
              </a:rPr>
              <a:t>: </a:t>
            </a:r>
            <a:r>
              <a:rPr lang="fr-FR" altLang="zh-CN" b="1" dirty="0">
                <a:solidFill>
                  <a:schemeClr val="bg1"/>
                </a:solidFill>
                <a:latin typeface="+mj-lt"/>
                <a:cs typeface="Arial" pitchFamily="34" charset="0"/>
              </a:rPr>
              <a:t>Comment </a:t>
            </a:r>
            <a:r>
              <a:rPr lang="fr-FR" altLang="zh-CN" b="1" dirty="0" smtClean="0">
                <a:solidFill>
                  <a:schemeClr val="bg1"/>
                </a:solidFill>
                <a:latin typeface="+mj-lt"/>
                <a:cs typeface="Arial" pitchFamily="34" charset="0"/>
              </a:rPr>
              <a:t>assurer le </a:t>
            </a:r>
            <a:r>
              <a:rPr lang="fr-FR" altLang="zh-CN" b="1" dirty="0">
                <a:solidFill>
                  <a:schemeClr val="bg1"/>
                </a:solidFill>
                <a:latin typeface="+mj-lt"/>
                <a:cs typeface="Arial" pitchFamily="34" charset="0"/>
              </a:rPr>
              <a:t>confort </a:t>
            </a:r>
            <a:r>
              <a:rPr lang="fr-FR" altLang="zh-CN" b="1" dirty="0" smtClean="0">
                <a:solidFill>
                  <a:schemeClr val="bg1"/>
                </a:solidFill>
                <a:latin typeface="+mj-lt"/>
                <a:cs typeface="Arial" pitchFamily="34" charset="0"/>
              </a:rPr>
              <a:t>respiratoire tout </a:t>
            </a:r>
            <a:r>
              <a:rPr lang="fr-FR" altLang="zh-CN" b="1" dirty="0">
                <a:solidFill>
                  <a:schemeClr val="bg1"/>
                </a:solidFill>
                <a:latin typeface="+mj-lt"/>
                <a:cs typeface="Arial" pitchFamily="34" charset="0"/>
              </a:rPr>
              <a:t>en maîtrisant </a:t>
            </a:r>
            <a:r>
              <a:rPr lang="fr-FR" altLang="zh-CN" b="1" dirty="0" smtClean="0">
                <a:solidFill>
                  <a:schemeClr val="bg1"/>
                </a:solidFill>
                <a:latin typeface="+mj-lt"/>
                <a:cs typeface="Arial" pitchFamily="34" charset="0"/>
              </a:rPr>
              <a:t>la </a:t>
            </a:r>
            <a:r>
              <a:rPr lang="fr-FR" altLang="zh-CN" b="1" dirty="0">
                <a:solidFill>
                  <a:schemeClr val="bg1"/>
                </a:solidFill>
                <a:latin typeface="+mj-lt"/>
                <a:cs typeface="Arial" pitchFamily="34" charset="0"/>
              </a:rPr>
              <a:t>consommation d’énergie?</a:t>
            </a:r>
          </a:p>
          <a:p>
            <a:endParaRPr lang="fr-FR" dirty="0">
              <a:solidFill>
                <a:schemeClr val="bg1"/>
              </a:solidFill>
              <a:latin typeface="+mj-lt"/>
            </a:endParaRPr>
          </a:p>
          <a:p>
            <a:pPr algn="ctr">
              <a:spcAft>
                <a:spcPts val="1000"/>
              </a:spcAft>
            </a:pPr>
            <a:endParaRPr lang="fr-FR" b="1" dirty="0">
              <a:solidFill>
                <a:schemeClr val="bg1"/>
              </a:solidFill>
              <a:latin typeface="+mj-lt"/>
            </a:endParaRPr>
          </a:p>
          <a:p>
            <a:endParaRPr lang="fr-FR" dirty="0">
              <a:solidFill>
                <a:schemeClr val="bg1"/>
              </a:solidFill>
              <a:latin typeface="+mj-lt"/>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1" name="Groupe 40"/>
          <p:cNvGrpSpPr/>
          <p:nvPr/>
        </p:nvGrpSpPr>
        <p:grpSpPr>
          <a:xfrm>
            <a:off x="3748930" y="-108869"/>
            <a:ext cx="4934168" cy="1440000"/>
            <a:chOff x="3748930" y="-108869"/>
            <a:chExt cx="4934168" cy="1440000"/>
          </a:xfrm>
        </p:grpSpPr>
        <p:grpSp>
          <p:nvGrpSpPr>
            <p:cNvPr id="42" name="Groupe 21"/>
            <p:cNvGrpSpPr>
              <a:grpSpLocks/>
            </p:cNvGrpSpPr>
            <p:nvPr/>
          </p:nvGrpSpPr>
          <p:grpSpPr bwMode="auto">
            <a:xfrm>
              <a:off x="3748930" y="72008"/>
              <a:ext cx="4934168" cy="908050"/>
              <a:chOff x="0" y="0"/>
              <a:chExt cx="2440963" cy="513739"/>
            </a:xfrm>
          </p:grpSpPr>
          <p:sp>
            <p:nvSpPr>
              <p:cNvPr id="51"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50" name="Imag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8426" y="5378311"/>
            <a:ext cx="2160000" cy="926609"/>
          </a:xfrm>
          <a:prstGeom prst="rect">
            <a:avLst/>
          </a:prstGeom>
          <a:ln>
            <a:solidFill>
              <a:schemeClr val="tx1">
                <a:lumMod val="65000"/>
                <a:lumOff val="35000"/>
              </a:schemeClr>
            </a:solidFill>
          </a:ln>
          <a:effectLst>
            <a:outerShdw blurRad="50800" dist="38100" algn="l" rotWithShape="0">
              <a:prstClr val="black">
                <a:alpha val="40000"/>
              </a:prstClr>
            </a:outerShdw>
          </a:effectLst>
        </p:spPr>
      </p:pic>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013" y="4158533"/>
            <a:ext cx="2160000" cy="2078610"/>
          </a:xfrm>
          <a:prstGeom prst="rect">
            <a:avLst/>
          </a:prstGeom>
          <a:ln>
            <a:solidFill>
              <a:schemeClr val="tx1">
                <a:lumMod val="65000"/>
                <a:lumOff val="35000"/>
              </a:schemeClr>
            </a:solidFill>
          </a:ln>
          <a:effectLst>
            <a:outerShdw blurRad="50800" dist="38100" algn="l" rotWithShape="0">
              <a:prstClr val="black">
                <a:alpha val="40000"/>
              </a:prstClr>
            </a:outerShdw>
          </a:effectLst>
        </p:spPr>
      </p:pic>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8426" y="4074385"/>
            <a:ext cx="2160000" cy="1101299"/>
          </a:xfrm>
          <a:prstGeom prst="rect">
            <a:avLst/>
          </a:prstGeom>
          <a:ln>
            <a:solidFill>
              <a:schemeClr val="tx1">
                <a:lumMod val="65000"/>
                <a:lumOff val="35000"/>
              </a:schemeClr>
            </a:solidFill>
          </a:ln>
          <a:effectLst>
            <a:outerShdw blurRad="50800" dist="38100" algn="l" rotWithShape="0">
              <a:prstClr val="black">
                <a:alpha val="40000"/>
              </a:prstClr>
            </a:outerShdw>
          </a:effectLst>
        </p:spPr>
      </p:pic>
      <p:sp>
        <p:nvSpPr>
          <p:cNvPr id="10" name="ZoneTexte 9"/>
          <p:cNvSpPr txBox="1"/>
          <p:nvPr/>
        </p:nvSpPr>
        <p:spPr>
          <a:xfrm>
            <a:off x="6372200" y="2944813"/>
            <a:ext cx="1624038" cy="646331"/>
          </a:xfrm>
          <a:prstGeom prst="rect">
            <a:avLst/>
          </a:prstGeom>
          <a:noFill/>
        </p:spPr>
        <p:txBody>
          <a:bodyPr wrap="square" rtlCol="0">
            <a:spAutoFit/>
          </a:bodyPr>
          <a:lstStyle/>
          <a:p>
            <a:pPr algn="ctr"/>
            <a:r>
              <a:rPr lang="fr-FR" dirty="0" smtClean="0"/>
              <a:t>+ Maquette VMC</a:t>
            </a:r>
            <a:endParaRPr lang="fr-FR" dirty="0"/>
          </a:p>
        </p:txBody>
      </p:sp>
      <p:grpSp>
        <p:nvGrpSpPr>
          <p:cNvPr id="34" name="Groupe 33"/>
          <p:cNvGrpSpPr/>
          <p:nvPr/>
        </p:nvGrpSpPr>
        <p:grpSpPr>
          <a:xfrm>
            <a:off x="5652120" y="3861048"/>
            <a:ext cx="2476078" cy="1512888"/>
            <a:chOff x="2723457" y="1628800"/>
            <a:chExt cx="6598442" cy="5400600"/>
          </a:xfrm>
        </p:grpSpPr>
        <p:pic>
          <p:nvPicPr>
            <p:cNvPr id="35" name="Image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6" name="Imag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7" name="Image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8" name="Image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48" y="1196975"/>
            <a:ext cx="6985002" cy="719138"/>
          </a:xfrm>
          <a:prstGeom prst="roundRect">
            <a:avLst>
              <a:gd name="adj" fmla="val 16667"/>
            </a:avLst>
          </a:prstGeom>
          <a:solidFill>
            <a:srgbClr val="7BB800"/>
          </a:solidFill>
          <a:ln w="9525">
            <a:solidFill>
              <a:srgbClr val="7BB800"/>
            </a:solidFill>
            <a:round/>
            <a:headEnd/>
            <a:tailEnd/>
          </a:ln>
        </p:spPr>
        <p:txBody>
          <a:bodyPr/>
          <a:lstStyle/>
          <a:p>
            <a:pPr marL="1074738" lvl="0" indent="-1074738"/>
            <a:r>
              <a:rPr lang="fr-FR" b="1" dirty="0">
                <a:solidFill>
                  <a:schemeClr val="bg1"/>
                </a:solidFill>
                <a:latin typeface="+mj-lt"/>
              </a:rPr>
              <a:t>Activité  </a:t>
            </a:r>
            <a:r>
              <a:rPr lang="fr-FR" b="1" dirty="0" smtClean="0">
                <a:solidFill>
                  <a:schemeClr val="bg1"/>
                </a:solidFill>
                <a:latin typeface="+mj-lt"/>
              </a:rPr>
              <a:t>2 (et 3?) : </a:t>
            </a:r>
            <a:r>
              <a:rPr lang="fr-FR" altLang="zh-CN" b="1" dirty="0" smtClean="0">
                <a:solidFill>
                  <a:schemeClr val="bg1"/>
                </a:solidFill>
                <a:latin typeface="+mj-lt"/>
                <a:cs typeface="Arial" pitchFamily="34" charset="0"/>
              </a:rPr>
              <a:t>Influence de l’isolant sur l’énergie consommée.</a:t>
            </a:r>
            <a:endParaRPr lang="fr-FR" altLang="zh-CN" b="1" dirty="0">
              <a:solidFill>
                <a:schemeClr val="bg1"/>
              </a:solidFill>
              <a:latin typeface="+mj-lt"/>
              <a:cs typeface="Arial" pitchFamily="34" charset="0"/>
            </a:endParaRPr>
          </a:p>
          <a:p>
            <a:endParaRPr lang="fr-FR" dirty="0">
              <a:solidFill>
                <a:schemeClr val="bg1"/>
              </a:solidFill>
              <a:latin typeface="+mj-lt"/>
            </a:endParaRPr>
          </a:p>
          <a:p>
            <a:pPr algn="ctr">
              <a:spcAft>
                <a:spcPts val="1000"/>
              </a:spcAft>
            </a:pPr>
            <a:endParaRPr lang="fr-FR" b="1" dirty="0">
              <a:solidFill>
                <a:schemeClr val="bg1"/>
              </a:solidFill>
              <a:latin typeface="+mj-lt"/>
            </a:endParaRPr>
          </a:p>
          <a:p>
            <a:endParaRPr lang="fr-FR" dirty="0">
              <a:solidFill>
                <a:schemeClr val="bg1"/>
              </a:solidFill>
              <a:latin typeface="+mj-lt"/>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1" name="Groupe 40"/>
          <p:cNvGrpSpPr/>
          <p:nvPr/>
        </p:nvGrpSpPr>
        <p:grpSpPr>
          <a:xfrm>
            <a:off x="3748930" y="-108869"/>
            <a:ext cx="4934168" cy="1440000"/>
            <a:chOff x="3748930" y="-108869"/>
            <a:chExt cx="4934168" cy="1440000"/>
          </a:xfrm>
        </p:grpSpPr>
        <p:grpSp>
          <p:nvGrpSpPr>
            <p:cNvPr id="42" name="Groupe 21"/>
            <p:cNvGrpSpPr>
              <a:grpSpLocks/>
            </p:cNvGrpSpPr>
            <p:nvPr/>
          </p:nvGrpSpPr>
          <p:grpSpPr bwMode="auto">
            <a:xfrm>
              <a:off x="3748930" y="72008"/>
              <a:ext cx="4934168" cy="908050"/>
              <a:chOff x="0" y="0"/>
              <a:chExt cx="2440963" cy="513739"/>
            </a:xfrm>
          </p:grpSpPr>
          <p:sp>
            <p:nvSpPr>
              <p:cNvPr id="51"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50" name="Imag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2" name="Image 1"/>
          <p:cNvPicPr>
            <a:picLocks noChangeAspect="1"/>
          </p:cNvPicPr>
          <p:nvPr/>
        </p:nvPicPr>
        <p:blipFill rotWithShape="1">
          <a:blip r:embed="rId4" cstate="print">
            <a:extLst>
              <a:ext uri="{28A0092B-C50C-407E-A947-70E740481C1C}">
                <a14:useLocalDpi xmlns:a14="http://schemas.microsoft.com/office/drawing/2010/main" val="0"/>
              </a:ext>
            </a:extLst>
          </a:blip>
          <a:srcRect t="19410" b="2434"/>
          <a:stretch/>
        </p:blipFill>
        <p:spPr>
          <a:xfrm>
            <a:off x="735013" y="3990359"/>
            <a:ext cx="1606389" cy="2232000"/>
          </a:xfrm>
          <a:prstGeom prst="rect">
            <a:avLst/>
          </a:prstGeom>
        </p:spPr>
      </p:pic>
      <p:pic>
        <p:nvPicPr>
          <p:cNvPr id="3" name="Image 2"/>
          <p:cNvPicPr>
            <a:picLocks noChangeAspect="1"/>
          </p:cNvPicPr>
          <p:nvPr/>
        </p:nvPicPr>
        <p:blipFill rotWithShape="1">
          <a:blip r:embed="rId5" cstate="print">
            <a:extLst>
              <a:ext uri="{28A0092B-C50C-407E-A947-70E740481C1C}">
                <a14:useLocalDpi xmlns:a14="http://schemas.microsoft.com/office/drawing/2010/main" val="0"/>
              </a:ext>
            </a:extLst>
          </a:blip>
          <a:srcRect l="14127" t="14413" r="11270" b="4356"/>
          <a:stretch/>
        </p:blipFill>
        <p:spPr>
          <a:xfrm>
            <a:off x="4932037" y="3990359"/>
            <a:ext cx="3644271" cy="2232000"/>
          </a:xfrm>
          <a:prstGeom prst="rect">
            <a:avLst/>
          </a:prstGeom>
        </p:spPr>
      </p:pic>
      <p:pic>
        <p:nvPicPr>
          <p:cNvPr id="5" name="Image 4"/>
          <p:cNvPicPr>
            <a:picLocks noChangeAspect="1"/>
          </p:cNvPicPr>
          <p:nvPr/>
        </p:nvPicPr>
        <p:blipFill rotWithShape="1">
          <a:blip r:embed="rId6" cstate="print">
            <a:extLst>
              <a:ext uri="{28A0092B-C50C-407E-A947-70E740481C1C}">
                <a14:useLocalDpi xmlns:a14="http://schemas.microsoft.com/office/drawing/2010/main" val="0"/>
              </a:ext>
            </a:extLst>
          </a:blip>
          <a:srcRect t="38236"/>
          <a:stretch/>
        </p:blipFill>
        <p:spPr>
          <a:xfrm>
            <a:off x="2618242" y="3990359"/>
            <a:ext cx="2032746" cy="2232000"/>
          </a:xfrm>
          <a:prstGeom prst="rect">
            <a:avLst/>
          </a:prstGeom>
        </p:spPr>
      </p:pic>
      <p:sp>
        <p:nvSpPr>
          <p:cNvPr id="6" name="ZoneTexte 5"/>
          <p:cNvSpPr txBox="1"/>
          <p:nvPr/>
        </p:nvSpPr>
        <p:spPr>
          <a:xfrm>
            <a:off x="6216015" y="2564904"/>
            <a:ext cx="1458711" cy="369332"/>
          </a:xfrm>
          <a:prstGeom prst="rect">
            <a:avLst/>
          </a:prstGeom>
          <a:noFill/>
        </p:spPr>
        <p:txBody>
          <a:bodyPr wrap="square" rtlCol="0">
            <a:spAutoFit/>
          </a:bodyPr>
          <a:lstStyle/>
          <a:p>
            <a:r>
              <a:rPr lang="fr-FR" dirty="0" smtClean="0"/>
              <a:t>+ watt mètre</a:t>
            </a:r>
            <a:endParaRPr lang="fr-FR" dirty="0"/>
          </a:p>
        </p:txBody>
      </p:sp>
      <p:pic>
        <p:nvPicPr>
          <p:cNvPr id="901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6808" y="2411432"/>
            <a:ext cx="10795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5" name="Groupe 34"/>
          <p:cNvGrpSpPr/>
          <p:nvPr/>
        </p:nvGrpSpPr>
        <p:grpSpPr>
          <a:xfrm>
            <a:off x="2396576" y="1993126"/>
            <a:ext cx="2476078" cy="1512888"/>
            <a:chOff x="2723457" y="1628800"/>
            <a:chExt cx="6598442" cy="5400600"/>
          </a:xfrm>
        </p:grpSpPr>
        <p:pic>
          <p:nvPicPr>
            <p:cNvPr id="36" name="Imag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7" name="Image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8" name="Image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9" name="Image 3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extLst>
      <p:ext uri="{BB962C8B-B14F-4D97-AF65-F5344CB8AC3E}">
        <p14:creationId xmlns:p14="http://schemas.microsoft.com/office/powerpoint/2010/main" val="336133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48" y="1196975"/>
            <a:ext cx="6985002" cy="719138"/>
          </a:xfrm>
          <a:prstGeom prst="roundRect">
            <a:avLst>
              <a:gd name="adj" fmla="val 16667"/>
            </a:avLst>
          </a:prstGeom>
          <a:solidFill>
            <a:srgbClr val="7BB800"/>
          </a:solidFill>
          <a:ln w="9525">
            <a:solidFill>
              <a:srgbClr val="7BB800"/>
            </a:solidFill>
            <a:round/>
            <a:headEnd/>
            <a:tailEnd/>
          </a:ln>
        </p:spPr>
        <p:txBody>
          <a:bodyPr/>
          <a:lstStyle/>
          <a:p>
            <a:pPr marL="1074738" lvl="0" indent="-1074738"/>
            <a:r>
              <a:rPr lang="fr-FR" b="1" dirty="0">
                <a:solidFill>
                  <a:schemeClr val="bg1"/>
                </a:solidFill>
                <a:latin typeface="+mj-lt"/>
              </a:rPr>
              <a:t>Activité  </a:t>
            </a:r>
            <a:r>
              <a:rPr lang="fr-FR" b="1" dirty="0" smtClean="0">
                <a:solidFill>
                  <a:schemeClr val="bg1"/>
                </a:solidFill>
                <a:latin typeface="+mj-lt"/>
              </a:rPr>
              <a:t>3 : </a:t>
            </a:r>
            <a:r>
              <a:rPr lang="fr-FR" altLang="zh-CN" b="1" dirty="0" smtClean="0">
                <a:solidFill>
                  <a:schemeClr val="bg1"/>
                </a:solidFill>
                <a:latin typeface="+mj-lt"/>
                <a:cs typeface="Arial" pitchFamily="34" charset="0"/>
              </a:rPr>
              <a:t>Mise en évidence du phénomène d’inertie</a:t>
            </a:r>
            <a:endParaRPr lang="fr-FR" altLang="zh-CN" b="1" dirty="0">
              <a:solidFill>
                <a:schemeClr val="bg1"/>
              </a:solidFill>
              <a:latin typeface="+mj-lt"/>
              <a:cs typeface="Arial" pitchFamily="34" charset="0"/>
            </a:endParaRPr>
          </a:p>
          <a:p>
            <a:endParaRPr lang="fr-FR" dirty="0">
              <a:solidFill>
                <a:schemeClr val="bg1"/>
              </a:solidFill>
              <a:latin typeface="+mj-lt"/>
            </a:endParaRPr>
          </a:p>
          <a:p>
            <a:pPr algn="ctr">
              <a:spcAft>
                <a:spcPts val="1000"/>
              </a:spcAft>
            </a:pPr>
            <a:endParaRPr lang="fr-FR" b="1" dirty="0">
              <a:solidFill>
                <a:schemeClr val="bg1"/>
              </a:solidFill>
              <a:latin typeface="+mj-lt"/>
            </a:endParaRPr>
          </a:p>
          <a:p>
            <a:endParaRPr lang="fr-FR" dirty="0">
              <a:solidFill>
                <a:schemeClr val="bg1"/>
              </a:solidFill>
              <a:latin typeface="+mj-lt"/>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1" name="Groupe 40"/>
          <p:cNvGrpSpPr/>
          <p:nvPr/>
        </p:nvGrpSpPr>
        <p:grpSpPr>
          <a:xfrm>
            <a:off x="3748930" y="-108869"/>
            <a:ext cx="4934168" cy="1440000"/>
            <a:chOff x="3748930" y="-108869"/>
            <a:chExt cx="4934168" cy="1440000"/>
          </a:xfrm>
        </p:grpSpPr>
        <p:grpSp>
          <p:nvGrpSpPr>
            <p:cNvPr id="42" name="Groupe 21"/>
            <p:cNvGrpSpPr>
              <a:grpSpLocks/>
            </p:cNvGrpSpPr>
            <p:nvPr/>
          </p:nvGrpSpPr>
          <p:grpSpPr bwMode="auto">
            <a:xfrm>
              <a:off x="3748930" y="72008"/>
              <a:ext cx="4934168" cy="908050"/>
              <a:chOff x="0" y="0"/>
              <a:chExt cx="2440963" cy="513739"/>
            </a:xfrm>
          </p:grpSpPr>
          <p:sp>
            <p:nvSpPr>
              <p:cNvPr id="51"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50" name="Imag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3" name="Image 2"/>
          <p:cNvPicPr>
            <a:picLocks noChangeAspect="1"/>
          </p:cNvPicPr>
          <p:nvPr/>
        </p:nvPicPr>
        <p:blipFill rotWithShape="1">
          <a:blip r:embed="rId4" cstate="print">
            <a:extLst>
              <a:ext uri="{28A0092B-C50C-407E-A947-70E740481C1C}">
                <a14:useLocalDpi xmlns:a14="http://schemas.microsoft.com/office/drawing/2010/main" val="0"/>
              </a:ext>
            </a:extLst>
          </a:blip>
          <a:srcRect l="14127" t="14413" r="11270" b="4356"/>
          <a:stretch/>
        </p:blipFill>
        <p:spPr>
          <a:xfrm>
            <a:off x="4420394" y="2245570"/>
            <a:ext cx="1645798" cy="1008000"/>
          </a:xfrm>
          <a:prstGeom prst="rect">
            <a:avLst/>
          </a:prstGeom>
        </p:spPr>
      </p:pic>
      <p:sp>
        <p:nvSpPr>
          <p:cNvPr id="6" name="ZoneTexte 5"/>
          <p:cNvSpPr txBox="1"/>
          <p:nvPr/>
        </p:nvSpPr>
        <p:spPr>
          <a:xfrm>
            <a:off x="6216015" y="2564904"/>
            <a:ext cx="1458711" cy="369332"/>
          </a:xfrm>
          <a:prstGeom prst="rect">
            <a:avLst/>
          </a:prstGeom>
          <a:noFill/>
        </p:spPr>
        <p:txBody>
          <a:bodyPr wrap="square" rtlCol="0">
            <a:spAutoFit/>
          </a:bodyPr>
          <a:lstStyle/>
          <a:p>
            <a:r>
              <a:rPr lang="fr-FR" dirty="0" smtClean="0"/>
              <a:t>+ watt mètre</a:t>
            </a:r>
            <a:endParaRPr lang="fr-FR" dirty="0"/>
          </a:p>
        </p:txBody>
      </p:sp>
      <p:pic>
        <p:nvPicPr>
          <p:cNvPr id="901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6808" y="2411432"/>
            <a:ext cx="10795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 6"/>
          <p:cNvPicPr>
            <a:picLocks noChangeAspect="1"/>
          </p:cNvPicPr>
          <p:nvPr/>
        </p:nvPicPr>
        <p:blipFill rotWithShape="1">
          <a:blip r:embed="rId6" cstate="print">
            <a:extLst>
              <a:ext uri="{28A0092B-C50C-407E-A947-70E740481C1C}">
                <a14:useLocalDpi xmlns:a14="http://schemas.microsoft.com/office/drawing/2010/main" val="0"/>
              </a:ext>
            </a:extLst>
          </a:blip>
          <a:srcRect t="40093"/>
          <a:stretch/>
        </p:blipFill>
        <p:spPr>
          <a:xfrm>
            <a:off x="735013" y="3999706"/>
            <a:ext cx="1800000" cy="1917028"/>
          </a:xfrm>
          <a:prstGeom prst="rect">
            <a:avLst/>
          </a:prstGeom>
        </p:spPr>
      </p:pic>
      <p:pic>
        <p:nvPicPr>
          <p:cNvPr id="8" name="Image 7"/>
          <p:cNvPicPr>
            <a:picLocks noChangeAspect="1"/>
          </p:cNvPicPr>
          <p:nvPr/>
        </p:nvPicPr>
        <p:blipFill rotWithShape="1">
          <a:blip r:embed="rId7" cstate="print">
            <a:extLst>
              <a:ext uri="{28A0092B-C50C-407E-A947-70E740481C1C}">
                <a14:useLocalDpi xmlns:a14="http://schemas.microsoft.com/office/drawing/2010/main" val="0"/>
              </a:ext>
            </a:extLst>
          </a:blip>
          <a:srcRect t="34941" b="4860"/>
          <a:stretch/>
        </p:blipFill>
        <p:spPr>
          <a:xfrm>
            <a:off x="4561187" y="3990359"/>
            <a:ext cx="1800000" cy="1926375"/>
          </a:xfrm>
          <a:prstGeom prst="rect">
            <a:avLst/>
          </a:prstGeom>
        </p:spPr>
      </p:pic>
      <p:pic>
        <p:nvPicPr>
          <p:cNvPr id="9" name="Image 8"/>
          <p:cNvPicPr>
            <a:picLocks noChangeAspect="1"/>
          </p:cNvPicPr>
          <p:nvPr/>
        </p:nvPicPr>
        <p:blipFill rotWithShape="1">
          <a:blip r:embed="rId8" cstate="print">
            <a:extLst>
              <a:ext uri="{28A0092B-C50C-407E-A947-70E740481C1C}">
                <a14:useLocalDpi xmlns:a14="http://schemas.microsoft.com/office/drawing/2010/main" val="0"/>
              </a:ext>
            </a:extLst>
          </a:blip>
          <a:srcRect t="40093"/>
          <a:stretch/>
        </p:blipFill>
        <p:spPr>
          <a:xfrm>
            <a:off x="2643187" y="3990359"/>
            <a:ext cx="1800000" cy="1917028"/>
          </a:xfrm>
          <a:prstGeom prst="rect">
            <a:avLst/>
          </a:prstGeom>
        </p:spPr>
      </p:pic>
      <p:grpSp>
        <p:nvGrpSpPr>
          <p:cNvPr id="36" name="Groupe 35"/>
          <p:cNvGrpSpPr/>
          <p:nvPr/>
        </p:nvGrpSpPr>
        <p:grpSpPr>
          <a:xfrm>
            <a:off x="5652120" y="3861048"/>
            <a:ext cx="2476078" cy="1512888"/>
            <a:chOff x="2723457" y="1628800"/>
            <a:chExt cx="6598442" cy="5400600"/>
          </a:xfrm>
        </p:grpSpPr>
        <p:pic>
          <p:nvPicPr>
            <p:cNvPr id="37" name="Image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8" name="Image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9" name="Image 3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0" name="Image 3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extLst>
      <p:ext uri="{BB962C8B-B14F-4D97-AF65-F5344CB8AC3E}">
        <p14:creationId xmlns:p14="http://schemas.microsoft.com/office/powerpoint/2010/main" val="156207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48" y="1196975"/>
            <a:ext cx="6985002" cy="719138"/>
          </a:xfrm>
          <a:prstGeom prst="roundRect">
            <a:avLst>
              <a:gd name="adj" fmla="val 16667"/>
            </a:avLst>
          </a:prstGeom>
          <a:solidFill>
            <a:srgbClr val="7BB800"/>
          </a:solidFill>
          <a:ln w="9525">
            <a:solidFill>
              <a:srgbClr val="7BB800"/>
            </a:solidFill>
            <a:round/>
            <a:headEnd/>
            <a:tailEnd/>
          </a:ln>
        </p:spPr>
        <p:txBody>
          <a:bodyPr/>
          <a:lstStyle/>
          <a:p>
            <a:pPr marL="1074738" lvl="0" indent="-1074738"/>
            <a:r>
              <a:rPr lang="fr-FR" b="1" dirty="0">
                <a:solidFill>
                  <a:schemeClr val="bg1"/>
                </a:solidFill>
                <a:latin typeface="+mj-lt"/>
              </a:rPr>
              <a:t>Activité  </a:t>
            </a:r>
            <a:r>
              <a:rPr lang="fr-FR" b="1" dirty="0">
                <a:solidFill>
                  <a:schemeClr val="bg1"/>
                </a:solidFill>
                <a:latin typeface="+mj-lt"/>
              </a:rPr>
              <a:t>4</a:t>
            </a:r>
            <a:r>
              <a:rPr lang="fr-FR" b="1" dirty="0" smtClean="0">
                <a:solidFill>
                  <a:schemeClr val="bg1"/>
                </a:solidFill>
                <a:latin typeface="+mj-lt"/>
              </a:rPr>
              <a:t> </a:t>
            </a:r>
            <a:r>
              <a:rPr lang="fr-FR" b="1" dirty="0" smtClean="0">
                <a:solidFill>
                  <a:schemeClr val="bg1"/>
                </a:solidFill>
                <a:latin typeface="+mj-lt"/>
              </a:rPr>
              <a:t>: </a:t>
            </a:r>
            <a:r>
              <a:rPr lang="fr-FR" altLang="zh-CN" b="1" dirty="0" smtClean="0">
                <a:solidFill>
                  <a:schemeClr val="bg1"/>
                </a:solidFill>
                <a:latin typeface="+mj-lt"/>
                <a:cs typeface="Arial" pitchFamily="34" charset="0"/>
              </a:rPr>
              <a:t>Mise en évidence des </a:t>
            </a:r>
            <a:r>
              <a:rPr lang="fr-FR" altLang="zh-CN" b="1" dirty="0" smtClean="0">
                <a:solidFill>
                  <a:schemeClr val="bg1"/>
                </a:solidFill>
                <a:latin typeface="+mj-lt"/>
                <a:cs typeface="Arial" pitchFamily="34" charset="0"/>
              </a:rPr>
              <a:t>déperditions thermiques</a:t>
            </a:r>
            <a:endParaRPr lang="fr-FR" altLang="zh-CN" b="1" dirty="0">
              <a:solidFill>
                <a:schemeClr val="bg1"/>
              </a:solidFill>
              <a:latin typeface="+mj-lt"/>
              <a:cs typeface="Arial" pitchFamily="34" charset="0"/>
            </a:endParaRPr>
          </a:p>
          <a:p>
            <a:endParaRPr lang="fr-FR" dirty="0">
              <a:solidFill>
                <a:schemeClr val="bg1"/>
              </a:solidFill>
              <a:latin typeface="+mj-lt"/>
            </a:endParaRPr>
          </a:p>
          <a:p>
            <a:pPr algn="ctr">
              <a:spcAft>
                <a:spcPts val="1000"/>
              </a:spcAft>
            </a:pPr>
            <a:endParaRPr lang="fr-FR" b="1" dirty="0">
              <a:solidFill>
                <a:schemeClr val="bg1"/>
              </a:solidFill>
              <a:latin typeface="+mj-lt"/>
            </a:endParaRPr>
          </a:p>
          <a:p>
            <a:endParaRPr lang="fr-FR" dirty="0">
              <a:solidFill>
                <a:schemeClr val="bg1"/>
              </a:solidFill>
              <a:latin typeface="+mj-lt"/>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1" name="Groupe 40"/>
          <p:cNvGrpSpPr/>
          <p:nvPr/>
        </p:nvGrpSpPr>
        <p:grpSpPr>
          <a:xfrm>
            <a:off x="3748930" y="-108869"/>
            <a:ext cx="4934168" cy="1440000"/>
            <a:chOff x="3748930" y="-108869"/>
            <a:chExt cx="4934168" cy="1440000"/>
          </a:xfrm>
        </p:grpSpPr>
        <p:grpSp>
          <p:nvGrpSpPr>
            <p:cNvPr id="42" name="Groupe 21"/>
            <p:cNvGrpSpPr>
              <a:grpSpLocks/>
            </p:cNvGrpSpPr>
            <p:nvPr/>
          </p:nvGrpSpPr>
          <p:grpSpPr bwMode="auto">
            <a:xfrm>
              <a:off x="3748930" y="72008"/>
              <a:ext cx="4934168" cy="908050"/>
              <a:chOff x="0" y="0"/>
              <a:chExt cx="2440963" cy="513739"/>
            </a:xfrm>
          </p:grpSpPr>
          <p:sp>
            <p:nvSpPr>
              <p:cNvPr id="51"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50" name="Imag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7" name="Image 6"/>
          <p:cNvPicPr>
            <a:picLocks noChangeAspect="1"/>
          </p:cNvPicPr>
          <p:nvPr/>
        </p:nvPicPr>
        <p:blipFill rotWithShape="1">
          <a:blip r:embed="rId4" cstate="print">
            <a:extLst>
              <a:ext uri="{28A0092B-C50C-407E-A947-70E740481C1C}">
                <a14:useLocalDpi xmlns:a14="http://schemas.microsoft.com/office/drawing/2010/main" val="0"/>
              </a:ext>
            </a:extLst>
          </a:blip>
          <a:srcRect t="36613"/>
          <a:stretch/>
        </p:blipFill>
        <p:spPr>
          <a:xfrm>
            <a:off x="4860032" y="4221085"/>
            <a:ext cx="1800000" cy="2028360"/>
          </a:xfrm>
          <a:prstGeom prst="rect">
            <a:avLst/>
          </a:prstGeom>
        </p:spPr>
      </p:pic>
      <p:pic>
        <p:nvPicPr>
          <p:cNvPr id="8" name="Image 7"/>
          <p:cNvPicPr>
            <a:picLocks noChangeAspect="1"/>
          </p:cNvPicPr>
          <p:nvPr/>
        </p:nvPicPr>
        <p:blipFill rotWithShape="1">
          <a:blip r:embed="rId5" cstate="print">
            <a:extLst>
              <a:ext uri="{28A0092B-C50C-407E-A947-70E740481C1C}">
                <a14:useLocalDpi xmlns:a14="http://schemas.microsoft.com/office/drawing/2010/main" val="0"/>
              </a:ext>
            </a:extLst>
          </a:blip>
          <a:srcRect t="35079"/>
          <a:stretch/>
        </p:blipFill>
        <p:spPr>
          <a:xfrm>
            <a:off x="735013" y="4221088"/>
            <a:ext cx="1800000" cy="2077461"/>
          </a:xfrm>
          <a:prstGeom prst="rect">
            <a:avLst/>
          </a:prstGeom>
        </p:spPr>
      </p:pic>
      <p:pic>
        <p:nvPicPr>
          <p:cNvPr id="10" name="Image 9"/>
          <p:cNvPicPr>
            <a:picLocks noChangeAspect="1"/>
          </p:cNvPicPr>
          <p:nvPr/>
        </p:nvPicPr>
        <p:blipFill rotWithShape="1">
          <a:blip r:embed="rId6" cstate="print">
            <a:extLst>
              <a:ext uri="{28A0092B-C50C-407E-A947-70E740481C1C}">
                <a14:useLocalDpi xmlns:a14="http://schemas.microsoft.com/office/drawing/2010/main" val="0"/>
              </a:ext>
            </a:extLst>
          </a:blip>
          <a:srcRect t="42940"/>
          <a:stretch/>
        </p:blipFill>
        <p:spPr>
          <a:xfrm>
            <a:off x="2663256" y="4221085"/>
            <a:ext cx="2016000" cy="2045039"/>
          </a:xfrm>
          <a:prstGeom prst="rect">
            <a:avLst/>
          </a:prstGeom>
        </p:spPr>
      </p:pic>
      <p:pic>
        <p:nvPicPr>
          <p:cNvPr id="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2197" y="4107070"/>
            <a:ext cx="1800000" cy="216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0" name="Groupe 39"/>
          <p:cNvGrpSpPr/>
          <p:nvPr/>
        </p:nvGrpSpPr>
        <p:grpSpPr>
          <a:xfrm>
            <a:off x="4708721" y="2358415"/>
            <a:ext cx="2476078" cy="1512888"/>
            <a:chOff x="2723457" y="1628800"/>
            <a:chExt cx="6598442" cy="5400600"/>
          </a:xfrm>
        </p:grpSpPr>
        <p:pic>
          <p:nvPicPr>
            <p:cNvPr id="43" name="Imag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44" name="Image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45" name="Image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6" name="Image 4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extLst>
      <p:ext uri="{BB962C8B-B14F-4D97-AF65-F5344CB8AC3E}">
        <p14:creationId xmlns:p14="http://schemas.microsoft.com/office/powerpoint/2010/main" val="156207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48" y="1196975"/>
            <a:ext cx="6985002" cy="719138"/>
          </a:xfrm>
          <a:prstGeom prst="roundRect">
            <a:avLst>
              <a:gd name="adj" fmla="val 16667"/>
            </a:avLst>
          </a:prstGeom>
          <a:solidFill>
            <a:srgbClr val="7BB800"/>
          </a:solidFill>
          <a:ln w="9525">
            <a:solidFill>
              <a:srgbClr val="7BB800"/>
            </a:solidFill>
            <a:round/>
            <a:headEnd/>
            <a:tailEnd/>
          </a:ln>
        </p:spPr>
        <p:txBody>
          <a:bodyPr/>
          <a:lstStyle/>
          <a:p>
            <a:pPr marL="1074738" lvl="0" indent="-1074738"/>
            <a:r>
              <a:rPr lang="fr-FR" b="1" dirty="0">
                <a:solidFill>
                  <a:schemeClr val="bg1"/>
                </a:solidFill>
                <a:latin typeface="+mj-lt"/>
              </a:rPr>
              <a:t>Activité  </a:t>
            </a:r>
            <a:r>
              <a:rPr lang="fr-FR" b="1" dirty="0" smtClean="0">
                <a:solidFill>
                  <a:schemeClr val="bg1"/>
                </a:solidFill>
                <a:latin typeface="+mj-lt"/>
              </a:rPr>
              <a:t>5 : </a:t>
            </a:r>
            <a:r>
              <a:rPr lang="fr-FR" altLang="zh-CN" b="1" dirty="0" smtClean="0">
                <a:solidFill>
                  <a:schemeClr val="bg1"/>
                </a:solidFill>
                <a:latin typeface="+mj-lt"/>
                <a:cs typeface="Arial" pitchFamily="34" charset="0"/>
              </a:rPr>
              <a:t>Déconstruction</a:t>
            </a:r>
            <a:endParaRPr lang="fr-FR" altLang="zh-CN" b="1" dirty="0">
              <a:solidFill>
                <a:schemeClr val="bg1"/>
              </a:solidFill>
              <a:latin typeface="+mj-lt"/>
              <a:cs typeface="Arial" pitchFamily="34" charset="0"/>
            </a:endParaRPr>
          </a:p>
          <a:p>
            <a:endParaRPr lang="fr-FR" dirty="0">
              <a:solidFill>
                <a:schemeClr val="bg1"/>
              </a:solidFill>
              <a:latin typeface="+mj-lt"/>
            </a:endParaRPr>
          </a:p>
          <a:p>
            <a:pPr algn="ctr">
              <a:spcAft>
                <a:spcPts val="1000"/>
              </a:spcAft>
            </a:pPr>
            <a:endParaRPr lang="fr-FR" b="1" dirty="0">
              <a:solidFill>
                <a:schemeClr val="bg1"/>
              </a:solidFill>
              <a:latin typeface="+mj-lt"/>
            </a:endParaRPr>
          </a:p>
          <a:p>
            <a:endParaRPr lang="fr-FR" dirty="0">
              <a:solidFill>
                <a:schemeClr val="bg1"/>
              </a:solidFill>
              <a:latin typeface="+mj-lt"/>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1" name="Groupe 40"/>
          <p:cNvGrpSpPr/>
          <p:nvPr/>
        </p:nvGrpSpPr>
        <p:grpSpPr>
          <a:xfrm>
            <a:off x="3748930" y="-108869"/>
            <a:ext cx="4934168" cy="1440000"/>
            <a:chOff x="3748930" y="-108869"/>
            <a:chExt cx="4934168" cy="1440000"/>
          </a:xfrm>
        </p:grpSpPr>
        <p:grpSp>
          <p:nvGrpSpPr>
            <p:cNvPr id="42" name="Groupe 21"/>
            <p:cNvGrpSpPr>
              <a:grpSpLocks/>
            </p:cNvGrpSpPr>
            <p:nvPr/>
          </p:nvGrpSpPr>
          <p:grpSpPr bwMode="auto">
            <a:xfrm>
              <a:off x="3748930" y="72008"/>
              <a:ext cx="4934168" cy="908050"/>
              <a:chOff x="0" y="0"/>
              <a:chExt cx="2440963" cy="513739"/>
            </a:xfrm>
          </p:grpSpPr>
          <p:sp>
            <p:nvSpPr>
              <p:cNvPr id="51"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50" name="Imag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5" name="Groupe 34"/>
          <p:cNvGrpSpPr/>
          <p:nvPr/>
        </p:nvGrpSpPr>
        <p:grpSpPr>
          <a:xfrm>
            <a:off x="5652120" y="3861048"/>
            <a:ext cx="2476078" cy="1512888"/>
            <a:chOff x="2723457" y="1628800"/>
            <a:chExt cx="6598442" cy="5400600"/>
          </a:xfrm>
        </p:grpSpPr>
        <p:pic>
          <p:nvPicPr>
            <p:cNvPr id="36" name="Imag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7" name="Imag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8" name="Imag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9" name="Imag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extLst>
      <p:ext uri="{BB962C8B-B14F-4D97-AF65-F5344CB8AC3E}">
        <p14:creationId xmlns:p14="http://schemas.microsoft.com/office/powerpoint/2010/main" val="156207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457200" y="274638"/>
            <a:ext cx="8229600" cy="633412"/>
          </a:xfrm>
        </p:spPr>
        <p:txBody>
          <a:bodyPr/>
          <a:lstStyle/>
          <a:p>
            <a:r>
              <a:rPr lang="fr-FR" altLang="fr-FR" sz="3200"/>
              <a:t>Faire acquérir et évaluer des compétences</a:t>
            </a:r>
          </a:p>
        </p:txBody>
      </p:sp>
      <p:sp>
        <p:nvSpPr>
          <p:cNvPr id="23555" name="Rectangle 3"/>
          <p:cNvSpPr>
            <a:spLocks noGrp="1" noChangeArrowheads="1"/>
          </p:cNvSpPr>
          <p:nvPr>
            <p:ph type="body" idx="1"/>
          </p:nvPr>
        </p:nvSpPr>
        <p:spPr>
          <a:xfrm>
            <a:off x="0" y="908050"/>
            <a:ext cx="9144000" cy="5949950"/>
          </a:xfrm>
        </p:spPr>
        <p:txBody>
          <a:bodyPr/>
          <a:lstStyle/>
          <a:p>
            <a:pPr algn="ctr">
              <a:buFont typeface="Wingdings" pitchFamily="2" charset="2"/>
              <a:buNone/>
            </a:pPr>
            <a:r>
              <a:rPr lang="fr-FR" altLang="fr-FR" dirty="0"/>
              <a:t>	2- </a:t>
            </a:r>
            <a:r>
              <a:rPr lang="fr-FR" altLang="fr-FR" b="1" u="sng" dirty="0"/>
              <a:t>Le processus d’acquisition des compétences</a:t>
            </a:r>
          </a:p>
          <a:p>
            <a:pPr>
              <a:buFont typeface="Wingdings" pitchFamily="2" charset="2"/>
              <a:buNone/>
            </a:pPr>
            <a:endParaRPr lang="fr-FR" altLang="fr-FR" b="1" u="sng" dirty="0"/>
          </a:p>
          <a:p>
            <a:pPr>
              <a:buFont typeface="Wingdings" pitchFamily="2" charset="2"/>
              <a:buNone/>
            </a:pPr>
            <a:r>
              <a:rPr lang="fr-FR" altLang="fr-FR" sz="2800" dirty="0"/>
              <a:t>Réel  </a:t>
            </a:r>
            <a:r>
              <a:rPr lang="fr-FR" altLang="fr-FR" sz="2800" dirty="0">
                <a:latin typeface="Times New Roman" pitchFamily="18" charset="0"/>
              </a:rPr>
              <a:t>→  Verbalisation → Conceptualisation → Généralisation</a:t>
            </a:r>
          </a:p>
          <a:p>
            <a:pPr>
              <a:buFont typeface="Wingdings" pitchFamily="2" charset="2"/>
              <a:buNone/>
            </a:pPr>
            <a:r>
              <a:rPr lang="fr-FR" altLang="fr-FR" sz="2800" dirty="0">
                <a:latin typeface="Times New Roman" pitchFamily="18" charset="0"/>
              </a:rPr>
              <a:t>   ↓ 		    ↓ 			   ↓                           ↓ </a:t>
            </a:r>
          </a:p>
          <a:p>
            <a:pPr>
              <a:buFont typeface="Wingdings" pitchFamily="2" charset="2"/>
              <a:buNone/>
            </a:pPr>
            <a:r>
              <a:rPr lang="fr-FR" altLang="fr-FR" sz="2800" dirty="0">
                <a:latin typeface="Times New Roman" pitchFamily="18" charset="0"/>
              </a:rPr>
              <a:t>Situation          Récit                 Appel aux 	   Transposition</a:t>
            </a:r>
          </a:p>
          <a:p>
            <a:pPr>
              <a:buFont typeface="Wingdings" pitchFamily="2" charset="2"/>
              <a:buNone/>
            </a:pPr>
            <a:r>
              <a:rPr lang="fr-FR" altLang="fr-FR" sz="2800" dirty="0">
                <a:latin typeface="Times New Roman" pitchFamily="18" charset="0"/>
              </a:rPr>
              <a:t>observée,     de l’activité           concepts,    	     dans des</a:t>
            </a:r>
          </a:p>
          <a:p>
            <a:pPr>
              <a:buFont typeface="Wingdings" pitchFamily="2" charset="2"/>
              <a:buNone/>
            </a:pPr>
            <a:r>
              <a:rPr lang="fr-FR" altLang="fr-FR" sz="2800" dirty="0">
                <a:latin typeface="Times New Roman" pitchFamily="18" charset="0"/>
              </a:rPr>
              <a:t>vécue ou       pour autrui,         aux mots clés        situations</a:t>
            </a:r>
          </a:p>
          <a:p>
            <a:pPr>
              <a:buFont typeface="Wingdings" pitchFamily="2" charset="2"/>
              <a:buNone/>
            </a:pPr>
            <a:r>
              <a:rPr lang="fr-FR" altLang="fr-FR" sz="2800" dirty="0">
                <a:latin typeface="Times New Roman" pitchFamily="18" charset="0"/>
              </a:rPr>
              <a:t>simulée           Analyse,				      différentes</a:t>
            </a:r>
          </a:p>
          <a:p>
            <a:pPr>
              <a:buFont typeface="Wingdings" pitchFamily="2" charset="2"/>
              <a:buNone/>
            </a:pPr>
            <a:r>
              <a:rPr lang="fr-FR" altLang="fr-FR" sz="2800" dirty="0">
                <a:latin typeface="Times New Roman" pitchFamily="18" charset="0"/>
              </a:rPr>
              <a:t>                      Structure   				     			    			                               </a:t>
            </a:r>
          </a:p>
          <a:p>
            <a:pPr>
              <a:buFont typeface="Wingdings" pitchFamily="2" charset="2"/>
              <a:buNone/>
            </a:pPr>
            <a:r>
              <a:rPr lang="fr-FR" altLang="fr-FR" sz="2800" dirty="0">
                <a:latin typeface="Times New Roman" pitchFamily="18" charset="0"/>
              </a:rPr>
              <a:t>				</a:t>
            </a:r>
          </a:p>
        </p:txBody>
      </p:sp>
      <p:pic>
        <p:nvPicPr>
          <p:cNvPr id="23558" name="verbalisation debriefing.mp3">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979613" y="256540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59" name="verbalisation réunion.mp3">
            <a:hlinkClick r:id="" action="ppaction://media"/>
          </p:cNvPr>
          <p:cNvPicPr>
            <a:picLocks noRot="1" noChangeAspect="1" noChangeArrowheads="1"/>
          </p:cNvPicPr>
          <p:nvPr>
            <a:audioFile r:link="rId2"/>
          </p:nvPr>
        </p:nvPicPr>
        <p:blipFill>
          <a:blip r:embed="rId7">
            <a:extLst>
              <a:ext uri="{28A0092B-C50C-407E-A947-70E740481C1C}">
                <a14:useLocalDpi xmlns:a14="http://schemas.microsoft.com/office/drawing/2010/main" val="0"/>
              </a:ext>
            </a:extLst>
          </a:blip>
          <a:srcRect/>
          <a:stretch>
            <a:fillRect/>
          </a:stretch>
        </p:blipFill>
        <p:spPr bwMode="auto">
          <a:xfrm>
            <a:off x="2627313" y="256540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60" name="explicitation et conceptualisation.mp3">
            <a:hlinkClick r:id="" action="ppaction://media"/>
          </p:cNvPr>
          <p:cNvPicPr>
            <a:picLocks noRot="1" noChangeAspect="1" noChangeArrowheads="1"/>
          </p:cNvPicPr>
          <p:nvPr>
            <a:audioFile r:link="rId3"/>
          </p:nvPr>
        </p:nvPicPr>
        <p:blipFill>
          <a:blip r:embed="rId7">
            <a:extLst>
              <a:ext uri="{28A0092B-C50C-407E-A947-70E740481C1C}">
                <a14:useLocalDpi xmlns:a14="http://schemas.microsoft.com/office/drawing/2010/main" val="0"/>
              </a:ext>
            </a:extLst>
          </a:blip>
          <a:srcRect/>
          <a:stretch>
            <a:fillRect/>
          </a:stretch>
        </p:blipFill>
        <p:spPr bwMode="auto">
          <a:xfrm>
            <a:off x="4356100" y="263683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61" name="généralisation.mp3">
            <a:hlinkClick r:id="" action="ppaction://media"/>
          </p:cNvPr>
          <p:cNvPicPr>
            <a:picLocks noRot="1" noChangeAspect="1" noChangeArrowheads="1"/>
          </p:cNvPicPr>
          <p:nvPr>
            <a:audioFile r:link="rId4"/>
          </p:nvPr>
        </p:nvPicPr>
        <p:blipFill>
          <a:blip r:embed="rId7">
            <a:extLst>
              <a:ext uri="{28A0092B-C50C-407E-A947-70E740481C1C}">
                <a14:useLocalDpi xmlns:a14="http://schemas.microsoft.com/office/drawing/2010/main" val="0"/>
              </a:ext>
            </a:extLst>
          </a:blip>
          <a:srcRect/>
          <a:stretch>
            <a:fillRect/>
          </a:stretch>
        </p:blipFill>
        <p:spPr bwMode="auto">
          <a:xfrm>
            <a:off x="7019925" y="26368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145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Effect transition="in" filter="checkerboard(across)">
                                      <p:cBhvr>
                                        <p:cTn id="7"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355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 presetClass="mediacall" presetSubtype="0" fill="hold" nodeType="clickEffect">
                                  <p:stCondLst>
                                    <p:cond delay="0"/>
                                  </p:stCondLst>
                                  <p:childTnLst>
                                    <p:cmd type="call" cmd="playFrom(0.0)">
                                      <p:cBhvr>
                                        <p:cTn id="12" dur="24336" fill="hold"/>
                                        <p:tgtEl>
                                          <p:spTgt spid="23558"/>
                                        </p:tgtEl>
                                      </p:cBhvr>
                                    </p:cmd>
                                  </p:childTnLst>
                                </p:cTn>
                              </p:par>
                            </p:childTnLst>
                          </p:cTn>
                        </p:par>
                      </p:childTnLst>
                    </p:cTn>
                  </p:par>
                </p:childTnLst>
              </p:cTn>
              <p:nextCondLst>
                <p:cond evt="onClick" delay="0">
                  <p:tgtEl>
                    <p:spTgt spid="2355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23558"/>
                </p:tgtEl>
              </p:cMediaNode>
            </p:audio>
            <p:seq concurrent="1" nextAc="seek">
              <p:cTn id="14" restart="whenNotActive" fill="hold" evtFilter="cancelBubble" nodeType="interactiveSeq">
                <p:stCondLst>
                  <p:cond evt="onClick" delay="0">
                    <p:tgtEl>
                      <p:spTgt spid="23559"/>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1" presetClass="mediacall" presetSubtype="0" fill="hold" nodeType="clickEffect">
                                  <p:stCondLst>
                                    <p:cond delay="0"/>
                                  </p:stCondLst>
                                  <p:childTnLst>
                                    <p:cmd type="call" cmd="playFrom(0.0)">
                                      <p:cBhvr>
                                        <p:cTn id="18" dur="28188" fill="hold"/>
                                        <p:tgtEl>
                                          <p:spTgt spid="23559"/>
                                        </p:tgtEl>
                                      </p:cBhvr>
                                    </p:cmd>
                                  </p:childTnLst>
                                </p:cTn>
                              </p:par>
                            </p:childTnLst>
                          </p:cTn>
                        </p:par>
                      </p:childTnLst>
                    </p:cTn>
                  </p:par>
                </p:childTnLst>
              </p:cTn>
              <p:nextCondLst>
                <p:cond evt="onClick" delay="0">
                  <p:tgtEl>
                    <p:spTgt spid="23559"/>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23559"/>
                </p:tgtEl>
              </p:cMediaNode>
            </p:audio>
            <p:seq concurrent="1" nextAc="seek">
              <p:cTn id="20" restart="whenNotActive" fill="hold" evtFilter="cancelBubble" nodeType="interactiveSeq">
                <p:stCondLst>
                  <p:cond evt="onClick" delay="0">
                    <p:tgtEl>
                      <p:spTgt spid="23560"/>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 presetClass="mediacall" presetSubtype="0" fill="hold" nodeType="clickEffect">
                                  <p:stCondLst>
                                    <p:cond delay="0"/>
                                  </p:stCondLst>
                                  <p:childTnLst>
                                    <p:cmd type="call" cmd="playFrom(0.0)">
                                      <p:cBhvr>
                                        <p:cTn id="24" dur="26064" fill="hold"/>
                                        <p:tgtEl>
                                          <p:spTgt spid="23560"/>
                                        </p:tgtEl>
                                      </p:cBhvr>
                                    </p:cmd>
                                  </p:childTnLst>
                                </p:cTn>
                              </p:par>
                            </p:childTnLst>
                          </p:cTn>
                        </p:par>
                      </p:childTnLst>
                    </p:cTn>
                  </p:par>
                </p:childTnLst>
              </p:cTn>
              <p:nextCondLst>
                <p:cond evt="onClick" delay="0">
                  <p:tgtEl>
                    <p:spTgt spid="23560"/>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23560"/>
                </p:tgtEl>
              </p:cMediaNode>
            </p:audio>
            <p:seq concurrent="1" nextAc="seek">
              <p:cTn id="26" restart="whenNotActive" fill="hold" evtFilter="cancelBubble" nodeType="interactiveSeq">
                <p:stCondLst>
                  <p:cond evt="onClick" delay="0">
                    <p:tgtEl>
                      <p:spTgt spid="23561"/>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 presetClass="mediacall" presetSubtype="0" fill="hold" nodeType="clickEffect">
                                  <p:stCondLst>
                                    <p:cond delay="0"/>
                                  </p:stCondLst>
                                  <p:childTnLst>
                                    <p:cmd type="call" cmd="playFrom(0.0)">
                                      <p:cBhvr>
                                        <p:cTn id="30" dur="14184" fill="hold"/>
                                        <p:tgtEl>
                                          <p:spTgt spid="23561"/>
                                        </p:tgtEl>
                                      </p:cBhvr>
                                    </p:cmd>
                                  </p:childTnLst>
                                </p:cTn>
                              </p:par>
                            </p:childTnLst>
                          </p:cTn>
                        </p:par>
                      </p:childTnLst>
                    </p:cTn>
                  </p:par>
                </p:childTnLst>
              </p:cTn>
              <p:nextCondLst>
                <p:cond evt="onClick" delay="0">
                  <p:tgtEl>
                    <p:spTgt spid="23561"/>
                  </p:tgtEl>
                </p:cond>
              </p:nextCondLst>
            </p:seq>
            <p:audio>
              <p:cMediaNode>
                <p:cTn id="31" fill="hold" display="0">
                  <p:stCondLst>
                    <p:cond delay="indefinite"/>
                  </p:stCondLst>
                  <p:endCondLst>
                    <p:cond evt="onNext" delay="0">
                      <p:tgtEl>
                        <p:sldTgt/>
                      </p:tgtEl>
                    </p:cond>
                    <p:cond evt="onPrev" delay="0">
                      <p:tgtEl>
                        <p:sldTgt/>
                      </p:tgtEl>
                    </p:cond>
                    <p:cond evt="onStopAudio" delay="0">
                      <p:tgtEl>
                        <p:sldTgt/>
                      </p:tgtEl>
                    </p:cond>
                  </p:endCondLst>
                </p:cTn>
                <p:tgtEl>
                  <p:spTgt spid="23561"/>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2 </a:t>
            </a:r>
            <a:r>
              <a:rPr lang="fr-FR" b="1" dirty="0">
                <a:solidFill>
                  <a:srgbClr val="FFFFFF"/>
                </a:solidFill>
                <a:latin typeface="Calibri" pitchFamily="34" charset="0"/>
              </a:rPr>
              <a:t>: </a:t>
            </a:r>
            <a:r>
              <a:rPr lang="fr-FR" b="1" dirty="0" smtClean="0">
                <a:solidFill>
                  <a:srgbClr val="FFFFFF"/>
                </a:solidFill>
                <a:latin typeface="Calibri" pitchFamily="34" charset="0"/>
              </a:rPr>
              <a:t>performance énergétique de différents types d’isolants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47" name="Text Box 19"/>
          <p:cNvSpPr txBox="1">
            <a:spLocks noChangeArrowheads="1"/>
          </p:cNvSpPr>
          <p:nvPr/>
        </p:nvSpPr>
        <p:spPr bwMode="auto">
          <a:xfrm>
            <a:off x="2640013" y="1512888"/>
            <a:ext cx="1030287" cy="1530350"/>
          </a:xfrm>
          <a:prstGeom prst="rect">
            <a:avLst/>
          </a:prstGeom>
          <a:noFill/>
          <a:ln w="9525">
            <a:noFill/>
            <a:miter lim="800000"/>
            <a:headEnd/>
            <a:tailEnd/>
          </a:ln>
        </p:spPr>
        <p:txBody>
          <a:bodyPr wrap="none">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77" name="Text Box 49"/>
          <p:cNvSpPr txBox="1">
            <a:spLocks noChangeArrowheads="1"/>
          </p:cNvSpPr>
          <p:nvPr/>
        </p:nvSpPr>
        <p:spPr bwMode="auto">
          <a:xfrm>
            <a:off x="971550" y="1989138"/>
            <a:ext cx="3241675" cy="935037"/>
          </a:xfrm>
          <a:prstGeom prst="rect">
            <a:avLst/>
          </a:prstGeom>
          <a:solidFill>
            <a:srgbClr val="FFFFFF"/>
          </a:solidFill>
          <a:ln w="0">
            <a:solidFill>
              <a:srgbClr val="000000"/>
            </a:solidFill>
            <a:miter lim="800000"/>
            <a:headEnd/>
            <a:tailEnd/>
          </a:ln>
        </p:spPr>
        <p:txBody>
          <a:bodyPr lIns="100965" tIns="55245" rIns="100965" bIns="55245"/>
          <a:lstStyle/>
          <a:p>
            <a:pPr algn="ctr"/>
            <a:r>
              <a:rPr lang="fr-FR" altLang="zh-CN" sz="800">
                <a:latin typeface="Calibri" pitchFamily="34" charset="0"/>
                <a:cs typeface="Times New Roman" pitchFamily="18" charset="0"/>
              </a:rPr>
              <a:t>Formalisation des connaissances</a:t>
            </a:r>
          </a:p>
          <a:p>
            <a:pPr algn="ctr" eaLnBrk="0" hangingPunct="0"/>
            <a:r>
              <a:rPr lang="fr-FR" altLang="zh-CN" sz="800">
                <a:latin typeface="Calibri" pitchFamily="34" charset="0"/>
                <a:cs typeface="Times New Roman" pitchFamily="18" charset="0"/>
              </a:rPr>
              <a:t>Situation de formation : Activité pratique N°1</a:t>
            </a:r>
          </a:p>
          <a:p>
            <a:pPr algn="ctr" eaLnBrk="0" hangingPunct="0"/>
            <a:r>
              <a:rPr lang="fr-FR" altLang="zh-CN" sz="800">
                <a:latin typeface="Times New Roman" pitchFamily="18" charset="0"/>
                <a:cs typeface="Times New Roman" pitchFamily="18" charset="0"/>
                <a:sym typeface="Symbol" pitchFamily="18" charset="2"/>
              </a:rPr>
              <a:t></a:t>
            </a:r>
            <a:r>
              <a:rPr lang="fr-FR" altLang="zh-CN" sz="800">
                <a:cs typeface="Times New Roman" pitchFamily="18" charset="0"/>
              </a:rPr>
              <a:t> Enceintes thermiques</a:t>
            </a:r>
            <a:endParaRPr lang="fr-FR" altLang="zh-CN" sz="800">
              <a:latin typeface="Times New Roman" pitchFamily="18" charset="0"/>
              <a:cs typeface="Times New Roman" pitchFamily="18" charset="0"/>
              <a:sym typeface="Symbol" pitchFamily="18" charset="2"/>
            </a:endParaRPr>
          </a:p>
          <a:p>
            <a:pPr algn="ctr" eaLnBrk="0" hangingPunct="0"/>
            <a:r>
              <a:rPr lang="fr-FR" altLang="zh-CN" sz="800">
                <a:latin typeface="Times New Roman" pitchFamily="18" charset="0"/>
                <a:cs typeface="Times New Roman" pitchFamily="18" charset="0"/>
                <a:sym typeface="Symbol" pitchFamily="18" charset="2"/>
              </a:rPr>
              <a:t>Equipe en binôme :</a:t>
            </a:r>
          </a:p>
          <a:p>
            <a:pPr algn="ctr" eaLnBrk="0" hangingPunct="0"/>
            <a:r>
              <a:rPr lang="fr-FR" altLang="zh-CN" sz="800">
                <a:latin typeface="Times New Roman" pitchFamily="18" charset="0"/>
                <a:cs typeface="Times New Roman" pitchFamily="18" charset="0"/>
                <a:sym typeface="Symbol" pitchFamily="18" charset="2"/>
              </a:rPr>
              <a:t>Nom &amp; Prénom : …………………………..…….…</a:t>
            </a:r>
          </a:p>
          <a:p>
            <a:pPr algn="ctr" eaLnBrk="0" hangingPunct="0"/>
            <a:r>
              <a:rPr lang="fr-FR" altLang="zh-CN" sz="800">
                <a:latin typeface="Times New Roman" pitchFamily="18" charset="0"/>
                <a:cs typeface="Times New Roman" pitchFamily="18" charset="0"/>
                <a:sym typeface="Symbol" pitchFamily="18" charset="2"/>
              </a:rPr>
              <a:t>Nom &amp; Prénom : …………………………..…….…</a:t>
            </a:r>
          </a:p>
          <a:p>
            <a:pPr algn="ctr" eaLnBrk="0" hangingPunct="0"/>
            <a:r>
              <a:rPr lang="en-GB" altLang="zh-CN" sz="800">
                <a:latin typeface="Times New Roman" pitchFamily="18" charset="0"/>
                <a:cs typeface="Times New Roman" pitchFamily="18" charset="0"/>
                <a:sym typeface="Symbol" pitchFamily="18" charset="2"/>
              </a:rPr>
              <a:t>Date: .....  / …………...… / 2012</a:t>
            </a:r>
            <a:endParaRPr lang="fr-FR" altLang="zh-CN" sz="800">
              <a:latin typeface="Times New Roman" pitchFamily="18" charset="0"/>
              <a:cs typeface="Times New Roman" pitchFamily="18" charset="0"/>
              <a:sym typeface="Symbol" pitchFamily="18" charset="2"/>
            </a:endParaRPr>
          </a:p>
          <a:p>
            <a:pPr eaLnBrk="0" hangingPunct="0"/>
            <a:endParaRPr lang="fr-FR" altLang="zh-CN" sz="800">
              <a:latin typeface="Times New Roman" pitchFamily="18" charset="0"/>
              <a:cs typeface="Times New Roman" pitchFamily="18" charset="0"/>
              <a:sym typeface="Symbol" pitchFamily="18" charset="2"/>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2" name="AutoShape 44"/>
          <p:cNvSpPr>
            <a:spLocks noChangeArrowheads="1"/>
          </p:cNvSpPr>
          <p:nvPr/>
        </p:nvSpPr>
        <p:spPr bwMode="auto">
          <a:xfrm>
            <a:off x="827088" y="3068638"/>
            <a:ext cx="3548062" cy="3937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sz="1400" b="1">
                <a:solidFill>
                  <a:srgbClr val="FFFFFF"/>
                </a:solidFill>
                <a:latin typeface="Calibri" pitchFamily="34" charset="0"/>
                <a:ea typeface="Times New Roman" pitchFamily="18" charset="0"/>
                <a:cs typeface="Calibri" pitchFamily="34" charset="0"/>
              </a:rPr>
              <a:t>Travail demandé</a:t>
            </a:r>
            <a:endParaRPr lang="fr-FR" altLang="zh-CN" sz="600">
              <a:latin typeface="Calibri" pitchFamily="34" charset="0"/>
              <a:ea typeface="Times New Roman" pitchFamily="18" charset="0"/>
            </a:endParaRPr>
          </a:p>
          <a:p>
            <a:pPr eaLnBrk="0" hangingPunct="0"/>
            <a:endParaRPr lang="fr-FR" altLang="zh-CN">
              <a:latin typeface="Calibri" pitchFamily="34" charset="0"/>
              <a:ea typeface="Times New Roman" pitchFamily="18" charset="0"/>
            </a:endParaRP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96" name="Rectangle 68"/>
          <p:cNvSpPr>
            <a:spLocks noChangeArrowheads="1"/>
          </p:cNvSpPr>
          <p:nvPr/>
        </p:nvSpPr>
        <p:spPr bwMode="auto">
          <a:xfrm>
            <a:off x="684213" y="3620865"/>
            <a:ext cx="4465637" cy="3000821"/>
          </a:xfrm>
          <a:prstGeom prst="rect">
            <a:avLst/>
          </a:prstGeom>
          <a:noFill/>
          <a:ln w="9525">
            <a:noFill/>
            <a:miter lim="800000"/>
            <a:headEnd/>
            <a:tailEnd/>
          </a:ln>
          <a:effectLst/>
        </p:spPr>
        <p:txBody>
          <a:bodyPr anchor="ctr">
            <a:spAutoFit/>
          </a:bodyPr>
          <a:lstStyle/>
          <a:p>
            <a:pPr>
              <a:tabLst>
                <a:tab pos="503238" algn="l"/>
              </a:tabLst>
            </a:pPr>
            <a:r>
              <a:rPr lang="fr-FR" altLang="zh-CN" sz="900" b="1" i="1" dirty="0">
                <a:latin typeface="Calibri" pitchFamily="34" charset="0"/>
                <a:cs typeface="Times New Roman" pitchFamily="18" charset="0"/>
              </a:rPr>
              <a:t>Le travail demandé s’articule autour de deux parties :</a:t>
            </a:r>
            <a:endParaRPr lang="fr-FR" altLang="zh-CN" sz="900" dirty="0">
              <a:cs typeface="Times New Roman" pitchFamily="18" charset="0"/>
            </a:endParaRPr>
          </a:p>
          <a:p>
            <a:pPr eaLnBrk="0" hangingPunct="0">
              <a:buSzPct val="100000"/>
              <a:buFontTx/>
              <a:buAutoNum type="arabicPeriod"/>
              <a:tabLst>
                <a:tab pos="503238" algn="l"/>
              </a:tabLst>
            </a:pPr>
            <a:r>
              <a:rPr lang="fr-FR" altLang="zh-CN" sz="900" i="1" dirty="0">
                <a:solidFill>
                  <a:srgbClr val="FF0000"/>
                </a:solidFill>
                <a:latin typeface="Calibri" pitchFamily="34" charset="0"/>
                <a:cs typeface="Times New Roman" pitchFamily="18" charset="0"/>
              </a:rPr>
              <a:t>Influence de l’isolation thermique sur l’énergie consommée </a:t>
            </a:r>
          </a:p>
          <a:p>
            <a:pPr eaLnBrk="0" hangingPunct="0">
              <a:buSzPct val="100000"/>
              <a:buFontTx/>
              <a:buAutoNum type="arabicPeriod"/>
              <a:tabLst>
                <a:tab pos="503238" algn="l"/>
              </a:tabLst>
            </a:pPr>
            <a:r>
              <a:rPr lang="fr-FR" altLang="zh-CN" sz="900" i="1" dirty="0">
                <a:solidFill>
                  <a:srgbClr val="FF0000"/>
                </a:solidFill>
                <a:latin typeface="Calibri" pitchFamily="34" charset="0"/>
                <a:cs typeface="Times New Roman" pitchFamily="18" charset="0"/>
              </a:rPr>
              <a:t>Mise en évidence en évidence de l’inertie thermique</a:t>
            </a:r>
          </a:p>
          <a:p>
            <a:pPr eaLnBrk="0" hangingPunct="0">
              <a:buSzPct val="100000"/>
              <a:buFontTx/>
              <a:buAutoNum type="arabicPeriod"/>
              <a:tabLst>
                <a:tab pos="503238" algn="l"/>
              </a:tabLst>
            </a:pPr>
            <a:endParaRPr lang="fr-FR" altLang="zh-CN" sz="900" dirty="0">
              <a:solidFill>
                <a:srgbClr val="FF0000"/>
              </a:solidFill>
              <a:cs typeface="Times New Roman" pitchFamily="18" charset="0"/>
            </a:endParaRPr>
          </a:p>
          <a:p>
            <a:pPr eaLnBrk="0" hangingPunct="0">
              <a:tabLst>
                <a:tab pos="503238" algn="l"/>
              </a:tabLst>
            </a:pPr>
            <a:r>
              <a:rPr lang="fr-FR" altLang="zh-CN" sz="900" dirty="0">
                <a:latin typeface="Calibri" pitchFamily="34" charset="0"/>
                <a:cs typeface="Times New Roman" pitchFamily="18" charset="0"/>
              </a:rPr>
              <a:t>A </a:t>
            </a:r>
            <a:r>
              <a:rPr lang="fr-FR" altLang="zh-CN" sz="900" dirty="0" smtClean="0">
                <a:latin typeface="Calibri" pitchFamily="34" charset="0"/>
                <a:cs typeface="Times New Roman" pitchFamily="18" charset="0"/>
              </a:rPr>
              <a:t>l’issue </a:t>
            </a:r>
            <a:r>
              <a:rPr lang="fr-FR" altLang="zh-CN" sz="900" dirty="0">
                <a:latin typeface="Calibri" pitchFamily="34" charset="0"/>
                <a:cs typeface="Times New Roman" pitchFamily="18" charset="0"/>
              </a:rPr>
              <a:t>des essais, vous devez être capable d’analyser les résultats obtenus afin de montrer l’influence de l’isolation thermique sur l’énergie consommée par le système de chauffage.</a:t>
            </a:r>
          </a:p>
          <a:p>
            <a:pPr eaLnBrk="0" hangingPunct="0">
              <a:tabLst>
                <a:tab pos="503238" algn="l"/>
              </a:tabLst>
            </a:pPr>
            <a:endParaRPr lang="fr-FR" altLang="zh-CN" sz="900" dirty="0"/>
          </a:p>
          <a:p>
            <a:pPr eaLnBrk="0" hangingPunct="0">
              <a:tabLst>
                <a:tab pos="503238" algn="l"/>
              </a:tabLst>
            </a:pPr>
            <a:endParaRPr lang="fr-FR" altLang="zh-CN" sz="900" dirty="0"/>
          </a:p>
          <a:p>
            <a:pPr lvl="1" eaLnBrk="0" hangingPunct="0">
              <a:buFontTx/>
              <a:buAutoNum type="arabicPeriod"/>
              <a:tabLst>
                <a:tab pos="503238" algn="l"/>
              </a:tabLst>
            </a:pPr>
            <a:r>
              <a:rPr lang="fr-FR" altLang="zh-CN" sz="900" b="1" dirty="0">
                <a:latin typeface="Calibri" pitchFamily="34" charset="0"/>
              </a:rPr>
              <a:t>  Les conditions des essais sont les suivantes :</a:t>
            </a:r>
            <a:endParaRPr lang="fr-FR" altLang="zh-CN" sz="900" dirty="0"/>
          </a:p>
          <a:p>
            <a:pPr eaLnBrk="0" hangingPunct="0">
              <a:tabLst>
                <a:tab pos="503238" algn="l"/>
              </a:tabLst>
            </a:pPr>
            <a:r>
              <a:rPr lang="fr-FR" altLang="zh-CN" sz="900" dirty="0">
                <a:latin typeface="Calibri" pitchFamily="34" charset="0"/>
              </a:rPr>
              <a:t> </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l’enceinte </a:t>
            </a:r>
            <a:r>
              <a:rPr lang="fr-FR" altLang="zh-CN" sz="900" dirty="0">
                <a:latin typeface="Calibri" pitchFamily="34" charset="0"/>
              </a:rPr>
              <a:t>thermique utilisée est composée de laine de coton d’une épaisseur de 8 cm,</a:t>
            </a:r>
            <a:endParaRPr lang="fr-FR" altLang="zh-CN" sz="900" dirty="0"/>
          </a:p>
          <a:p>
            <a:pPr eaLnBrk="0" hangingPunct="0">
              <a:buSzPct val="25000"/>
              <a:buFont typeface="Wingdings" pitchFamily="2" charset="2"/>
              <a:buChar char="q"/>
              <a:tabLst>
                <a:tab pos="503238" algn="l"/>
              </a:tabLst>
            </a:pPr>
            <a:r>
              <a:rPr lang="fr-FR" altLang="zh-CN" sz="900" dirty="0" smtClean="0">
                <a:latin typeface="Calibri" pitchFamily="34" charset="0"/>
              </a:rPr>
              <a:t>  le </a:t>
            </a:r>
            <a:r>
              <a:rPr lang="fr-FR" altLang="zh-CN" sz="900" dirty="0">
                <a:latin typeface="Calibri" pitchFamily="34" charset="0"/>
              </a:rPr>
              <a:t>système de chauffage est composé de lampes à </a:t>
            </a:r>
            <a:r>
              <a:rPr lang="fr-FR" altLang="zh-CN" sz="900" dirty="0" smtClean="0">
                <a:latin typeface="Calibri" pitchFamily="34" charset="0"/>
              </a:rPr>
              <a:t>incandescence,</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 une </a:t>
            </a:r>
            <a:r>
              <a:rPr lang="fr-FR" altLang="zh-CN" sz="900" dirty="0">
                <a:latin typeface="Calibri" pitchFamily="34" charset="0"/>
              </a:rPr>
              <a:t>armoire électrique équipée du régulateur de température de l’enceinte thermique,</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la </a:t>
            </a:r>
            <a:r>
              <a:rPr lang="fr-FR" altLang="zh-CN" sz="900" dirty="0">
                <a:latin typeface="Calibri" pitchFamily="34" charset="0"/>
              </a:rPr>
              <a:t>consigne de la température ambiante est de 19 </a:t>
            </a:r>
            <a:r>
              <a:rPr lang="fr-FR" altLang="zh-CN" sz="900" dirty="0" smtClean="0">
                <a:latin typeface="Calibri" pitchFamily="34" charset="0"/>
              </a:rPr>
              <a:t>°C ,</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un </a:t>
            </a:r>
            <a:r>
              <a:rPr lang="fr-FR" altLang="zh-CN" sz="900" dirty="0">
                <a:latin typeface="Calibri" pitchFamily="34" charset="0"/>
              </a:rPr>
              <a:t>multimètre </a:t>
            </a:r>
            <a:r>
              <a:rPr lang="fr-FR" altLang="zh-CN" sz="900" dirty="0" smtClean="0">
                <a:latin typeface="Calibri" pitchFamily="34" charset="0"/>
              </a:rPr>
              <a:t>(</a:t>
            </a:r>
            <a:r>
              <a:rPr lang="fr-FR" altLang="zh-CN" sz="900" dirty="0">
                <a:latin typeface="Calibri" pitchFamily="34" charset="0"/>
              </a:rPr>
              <a:t>tension, intensité, puissance et consommation,…)</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les </a:t>
            </a:r>
            <a:r>
              <a:rPr lang="fr-FR" altLang="zh-CN" sz="900" dirty="0">
                <a:latin typeface="Calibri" pitchFamily="34" charset="0"/>
              </a:rPr>
              <a:t>résultats des essais de l’enceinte thermique sans isolant,</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l’utilisation </a:t>
            </a:r>
            <a:r>
              <a:rPr lang="fr-FR" altLang="zh-CN" sz="900" dirty="0">
                <a:latin typeface="Calibri" pitchFamily="34" charset="0"/>
              </a:rPr>
              <a:t>d’un tableur / grapheur pour l’acquisition des </a:t>
            </a:r>
            <a:r>
              <a:rPr lang="fr-FR" altLang="zh-CN" sz="900" dirty="0" smtClean="0">
                <a:latin typeface="Calibri" pitchFamily="34" charset="0"/>
              </a:rPr>
              <a:t>données et la </a:t>
            </a:r>
            <a:r>
              <a:rPr lang="fr-FR" altLang="zh-CN" sz="900" dirty="0">
                <a:latin typeface="Calibri" pitchFamily="34" charset="0"/>
              </a:rPr>
              <a:t>visualisation</a:t>
            </a:r>
          </a:p>
          <a:p>
            <a:pPr eaLnBrk="0" hangingPunct="0">
              <a:buSzPct val="25000"/>
              <a:buFont typeface="Wingdings" pitchFamily="2" charset="2"/>
              <a:buNone/>
              <a:tabLst>
                <a:tab pos="503238" algn="l"/>
              </a:tabLst>
            </a:pPr>
            <a:r>
              <a:rPr lang="fr-FR" altLang="zh-CN" sz="900" dirty="0">
                <a:latin typeface="Calibri" pitchFamily="34" charset="0"/>
              </a:rPr>
              <a:t>   des résultats sous la forme d’une courbe.</a:t>
            </a:r>
          </a:p>
          <a:p>
            <a:pPr eaLnBrk="0" hangingPunct="0">
              <a:tabLst>
                <a:tab pos="503238" algn="l"/>
              </a:tabLst>
            </a:pPr>
            <a:endParaRPr lang="fr-FR" altLang="zh-CN" sz="900" dirty="0"/>
          </a:p>
          <a:p>
            <a:pPr eaLnBrk="0" hangingPunct="0">
              <a:tabLst>
                <a:tab pos="503238" algn="l"/>
              </a:tabLst>
            </a:pPr>
            <a:endParaRPr lang="fr-FR" altLang="zh-CN" sz="900" dirty="0">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pic>
        <p:nvPicPr>
          <p:cNvPr id="22683" name="Picture 155"/>
          <p:cNvPicPr>
            <a:picLocks noChangeAspect="1" noChangeArrowheads="1"/>
          </p:cNvPicPr>
          <p:nvPr/>
        </p:nvPicPr>
        <p:blipFill>
          <a:blip r:embed="rId3" cstate="print"/>
          <a:srcRect/>
          <a:stretch>
            <a:fillRect/>
          </a:stretch>
        </p:blipFill>
        <p:spPr bwMode="auto">
          <a:xfrm>
            <a:off x="6156325" y="3716338"/>
            <a:ext cx="1943100" cy="1352550"/>
          </a:xfrm>
          <a:prstGeom prst="rect">
            <a:avLst/>
          </a:prstGeom>
          <a:noFill/>
          <a:ln w="9525">
            <a:noFill/>
            <a:round/>
            <a:headEnd/>
            <a:tailEnd/>
          </a:ln>
          <a:effectLst/>
        </p:spPr>
      </p:pic>
      <p:pic>
        <p:nvPicPr>
          <p:cNvPr id="22684" name="Picture 156"/>
          <p:cNvPicPr>
            <a:picLocks noChangeAspect="1" noChangeArrowheads="1"/>
          </p:cNvPicPr>
          <p:nvPr/>
        </p:nvPicPr>
        <p:blipFill>
          <a:blip r:embed="rId4" cstate="print"/>
          <a:srcRect/>
          <a:stretch>
            <a:fillRect/>
          </a:stretch>
        </p:blipFill>
        <p:spPr bwMode="auto">
          <a:xfrm>
            <a:off x="5003800" y="2060575"/>
            <a:ext cx="1657350" cy="1212850"/>
          </a:xfrm>
          <a:prstGeom prst="rect">
            <a:avLst/>
          </a:prstGeom>
          <a:noFill/>
          <a:ln w="9525">
            <a:noFill/>
            <a:round/>
            <a:headEnd/>
            <a:tailEnd/>
          </a:ln>
          <a:effectLst/>
        </p:spPr>
      </p:pic>
      <p:pic>
        <p:nvPicPr>
          <p:cNvPr id="22685" name="Picture 4" descr="E:\Photo pour powerpoint\Photo 189.jpg"/>
          <p:cNvPicPr>
            <a:picLocks noChangeAspect="1" noChangeArrowheads="1"/>
          </p:cNvPicPr>
          <p:nvPr/>
        </p:nvPicPr>
        <p:blipFill>
          <a:blip r:embed="rId5" cstate="print"/>
          <a:srcRect/>
          <a:stretch>
            <a:fillRect/>
          </a:stretch>
        </p:blipFill>
        <p:spPr bwMode="auto">
          <a:xfrm>
            <a:off x="5292725" y="4724400"/>
            <a:ext cx="1084263" cy="1444625"/>
          </a:xfrm>
          <a:prstGeom prst="rect">
            <a:avLst/>
          </a:prstGeom>
          <a:noFill/>
          <a:ln w="9525">
            <a:noFill/>
            <a:miter lim="800000"/>
            <a:headEnd/>
            <a:tailEnd/>
          </a:ln>
        </p:spPr>
      </p:pic>
      <p:pic>
        <p:nvPicPr>
          <p:cNvPr id="22686" name="Picture 5" descr="T:\isolant mince.jpg"/>
          <p:cNvPicPr>
            <a:picLocks noChangeAspect="1" noChangeArrowheads="1"/>
          </p:cNvPicPr>
          <p:nvPr/>
        </p:nvPicPr>
        <p:blipFill>
          <a:blip r:embed="rId6" cstate="print"/>
          <a:srcRect/>
          <a:stretch>
            <a:fillRect/>
          </a:stretch>
        </p:blipFill>
        <p:spPr bwMode="auto">
          <a:xfrm>
            <a:off x="6948488" y="2133600"/>
            <a:ext cx="720725" cy="720725"/>
          </a:xfrm>
          <a:prstGeom prst="rect">
            <a:avLst/>
          </a:prstGeom>
          <a:noFill/>
          <a:ln w="9525">
            <a:noFill/>
            <a:miter lim="800000"/>
            <a:headEnd/>
            <a:tailEnd/>
          </a:ln>
        </p:spPr>
      </p:pic>
      <p:pic>
        <p:nvPicPr>
          <p:cNvPr id="22690" name="Picture 162" descr="ANd9GcQz_Gc4qNTLGGS4dqy_vjCvnv8YLlHXi5f52uGU8wwKRcidKPFf"/>
          <p:cNvPicPr>
            <a:picLocks noChangeAspect="1" noChangeArrowheads="1"/>
          </p:cNvPicPr>
          <p:nvPr/>
        </p:nvPicPr>
        <p:blipFill>
          <a:blip r:embed="rId7" cstate="print"/>
          <a:srcRect/>
          <a:stretch>
            <a:fillRect/>
          </a:stretch>
        </p:blipFill>
        <p:spPr bwMode="auto">
          <a:xfrm>
            <a:off x="7956550" y="1916113"/>
            <a:ext cx="719138" cy="719137"/>
          </a:xfrm>
          <a:prstGeom prst="rect">
            <a:avLst/>
          </a:prstGeom>
          <a:noFill/>
        </p:spPr>
      </p:pic>
      <p:pic>
        <p:nvPicPr>
          <p:cNvPr id="22694" name="Picture 166" descr="ANd9GcRrQSll0CTHeJopl_r0xvhrGclBecx_8OYga3wh1AGOfgS1gjIH"/>
          <p:cNvPicPr>
            <a:picLocks noChangeAspect="1" noChangeArrowheads="1"/>
          </p:cNvPicPr>
          <p:nvPr/>
        </p:nvPicPr>
        <p:blipFill>
          <a:blip r:embed="rId8" cstate="print"/>
          <a:srcRect/>
          <a:stretch>
            <a:fillRect/>
          </a:stretch>
        </p:blipFill>
        <p:spPr bwMode="auto">
          <a:xfrm>
            <a:off x="7451725" y="2781300"/>
            <a:ext cx="1150938" cy="541338"/>
          </a:xfrm>
          <a:prstGeom prst="rect">
            <a:avLst/>
          </a:prstGeom>
          <a:noFill/>
        </p:spPr>
      </p:pic>
      <p:pic>
        <p:nvPicPr>
          <p:cNvPr id="22696" name="Picture 168" descr="ANd9GcQJSLfPVcJQ9X19FiY7I2oRRVoOm-nlJsJ69BIOFSfXEw4VZmF2IQ"/>
          <p:cNvPicPr>
            <a:picLocks noChangeAspect="1" noChangeArrowheads="1"/>
          </p:cNvPicPr>
          <p:nvPr/>
        </p:nvPicPr>
        <p:blipFill>
          <a:blip r:embed="rId9" cstate="print"/>
          <a:srcRect/>
          <a:stretch>
            <a:fillRect/>
          </a:stretch>
        </p:blipFill>
        <p:spPr bwMode="auto">
          <a:xfrm>
            <a:off x="6804025" y="5300663"/>
            <a:ext cx="720725" cy="720725"/>
          </a:xfrm>
          <a:prstGeom prst="rect">
            <a:avLst/>
          </a:prstGeom>
          <a:noFill/>
        </p:spPr>
      </p:pic>
      <p:pic>
        <p:nvPicPr>
          <p:cNvPr id="22698" name="Picture 170" descr="ANd9GcSbQBrIr02w22Ug3dbMtMpWiovNDCURyyGAHZgF2h05tewPjMu19A"/>
          <p:cNvPicPr>
            <a:picLocks noChangeAspect="1" noChangeArrowheads="1"/>
          </p:cNvPicPr>
          <p:nvPr/>
        </p:nvPicPr>
        <p:blipFill>
          <a:blip r:embed="rId10" cstate="print"/>
          <a:srcRect/>
          <a:stretch>
            <a:fillRect/>
          </a:stretch>
        </p:blipFill>
        <p:spPr bwMode="auto">
          <a:xfrm>
            <a:off x="7596188" y="5589588"/>
            <a:ext cx="1079500" cy="676275"/>
          </a:xfrm>
          <a:prstGeom prst="rect">
            <a:avLst/>
          </a:prstGeom>
          <a:noFill/>
        </p:spPr>
      </p:pic>
      <p:grpSp>
        <p:nvGrpSpPr>
          <p:cNvPr id="43" name="Groupe 21"/>
          <p:cNvGrpSpPr>
            <a:grpSpLocks/>
          </p:cNvGrpSpPr>
          <p:nvPr/>
        </p:nvGrpSpPr>
        <p:grpSpPr bwMode="auto">
          <a:xfrm>
            <a:off x="3748930" y="72008"/>
            <a:ext cx="5395070" cy="908050"/>
            <a:chOff x="0" y="0"/>
            <a:chExt cx="2668974" cy="513739"/>
          </a:xfrm>
        </p:grpSpPr>
        <p:sp>
          <p:nvSpPr>
            <p:cNvPr id="44"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5"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6"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extLst>
      <p:ext uri="{BB962C8B-B14F-4D97-AF65-F5344CB8AC3E}">
        <p14:creationId xmlns:p14="http://schemas.microsoft.com/office/powerpoint/2010/main" val="1536550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Activité 4: </a:t>
            </a:r>
            <a:r>
              <a:rPr lang="fr-FR" b="1" dirty="0" smtClean="0">
                <a:solidFill>
                  <a:schemeClr val="bg1"/>
                </a:solidFill>
              </a:rPr>
              <a:t>simulation du comportement thermique de plusieurs parois avec isolation intérieure ou extérieure.</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sp>
        <p:nvSpPr>
          <p:cNvPr id="17" name="Rectangle 16"/>
          <p:cNvSpPr/>
          <p:nvPr/>
        </p:nvSpPr>
        <p:spPr>
          <a:xfrm>
            <a:off x="683568" y="3429000"/>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9" name="Image 18" descr="CONVECTION 2FACES.JPG"/>
          <p:cNvPicPr/>
          <p:nvPr/>
        </p:nvPicPr>
        <p:blipFill>
          <a:blip r:embed="rId2" cstate="print"/>
          <a:stretch>
            <a:fillRect/>
          </a:stretch>
        </p:blipFill>
        <p:spPr>
          <a:xfrm>
            <a:off x="5461187" y="4365104"/>
            <a:ext cx="1224136" cy="2016224"/>
          </a:xfrm>
          <a:prstGeom prst="rect">
            <a:avLst/>
          </a:prstGeom>
        </p:spPr>
      </p:pic>
      <p:pic>
        <p:nvPicPr>
          <p:cNvPr id="18" name="Image 17" descr="ossature bois.jpg"/>
          <p:cNvPicPr>
            <a:picLocks noChangeAspect="1"/>
          </p:cNvPicPr>
          <p:nvPr/>
        </p:nvPicPr>
        <p:blipFill>
          <a:blip r:embed="rId3" cstate="print"/>
          <a:stretch>
            <a:fillRect/>
          </a:stretch>
        </p:blipFill>
        <p:spPr>
          <a:xfrm>
            <a:off x="971600" y="4365104"/>
            <a:ext cx="1512168" cy="2016224"/>
          </a:xfrm>
          <a:prstGeom prst="rect">
            <a:avLst/>
          </a:prstGeom>
        </p:spPr>
      </p:pic>
      <p:sp>
        <p:nvSpPr>
          <p:cNvPr id="20" name="ZoneTexte 19"/>
          <p:cNvSpPr txBox="1"/>
          <p:nvPr/>
        </p:nvSpPr>
        <p:spPr>
          <a:xfrm>
            <a:off x="6804248" y="3933056"/>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1" name="ZoneTexte 20"/>
          <p:cNvSpPr txBox="1"/>
          <p:nvPr/>
        </p:nvSpPr>
        <p:spPr>
          <a:xfrm>
            <a:off x="3779912" y="3861048"/>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pic>
        <p:nvPicPr>
          <p:cNvPr id="22" name="Image 21" descr="compo mur tradi.JPG"/>
          <p:cNvPicPr/>
          <p:nvPr/>
        </p:nvPicPr>
        <p:blipFill>
          <a:blip r:embed="rId4" cstate="print"/>
          <a:stretch>
            <a:fillRect/>
          </a:stretch>
        </p:blipFill>
        <p:spPr>
          <a:xfrm>
            <a:off x="1331640" y="2060848"/>
            <a:ext cx="1071253" cy="1495606"/>
          </a:xfrm>
          <a:prstGeom prst="rect">
            <a:avLst/>
          </a:prstGeom>
        </p:spPr>
      </p:pic>
      <p:sp>
        <p:nvSpPr>
          <p:cNvPr id="23" name="Rectangle 22"/>
          <p:cNvSpPr/>
          <p:nvPr/>
        </p:nvSpPr>
        <p:spPr>
          <a:xfrm>
            <a:off x="827584" y="3573016"/>
            <a:ext cx="2069976" cy="646331"/>
          </a:xfrm>
          <a:prstGeom prst="rect">
            <a:avLst/>
          </a:prstGeom>
        </p:spPr>
        <p:txBody>
          <a:bodyPr wrap="square">
            <a:spAutoFit/>
          </a:bodyPr>
          <a:lstStyle/>
          <a:p>
            <a:r>
              <a:rPr lang="fr-FR" sz="1200" dirty="0" smtClean="0"/>
              <a:t>20 cm béton - 16 mm d’air - 10 cm de laine de verre - 1cm de plâtre</a:t>
            </a:r>
            <a:endParaRPr lang="fr-FR" sz="1200" dirty="0"/>
          </a:p>
        </p:txBody>
      </p:sp>
      <p:pic>
        <p:nvPicPr>
          <p:cNvPr id="24" name="Image 23" descr="convection 2 face tradi.JPG"/>
          <p:cNvPicPr/>
          <p:nvPr/>
        </p:nvPicPr>
        <p:blipFill>
          <a:blip r:embed="rId5" cstate="print"/>
          <a:stretch>
            <a:fillRect/>
          </a:stretch>
        </p:blipFill>
        <p:spPr>
          <a:xfrm>
            <a:off x="5148064" y="2060848"/>
            <a:ext cx="1728192" cy="1440160"/>
          </a:xfrm>
          <a:prstGeom prst="rect">
            <a:avLst/>
          </a:prstGeom>
        </p:spPr>
      </p:pic>
      <p:grpSp>
        <p:nvGrpSpPr>
          <p:cNvPr id="25" name="Groupe 21"/>
          <p:cNvGrpSpPr>
            <a:grpSpLocks/>
          </p:cNvGrpSpPr>
          <p:nvPr/>
        </p:nvGrpSpPr>
        <p:grpSpPr bwMode="auto">
          <a:xfrm>
            <a:off x="3748930" y="72008"/>
            <a:ext cx="5395070" cy="908050"/>
            <a:chOff x="0" y="0"/>
            <a:chExt cx="2668974" cy="513739"/>
          </a:xfrm>
        </p:grpSpPr>
        <p:sp>
          <p:nvSpPr>
            <p:cNvPr id="26"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7"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8"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9" name="Groupe 21"/>
          <p:cNvGrpSpPr>
            <a:grpSpLocks/>
          </p:cNvGrpSpPr>
          <p:nvPr/>
        </p:nvGrpSpPr>
        <p:grpSpPr bwMode="auto">
          <a:xfrm>
            <a:off x="323530" y="44624"/>
            <a:ext cx="3168350" cy="908050"/>
            <a:chOff x="1" y="0"/>
            <a:chExt cx="1691406" cy="513739"/>
          </a:xfrm>
        </p:grpSpPr>
        <p:sp>
          <p:nvSpPr>
            <p:cNvPr id="3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rot="16200000">
            <a:off x="892649" y="2931889"/>
            <a:ext cx="2862732" cy="3568923"/>
          </a:xfrm>
          <a:prstGeom prst="rect">
            <a:avLst/>
          </a:prstGeom>
          <a:noFill/>
          <a:ln w="9525">
            <a:noFill/>
            <a:miter lim="800000"/>
            <a:headEnd/>
            <a:tailEnd/>
          </a:ln>
        </p:spPr>
      </p:pic>
      <p:sp>
        <p:nvSpPr>
          <p:cNvPr id="5" name="Rectangle à coins arrondis 4"/>
          <p:cNvSpPr/>
          <p:nvPr/>
        </p:nvSpPr>
        <p:spPr>
          <a:xfrm>
            <a:off x="755576" y="2276872"/>
            <a:ext cx="4425078" cy="78805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A partir d’un plan de maison individuelle simple</a:t>
            </a:r>
            <a:endParaRPr lang="fr-FR" dirty="0">
              <a:solidFill>
                <a:schemeClr val="tx1"/>
              </a:solidFill>
            </a:endParaRPr>
          </a:p>
        </p:txBody>
      </p:sp>
      <p:sp>
        <p:nvSpPr>
          <p:cNvPr id="6" name="AutoShape 4"/>
          <p:cNvSpPr>
            <a:spLocks noChangeArrowheads="1"/>
          </p:cNvSpPr>
          <p:nvPr/>
        </p:nvSpPr>
        <p:spPr bwMode="auto">
          <a:xfrm>
            <a:off x="4572000" y="3212976"/>
            <a:ext cx="2664296" cy="1368152"/>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 :  rechercher les épaisseurs d’isolants  optimales à  prévoir.</a:t>
            </a:r>
            <a:endParaRPr lang="fr-FR" altLang="zh-CN" sz="1000" dirty="0" smtClean="0">
              <a:latin typeface="Arial" pitchFamily="34" charset="0"/>
              <a:cs typeface="Arial" pitchFamily="34" charset="0"/>
            </a:endParaRPr>
          </a:p>
          <a:p>
            <a:endParaRPr lang="fr-FR" dirty="0"/>
          </a:p>
        </p:txBody>
      </p:sp>
      <p:sp>
        <p:nvSpPr>
          <p:cNvPr id="7" name="Rectangle à coins arrondis 6"/>
          <p:cNvSpPr/>
          <p:nvPr/>
        </p:nvSpPr>
        <p:spPr>
          <a:xfrm>
            <a:off x="323528" y="1700808"/>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pPr lvl="0"/>
            <a:r>
              <a:rPr lang="fr-FR" b="1" dirty="0" smtClean="0">
                <a:solidFill>
                  <a:srgbClr val="FFFFFF"/>
                </a:solidFill>
                <a:latin typeface="Calibri" pitchFamily="34" charset="0"/>
              </a:rPr>
              <a:t>Activité 5: s</a:t>
            </a:r>
            <a:r>
              <a:rPr lang="fr-FR" b="1" dirty="0" smtClean="0">
                <a:solidFill>
                  <a:schemeClr val="bg1"/>
                </a:solidFill>
              </a:rPr>
              <a:t>imulation thermique d’une habitation</a:t>
            </a:r>
          </a:p>
          <a:p>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323850" y="1125538"/>
            <a:ext cx="4648200" cy="6096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a:solidFill>
                  <a:srgbClr val="FFFFFF"/>
                </a:solidFill>
                <a:latin typeface="Calibri" pitchFamily="34" charset="0"/>
                <a:ea typeface="Times New Roman" pitchFamily="18" charset="0"/>
                <a:cs typeface="Calibri" pitchFamily="34" charset="0"/>
              </a:rPr>
              <a:t>Restitution</a:t>
            </a:r>
            <a:endParaRPr lang="fr-FR" altLang="zh-CN" sz="1000">
              <a:ea typeface="宋体" pitchFamily="2" charset="-122"/>
              <a:cs typeface="Calibri" pitchFamily="34" charset="0"/>
            </a:endParaRPr>
          </a:p>
          <a:p>
            <a:endParaRPr lang="fr-FR">
              <a:latin typeface="Calibri" pitchFamily="34" charset="0"/>
              <a:ea typeface="宋体" pitchFamily="2" charset="-122"/>
            </a:endParaRPr>
          </a:p>
        </p:txBody>
      </p:sp>
      <p:sp>
        <p:nvSpPr>
          <p:cNvPr id="37" name="Rectangle à coins arrondis 36"/>
          <p:cNvSpPr/>
          <p:nvPr/>
        </p:nvSpPr>
        <p:spPr>
          <a:xfrm>
            <a:off x="755576" y="2132856"/>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41" name="Rectangle à coins arrondis 40"/>
          <p:cNvSpPr/>
          <p:nvPr/>
        </p:nvSpPr>
        <p:spPr>
          <a:xfrm>
            <a:off x="755576" y="2132856"/>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2" name="Rectangle à coins arrondis 51"/>
          <p:cNvSpPr/>
          <p:nvPr/>
        </p:nvSpPr>
        <p:spPr>
          <a:xfrm>
            <a:off x="2267744" y="231781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53" name="Rectangle à coins arrondis 52"/>
          <p:cNvSpPr/>
          <p:nvPr/>
        </p:nvSpPr>
        <p:spPr>
          <a:xfrm>
            <a:off x="2267744" y="4320392"/>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54" name="Rectangle à coins arrondis 53"/>
          <p:cNvSpPr/>
          <p:nvPr/>
        </p:nvSpPr>
        <p:spPr>
          <a:xfrm>
            <a:off x="2267744" y="2996952"/>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55" name="Rectangle à coins arrondis 54"/>
          <p:cNvSpPr/>
          <p:nvPr/>
        </p:nvSpPr>
        <p:spPr>
          <a:xfrm>
            <a:off x="2267744" y="364502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56" name="Rectangle à coins arrondis 55"/>
          <p:cNvSpPr/>
          <p:nvPr/>
        </p:nvSpPr>
        <p:spPr>
          <a:xfrm>
            <a:off x="2267744" y="49995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57" name="Rectangle à coins arrondis 56"/>
          <p:cNvSpPr/>
          <p:nvPr/>
        </p:nvSpPr>
        <p:spPr>
          <a:xfrm>
            <a:off x="3779912" y="2413000"/>
            <a:ext cx="432048" cy="310423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58" name="Rectangle à coins arrondis 57"/>
          <p:cNvSpPr/>
          <p:nvPr/>
        </p:nvSpPr>
        <p:spPr>
          <a:xfrm>
            <a:off x="1115616" y="2204864"/>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59" name="Ellipse 58"/>
          <p:cNvSpPr/>
          <p:nvPr>
            <p:custDataLst>
              <p:tags r:id="rId1"/>
            </p:custDataLst>
          </p:nvPr>
        </p:nvSpPr>
        <p:spPr>
          <a:xfrm>
            <a:off x="4010036" y="3342711"/>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60" name="ZoneTexte 59"/>
          <p:cNvSpPr txBox="1"/>
          <p:nvPr>
            <p:custDataLst>
              <p:tags r:id="rId2"/>
            </p:custDataLst>
          </p:nvPr>
        </p:nvSpPr>
        <p:spPr>
          <a:xfrm>
            <a:off x="3636096" y="3712640"/>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61" name="Flèche droite 60"/>
          <p:cNvSpPr/>
          <p:nvPr/>
        </p:nvSpPr>
        <p:spPr>
          <a:xfrm>
            <a:off x="3684154" y="2600529"/>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2" name="Flèche droite 61"/>
          <p:cNvSpPr/>
          <p:nvPr/>
        </p:nvSpPr>
        <p:spPr>
          <a:xfrm>
            <a:off x="3684154" y="317735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3" name="Flèche droite 62"/>
          <p:cNvSpPr/>
          <p:nvPr/>
        </p:nvSpPr>
        <p:spPr>
          <a:xfrm>
            <a:off x="3696029" y="382390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4" name="Flèche droite 63"/>
          <p:cNvSpPr/>
          <p:nvPr/>
        </p:nvSpPr>
        <p:spPr>
          <a:xfrm>
            <a:off x="3707904" y="449497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5" name="Flèche droite 64"/>
          <p:cNvSpPr/>
          <p:nvPr/>
        </p:nvSpPr>
        <p:spPr>
          <a:xfrm>
            <a:off x="3707904" y="518902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grpSp>
        <p:nvGrpSpPr>
          <p:cNvPr id="39" name="Groupe 21"/>
          <p:cNvGrpSpPr>
            <a:grpSpLocks/>
          </p:cNvGrpSpPr>
          <p:nvPr/>
        </p:nvGrpSpPr>
        <p:grpSpPr bwMode="auto">
          <a:xfrm>
            <a:off x="3748930" y="72008"/>
            <a:ext cx="5395070" cy="908050"/>
            <a:chOff x="0" y="0"/>
            <a:chExt cx="2668974" cy="513739"/>
          </a:xfrm>
        </p:grpSpPr>
        <p:sp>
          <p:nvSpPr>
            <p:cNvPr id="40"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3"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4" name="Groupe 21"/>
          <p:cNvGrpSpPr>
            <a:grpSpLocks/>
          </p:cNvGrpSpPr>
          <p:nvPr/>
        </p:nvGrpSpPr>
        <p:grpSpPr bwMode="auto">
          <a:xfrm>
            <a:off x="323530" y="44624"/>
            <a:ext cx="3168350" cy="908050"/>
            <a:chOff x="1" y="0"/>
            <a:chExt cx="1691406" cy="513739"/>
          </a:xfrm>
        </p:grpSpPr>
        <p:sp>
          <p:nvSpPr>
            <p:cNvPr id="45"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6"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5316" y="1065452"/>
            <a:ext cx="2881228"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aphicFrame>
        <p:nvGraphicFramePr>
          <p:cNvPr id="16" name="Graphique 15"/>
          <p:cNvGraphicFramePr/>
          <p:nvPr/>
        </p:nvGraphicFramePr>
        <p:xfrm>
          <a:off x="5076056" y="4509120"/>
          <a:ext cx="3366120" cy="21328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Graphique 16"/>
          <p:cNvGraphicFramePr/>
          <p:nvPr/>
        </p:nvGraphicFramePr>
        <p:xfrm>
          <a:off x="467544" y="2132856"/>
          <a:ext cx="5895975" cy="3762375"/>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Groupe 21"/>
          <p:cNvGrpSpPr>
            <a:grpSpLocks/>
          </p:cNvGrpSpPr>
          <p:nvPr/>
        </p:nvGrpSpPr>
        <p:grpSpPr bwMode="auto">
          <a:xfrm>
            <a:off x="3748930" y="72008"/>
            <a:ext cx="5395070" cy="908050"/>
            <a:chOff x="0" y="0"/>
            <a:chExt cx="2668974" cy="513739"/>
          </a:xfrm>
        </p:grpSpPr>
        <p:sp>
          <p:nvSpPr>
            <p:cNvPr id="1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1" name="Groupe 21"/>
          <p:cNvGrpSpPr>
            <a:grpSpLocks/>
          </p:cNvGrpSpPr>
          <p:nvPr/>
        </p:nvGrpSpPr>
        <p:grpSpPr bwMode="auto">
          <a:xfrm>
            <a:off x="323530" y="44624"/>
            <a:ext cx="3168350" cy="908050"/>
            <a:chOff x="1" y="0"/>
            <a:chExt cx="1691406" cy="513739"/>
          </a:xfrm>
        </p:grpSpPr>
        <p:sp>
          <p:nvSpPr>
            <p:cNvPr id="2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
        <p:nvSpPr>
          <p:cNvPr id="13" name="ZoneTexte 12"/>
          <p:cNvSpPr txBox="1"/>
          <p:nvPr/>
        </p:nvSpPr>
        <p:spPr>
          <a:xfrm>
            <a:off x="827584" y="5805264"/>
            <a:ext cx="3888432" cy="553998"/>
          </a:xfrm>
          <a:prstGeom prst="rect">
            <a:avLst/>
          </a:prstGeom>
          <a:noFill/>
        </p:spPr>
        <p:txBody>
          <a:bodyPr wrap="square" rtlCol="0">
            <a:spAutoFit/>
          </a:bodyPr>
          <a:lstStyle/>
          <a:p>
            <a:r>
              <a:rPr lang="fr-FR" sz="1000" dirty="0" smtClean="0"/>
              <a:t>Essai réalisé en chambre froide. Possibilité de réaliser cet essai à température ambiante avec une consigne à 40°C à l’intérieur de l’enceinte.</a:t>
            </a:r>
            <a:endParaRPr lang="fr-FR" sz="10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aphicFrame>
        <p:nvGraphicFramePr>
          <p:cNvPr id="15" name="Object 2"/>
          <p:cNvGraphicFramePr>
            <a:graphicFrameLocks noChangeAspect="1"/>
          </p:cNvGraphicFramePr>
          <p:nvPr/>
        </p:nvGraphicFramePr>
        <p:xfrm>
          <a:off x="776288" y="3017838"/>
          <a:ext cx="4564062" cy="2325687"/>
        </p:xfrm>
        <a:graphic>
          <a:graphicData uri="http://schemas.openxmlformats.org/presentationml/2006/ole">
            <mc:AlternateContent xmlns:mc="http://schemas.openxmlformats.org/markup-compatibility/2006">
              <mc:Choice xmlns:v="urn:schemas-microsoft-com:vml" Requires="v">
                <p:oleObj spid="_x0000_s89292" name="Worksheet" r:id="rId3" imgW="4562541" imgH="2324128" progId="Excel.Sheet.8">
                  <p:embed/>
                </p:oleObj>
              </mc:Choice>
              <mc:Fallback>
                <p:oleObj name="Worksheet" r:id="rId3" imgW="4562541" imgH="2324128"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288" y="3017838"/>
                        <a:ext cx="4564062" cy="2325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Tableau 17"/>
          <p:cNvGraphicFramePr>
            <a:graphicFrameLocks noGrp="1"/>
          </p:cNvGraphicFramePr>
          <p:nvPr/>
        </p:nvGraphicFramePr>
        <p:xfrm>
          <a:off x="5743575" y="3442791"/>
          <a:ext cx="2794000" cy="1295400"/>
        </p:xfrm>
        <a:graphic>
          <a:graphicData uri="http://schemas.openxmlformats.org/drawingml/2006/table">
            <a:tbl>
              <a:tblPr/>
              <a:tblGrid>
                <a:gridCol w="1153079"/>
                <a:gridCol w="519519"/>
                <a:gridCol w="560701"/>
                <a:gridCol w="560701"/>
              </a:tblGrid>
              <a:tr h="161925">
                <a:tc>
                  <a:txBody>
                    <a:bodyPr/>
                    <a:lstStyle/>
                    <a:p>
                      <a:pPr algn="l" fontAlgn="b"/>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0" i="0" u="none" strike="noStrike">
                          <a:latin typeface="Arial"/>
                        </a:rPr>
                        <a:t>Classe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fr-FR" sz="1000" b="0" i="0" u="none" strike="noStrike">
                          <a:latin typeface="Arial"/>
                        </a:rPr>
                        <a:t>min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fr-FR" sz="1000" b="0" i="0" u="none" strike="noStrike">
                          <a:latin typeface="Arial"/>
                        </a:rPr>
                        <a:t>max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dirty="0">
                          <a:solidFill>
                            <a:srgbClr val="FF0000"/>
                          </a:solidFill>
                          <a:latin typeface="Arial"/>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dirty="0">
                          <a:latin typeface="Arial"/>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150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151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451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dirty="0">
                          <a:latin typeface="Arial"/>
                        </a:rPr>
                        <a:t>900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9" name="Picture 5"/>
          <p:cNvPicPr>
            <a:picLocks noChangeAspect="1" noChangeArrowheads="1"/>
          </p:cNvPicPr>
          <p:nvPr/>
        </p:nvPicPr>
        <p:blipFill>
          <a:blip r:embed="rId5" cstate="print"/>
          <a:srcRect/>
          <a:stretch>
            <a:fillRect/>
          </a:stretch>
        </p:blipFill>
        <p:spPr bwMode="auto">
          <a:xfrm>
            <a:off x="5994400" y="3576141"/>
            <a:ext cx="876300" cy="1162050"/>
          </a:xfrm>
          <a:prstGeom prst="rect">
            <a:avLst/>
          </a:prstGeom>
          <a:ln>
            <a:headEnd/>
            <a:tailEnd/>
          </a:ln>
        </p:spPr>
        <p:style>
          <a:lnRef idx="1">
            <a:schemeClr val="accent3"/>
          </a:lnRef>
          <a:fillRef idx="3">
            <a:schemeClr val="accent3"/>
          </a:fillRef>
          <a:effectRef idx="2">
            <a:schemeClr val="accent3"/>
          </a:effectRef>
          <a:fontRef idx="minor">
            <a:schemeClr val="lt1"/>
          </a:fontRef>
        </p:style>
      </p:pic>
      <p:sp>
        <p:nvSpPr>
          <p:cNvPr id="20" name="Rectangle à coins arrondis 19"/>
          <p:cNvSpPr/>
          <p:nvPr/>
        </p:nvSpPr>
        <p:spPr>
          <a:xfrm>
            <a:off x="5508625" y="2852241"/>
            <a:ext cx="3032125" cy="428625"/>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r>
              <a:rPr lang="fr-FR" sz="1400">
                <a:solidFill>
                  <a:schemeClr val="bg1"/>
                </a:solidFill>
              </a:rPr>
              <a:t>A comparer avec le DPE en Kwhep/m²/an</a:t>
            </a:r>
          </a:p>
        </p:txBody>
      </p:sp>
      <p:sp>
        <p:nvSpPr>
          <p:cNvPr id="21" name="Rectangle à coins arrondis 20"/>
          <p:cNvSpPr/>
          <p:nvPr/>
        </p:nvSpPr>
        <p:spPr>
          <a:xfrm>
            <a:off x="971550" y="2564904"/>
            <a:ext cx="4248150" cy="431800"/>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fr-FR" sz="1400" dirty="0">
                <a:solidFill>
                  <a:schemeClr val="bg1"/>
                </a:solidFill>
              </a:rPr>
              <a:t>Des simulations sur le modèle précédent permettent d’établir le graphique suivant</a:t>
            </a:r>
          </a:p>
        </p:txBody>
      </p:sp>
      <p:grpSp>
        <p:nvGrpSpPr>
          <p:cNvPr id="17" name="Groupe 21"/>
          <p:cNvGrpSpPr>
            <a:grpSpLocks/>
          </p:cNvGrpSpPr>
          <p:nvPr/>
        </p:nvGrpSpPr>
        <p:grpSpPr bwMode="auto">
          <a:xfrm>
            <a:off x="3748930" y="72008"/>
            <a:ext cx="5395070" cy="908050"/>
            <a:chOff x="0" y="0"/>
            <a:chExt cx="2668974" cy="513739"/>
          </a:xfrm>
        </p:grpSpPr>
        <p:sp>
          <p:nvSpPr>
            <p:cNvPr id="22"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3"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4"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5" name="Groupe 21"/>
          <p:cNvGrpSpPr>
            <a:grpSpLocks/>
          </p:cNvGrpSpPr>
          <p:nvPr/>
        </p:nvGrpSpPr>
        <p:grpSpPr bwMode="auto">
          <a:xfrm>
            <a:off x="323530" y="44624"/>
            <a:ext cx="3168350" cy="908050"/>
            <a:chOff x="1" y="0"/>
            <a:chExt cx="1691406" cy="513739"/>
          </a:xfrm>
        </p:grpSpPr>
        <p:sp>
          <p:nvSpPr>
            <p:cNvPr id="26"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7"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17" name="Picture 2"/>
          <p:cNvPicPr>
            <a:picLocks noChangeAspect="1" noChangeArrowheads="1"/>
          </p:cNvPicPr>
          <p:nvPr/>
        </p:nvPicPr>
        <p:blipFill>
          <a:blip r:embed="rId2" cstate="print"/>
          <a:srcRect/>
          <a:stretch>
            <a:fillRect/>
          </a:stretch>
        </p:blipFill>
        <p:spPr bwMode="auto">
          <a:xfrm>
            <a:off x="3131840" y="4365104"/>
            <a:ext cx="3145861" cy="2170338"/>
          </a:xfrm>
          <a:prstGeom prst="rect">
            <a:avLst/>
          </a:prstGeom>
          <a:noFill/>
          <a:ln w="9525">
            <a:noFill/>
            <a:miter lim="800000"/>
            <a:headEnd/>
            <a:tailEnd/>
          </a:ln>
          <a:effectLst/>
        </p:spPr>
      </p:pic>
      <p:pic>
        <p:nvPicPr>
          <p:cNvPr id="22" name="Picture 3"/>
          <p:cNvPicPr>
            <a:picLocks noChangeAspect="1" noChangeArrowheads="1"/>
          </p:cNvPicPr>
          <p:nvPr/>
        </p:nvPicPr>
        <p:blipFill>
          <a:blip r:embed="rId3" cstate="print"/>
          <a:srcRect t="13289" r="35761" b="6978"/>
          <a:stretch>
            <a:fillRect/>
          </a:stretch>
        </p:blipFill>
        <p:spPr bwMode="auto">
          <a:xfrm>
            <a:off x="3131840" y="1916833"/>
            <a:ext cx="2492360" cy="1872208"/>
          </a:xfrm>
          <a:prstGeom prst="rect">
            <a:avLst/>
          </a:prstGeom>
          <a:noFill/>
          <a:ln w="9525">
            <a:noFill/>
            <a:miter lim="800000"/>
            <a:headEnd/>
            <a:tailEnd/>
          </a:ln>
          <a:effectLst/>
        </p:spPr>
      </p:pic>
      <p:sp>
        <p:nvSpPr>
          <p:cNvPr id="23" name="ZoneTexte 22"/>
          <p:cNvSpPr txBox="1"/>
          <p:nvPr/>
        </p:nvSpPr>
        <p:spPr>
          <a:xfrm>
            <a:off x="5652120" y="2708920"/>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4" name="ZoneTexte 23"/>
          <p:cNvSpPr txBox="1"/>
          <p:nvPr/>
        </p:nvSpPr>
        <p:spPr>
          <a:xfrm>
            <a:off x="1907704" y="2564904"/>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sp>
        <p:nvSpPr>
          <p:cNvPr id="25" name="ZoneTexte 24"/>
          <p:cNvSpPr txBox="1"/>
          <p:nvPr/>
        </p:nvSpPr>
        <p:spPr>
          <a:xfrm>
            <a:off x="5652120" y="5301208"/>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6" name="ZoneTexte 25"/>
          <p:cNvSpPr txBox="1"/>
          <p:nvPr/>
        </p:nvSpPr>
        <p:spPr>
          <a:xfrm>
            <a:off x="1907704" y="5157192"/>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grpSp>
        <p:nvGrpSpPr>
          <p:cNvPr id="18" name="Groupe 21"/>
          <p:cNvGrpSpPr>
            <a:grpSpLocks/>
          </p:cNvGrpSpPr>
          <p:nvPr/>
        </p:nvGrpSpPr>
        <p:grpSpPr bwMode="auto">
          <a:xfrm>
            <a:off x="3748930" y="72008"/>
            <a:ext cx="5395070" cy="908050"/>
            <a:chOff x="0" y="0"/>
            <a:chExt cx="2668974" cy="513739"/>
          </a:xfrm>
        </p:grpSpPr>
        <p:sp>
          <p:nvSpPr>
            <p:cNvPr id="1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7" name="Groupe 21"/>
          <p:cNvGrpSpPr>
            <a:grpSpLocks/>
          </p:cNvGrpSpPr>
          <p:nvPr/>
        </p:nvGrpSpPr>
        <p:grpSpPr bwMode="auto">
          <a:xfrm>
            <a:off x="323530"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4046" t="21587" r="2905" b="38837"/>
          <a:stretch>
            <a:fillRect/>
          </a:stretch>
        </p:blipFill>
        <p:spPr bwMode="auto">
          <a:xfrm>
            <a:off x="755576" y="4509120"/>
            <a:ext cx="7829233" cy="1872208"/>
          </a:xfrm>
          <a:prstGeom prst="rect">
            <a:avLst/>
          </a:prstGeom>
          <a:noFill/>
          <a:ln w="9525">
            <a:noFill/>
            <a:miter lim="800000"/>
            <a:headEnd/>
            <a:tailEnd/>
          </a:ln>
        </p:spPr>
      </p:pic>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521022" y="1844825"/>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pic>
        <p:nvPicPr>
          <p:cNvPr id="34817" name="Picture 1"/>
          <p:cNvPicPr>
            <a:picLocks noChangeAspect="1" noChangeArrowheads="1"/>
          </p:cNvPicPr>
          <p:nvPr/>
        </p:nvPicPr>
        <p:blipFill>
          <a:blip r:embed="rId3" cstate="print"/>
          <a:srcRect l="3077" t="24627" r="2308" b="15172"/>
          <a:stretch>
            <a:fillRect/>
          </a:stretch>
        </p:blipFill>
        <p:spPr bwMode="auto">
          <a:xfrm>
            <a:off x="755576" y="2348880"/>
            <a:ext cx="5832648" cy="2086475"/>
          </a:xfrm>
          <a:prstGeom prst="rect">
            <a:avLst/>
          </a:prstGeom>
          <a:noFill/>
          <a:ln w="9525">
            <a:noFill/>
            <a:miter lim="800000"/>
            <a:headEnd/>
            <a:tailEnd/>
          </a:ln>
        </p:spPr>
      </p:pic>
      <p:sp>
        <p:nvSpPr>
          <p:cNvPr id="27" name="AutoShape 4"/>
          <p:cNvSpPr>
            <a:spLocks noChangeArrowheads="1"/>
          </p:cNvSpPr>
          <p:nvPr/>
        </p:nvSpPr>
        <p:spPr bwMode="auto">
          <a:xfrm>
            <a:off x="323528" y="1595264"/>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3H</a:t>
            </a:r>
          </a:p>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Fiches connaissances – fiches méthodes - TD </a:t>
            </a:r>
            <a:endParaRPr lang="fr-FR" altLang="zh-CN" sz="1000" dirty="0" smtClean="0">
              <a:latin typeface="Arial" pitchFamily="34" charset="0"/>
              <a:cs typeface="Arial" pitchFamily="34" charset="0"/>
            </a:endParaRPr>
          </a:p>
          <a:p>
            <a:endParaRPr lang="fr-FR" dirty="0"/>
          </a:p>
        </p:txBody>
      </p:sp>
      <p:grpSp>
        <p:nvGrpSpPr>
          <p:cNvPr id="28" name="Groupe 21"/>
          <p:cNvGrpSpPr>
            <a:grpSpLocks/>
          </p:cNvGrpSpPr>
          <p:nvPr/>
        </p:nvGrpSpPr>
        <p:grpSpPr bwMode="auto">
          <a:xfrm>
            <a:off x="3748930" y="72008"/>
            <a:ext cx="5395070" cy="908050"/>
            <a:chOff x="0" y="0"/>
            <a:chExt cx="2668974" cy="513739"/>
          </a:xfrm>
        </p:grpSpPr>
        <p:sp>
          <p:nvSpPr>
            <p:cNvPr id="2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2" name="Groupe 21"/>
          <p:cNvGrpSpPr>
            <a:grpSpLocks/>
          </p:cNvGrpSpPr>
          <p:nvPr/>
        </p:nvGrpSpPr>
        <p:grpSpPr bwMode="auto">
          <a:xfrm>
            <a:off x="323530" y="44624"/>
            <a:ext cx="3168350" cy="908050"/>
            <a:chOff x="1" y="0"/>
            <a:chExt cx="1691406" cy="513739"/>
          </a:xfrm>
        </p:grpSpPr>
        <p:sp>
          <p:nvSpPr>
            <p:cNvPr id="3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4"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521022" y="1844825"/>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AutoShape 4"/>
          <p:cNvSpPr>
            <a:spLocks noChangeArrowheads="1"/>
          </p:cNvSpPr>
          <p:nvPr/>
        </p:nvSpPr>
        <p:spPr bwMode="auto">
          <a:xfrm>
            <a:off x="323528" y="1595264"/>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3H</a:t>
            </a:r>
          </a:p>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Fiches connaissances – fiches méthodes - TD </a:t>
            </a:r>
            <a:endParaRPr lang="fr-FR" altLang="zh-CN" sz="1000" dirty="0" smtClean="0">
              <a:latin typeface="Arial" pitchFamily="34" charset="0"/>
              <a:cs typeface="Arial" pitchFamily="34" charset="0"/>
            </a:endParaRPr>
          </a:p>
          <a:p>
            <a:endParaRPr lang="fr-FR" dirty="0"/>
          </a:p>
        </p:txBody>
      </p:sp>
      <p:pic>
        <p:nvPicPr>
          <p:cNvPr id="92162" name="Picture 2"/>
          <p:cNvPicPr>
            <a:picLocks noChangeAspect="1" noChangeArrowheads="1"/>
          </p:cNvPicPr>
          <p:nvPr/>
        </p:nvPicPr>
        <p:blipFill>
          <a:blip r:embed="rId2" cstate="print"/>
          <a:srcRect l="2871" t="25432" r="72851" b="16613"/>
          <a:stretch>
            <a:fillRect/>
          </a:stretch>
        </p:blipFill>
        <p:spPr bwMode="auto">
          <a:xfrm>
            <a:off x="755576" y="2564904"/>
            <a:ext cx="1394979" cy="1872208"/>
          </a:xfrm>
          <a:prstGeom prst="rect">
            <a:avLst/>
          </a:prstGeom>
          <a:noFill/>
          <a:ln w="9525">
            <a:noFill/>
            <a:miter lim="800000"/>
            <a:headEnd/>
            <a:tailEnd/>
          </a:ln>
        </p:spPr>
      </p:pic>
      <p:pic>
        <p:nvPicPr>
          <p:cNvPr id="92163" name="Picture 3"/>
          <p:cNvPicPr>
            <a:picLocks noChangeAspect="1" noChangeArrowheads="1"/>
          </p:cNvPicPr>
          <p:nvPr/>
        </p:nvPicPr>
        <p:blipFill>
          <a:blip r:embed="rId3" cstate="print"/>
          <a:srcRect l="2778" t="25692" r="25555" b="44664"/>
          <a:stretch>
            <a:fillRect/>
          </a:stretch>
        </p:blipFill>
        <p:spPr bwMode="auto">
          <a:xfrm>
            <a:off x="683568" y="4653136"/>
            <a:ext cx="7992888" cy="1858811"/>
          </a:xfrm>
          <a:prstGeom prst="rect">
            <a:avLst/>
          </a:prstGeom>
          <a:noFill/>
          <a:ln w="9525">
            <a:noFill/>
            <a:miter lim="800000"/>
            <a:headEnd/>
            <a:tailEnd/>
          </a:ln>
        </p:spPr>
      </p:pic>
      <p:pic>
        <p:nvPicPr>
          <p:cNvPr id="92164" name="Picture 4"/>
          <p:cNvPicPr>
            <a:picLocks noChangeAspect="1" noChangeArrowheads="1"/>
          </p:cNvPicPr>
          <p:nvPr/>
        </p:nvPicPr>
        <p:blipFill>
          <a:blip r:embed="rId4" cstate="print"/>
          <a:srcRect l="2767" t="24609" r="49084" b="15345"/>
          <a:stretch>
            <a:fillRect/>
          </a:stretch>
        </p:blipFill>
        <p:spPr bwMode="auto">
          <a:xfrm>
            <a:off x="5148064" y="2060848"/>
            <a:ext cx="3528392" cy="2473930"/>
          </a:xfrm>
          <a:prstGeom prst="rect">
            <a:avLst/>
          </a:prstGeom>
          <a:noFill/>
          <a:ln w="9525">
            <a:noFill/>
            <a:miter lim="800000"/>
            <a:headEnd/>
            <a:tailEnd/>
          </a:ln>
        </p:spPr>
      </p:pic>
      <p:grpSp>
        <p:nvGrpSpPr>
          <p:cNvPr id="27" name="Groupe 21"/>
          <p:cNvGrpSpPr>
            <a:grpSpLocks/>
          </p:cNvGrpSpPr>
          <p:nvPr/>
        </p:nvGrpSpPr>
        <p:grpSpPr bwMode="auto">
          <a:xfrm>
            <a:off x="3748930" y="72008"/>
            <a:ext cx="5395070" cy="908050"/>
            <a:chOff x="0" y="0"/>
            <a:chExt cx="2668974" cy="513739"/>
          </a:xfrm>
        </p:grpSpPr>
        <p:sp>
          <p:nvSpPr>
            <p:cNvPr id="2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1" name="Groupe 21"/>
          <p:cNvGrpSpPr>
            <a:grpSpLocks/>
          </p:cNvGrpSpPr>
          <p:nvPr/>
        </p:nvGrpSpPr>
        <p:grpSpPr bwMode="auto">
          <a:xfrm>
            <a:off x="323530" y="44624"/>
            <a:ext cx="3168350" cy="908050"/>
            <a:chOff x="1" y="0"/>
            <a:chExt cx="1691406" cy="513739"/>
          </a:xfrm>
        </p:grpSpPr>
        <p:sp>
          <p:nvSpPr>
            <p:cNvPr id="3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901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065" y="3068960"/>
            <a:ext cx="5980113"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749" y="1521773"/>
            <a:ext cx="2881889" cy="29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0" name="AutoShape 4"/>
          <p:cNvSpPr>
            <a:spLocks noChangeArrowheads="1"/>
          </p:cNvSpPr>
          <p:nvPr/>
        </p:nvSpPr>
        <p:spPr bwMode="auto">
          <a:xfrm>
            <a:off x="395536" y="1196752"/>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Evaluation– 2H </a:t>
            </a:r>
            <a:endParaRPr lang="fr-FR" altLang="zh-CN" sz="1000" dirty="0" smtClean="0">
              <a:latin typeface="Arial" pitchFamily="34" charset="0"/>
              <a:cs typeface="Arial" pitchFamily="34" charset="0"/>
            </a:endParaRPr>
          </a:p>
          <a:p>
            <a:endParaRPr lang="fr-FR" dirty="0"/>
          </a:p>
        </p:txBody>
      </p:sp>
      <p:sp>
        <p:nvSpPr>
          <p:cNvPr id="21" name="Rectangle à coins arrondis 20"/>
          <p:cNvSpPr/>
          <p:nvPr/>
        </p:nvSpPr>
        <p:spPr>
          <a:xfrm>
            <a:off x="521022" y="1628801"/>
            <a:ext cx="8280400" cy="4968552"/>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3"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27" name="Picture 2"/>
          <p:cNvPicPr>
            <a:picLocks noChangeAspect="1" noChangeArrowheads="1"/>
          </p:cNvPicPr>
          <p:nvPr/>
        </p:nvPicPr>
        <p:blipFill>
          <a:blip r:embed="rId2" cstate="print"/>
          <a:srcRect l="4046" t="21587" r="2905" b="38837"/>
          <a:stretch>
            <a:fillRect/>
          </a:stretch>
        </p:blipFill>
        <p:spPr bwMode="auto">
          <a:xfrm>
            <a:off x="683568" y="3212976"/>
            <a:ext cx="7829233" cy="1872208"/>
          </a:xfrm>
          <a:prstGeom prst="rect">
            <a:avLst/>
          </a:prstGeom>
          <a:noFill/>
          <a:ln w="9525">
            <a:noFill/>
            <a:miter lim="800000"/>
            <a:headEnd/>
            <a:tailEnd/>
          </a:ln>
        </p:spPr>
      </p:pic>
      <p:grpSp>
        <p:nvGrpSpPr>
          <p:cNvPr id="24" name="Groupe 21"/>
          <p:cNvGrpSpPr>
            <a:grpSpLocks/>
          </p:cNvGrpSpPr>
          <p:nvPr/>
        </p:nvGrpSpPr>
        <p:grpSpPr bwMode="auto">
          <a:xfrm>
            <a:off x="3748930" y="72008"/>
            <a:ext cx="5395070" cy="908050"/>
            <a:chOff x="0" y="0"/>
            <a:chExt cx="2668974" cy="513739"/>
          </a:xfrm>
        </p:grpSpPr>
        <p:sp>
          <p:nvSpPr>
            <p:cNvPr id="2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1" name="Groupe 21"/>
          <p:cNvGrpSpPr>
            <a:grpSpLocks/>
          </p:cNvGrpSpPr>
          <p:nvPr/>
        </p:nvGrpSpPr>
        <p:grpSpPr bwMode="auto">
          <a:xfrm>
            <a:off x="323530" y="44624"/>
            <a:ext cx="3168350" cy="908050"/>
            <a:chOff x="1" y="0"/>
            <a:chExt cx="1691406" cy="513739"/>
          </a:xfrm>
        </p:grpSpPr>
        <p:sp>
          <p:nvSpPr>
            <p:cNvPr id="3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3496" y="4594051"/>
            <a:ext cx="2044431" cy="199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6048671"/>
            <a:chOff x="0" y="-122217"/>
            <a:chExt cx="4575710" cy="3422094"/>
          </a:xfrm>
        </p:grpSpPr>
        <p:sp>
          <p:nvSpPr>
            <p:cNvPr id="6162"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746834"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Compétences développées</a:t>
              </a:r>
              <a:endParaRPr lang="fr-FR" sz="2000" dirty="0">
                <a:solidFill>
                  <a:srgbClr val="FFFFFF"/>
                </a:solidFill>
                <a:latin typeface="Arial" panose="020B0604020202020204" pitchFamily="34" charset="0"/>
                <a:cs typeface="Arial" panose="020B0604020202020204" pitchFamily="34" charset="0"/>
              </a:endParaRPr>
            </a:p>
          </p:txBody>
        </p:sp>
      </p:gr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99" y="1089867"/>
            <a:ext cx="8467725"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ectangle à coins arrondis 41"/>
          <p:cNvSpPr/>
          <p:nvPr/>
        </p:nvSpPr>
        <p:spPr>
          <a:xfrm>
            <a:off x="7791487" y="700584"/>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grpSp>
        <p:nvGrpSpPr>
          <p:cNvPr id="55" name="Grouper 71"/>
          <p:cNvGrpSpPr>
            <a:grpSpLocks/>
          </p:cNvGrpSpPr>
          <p:nvPr/>
        </p:nvGrpSpPr>
        <p:grpSpPr bwMode="auto">
          <a:xfrm>
            <a:off x="6012159" y="4941168"/>
            <a:ext cx="2376264" cy="1746250"/>
            <a:chOff x="4230698" y="5053559"/>
            <a:chExt cx="2376094" cy="1746440"/>
          </a:xfrm>
        </p:grpSpPr>
        <p:cxnSp>
          <p:nvCxnSpPr>
            <p:cNvPr id="56" name="Connecteur droit 55"/>
            <p:cNvCxnSpPr/>
            <p:nvPr/>
          </p:nvCxnSpPr>
          <p:spPr>
            <a:xfrm>
              <a:off x="4230699" y="6069670"/>
              <a:ext cx="1926863" cy="0"/>
            </a:xfrm>
            <a:prstGeom prst="line">
              <a:avLst/>
            </a:prstGeom>
          </p:spPr>
          <p:style>
            <a:lnRef idx="2">
              <a:schemeClr val="accent1"/>
            </a:lnRef>
            <a:fillRef idx="0">
              <a:schemeClr val="accent1"/>
            </a:fillRef>
            <a:effectRef idx="1">
              <a:schemeClr val="accent1"/>
            </a:effectRef>
            <a:fontRef idx="minor">
              <a:schemeClr val="tx1"/>
            </a:fontRef>
          </p:style>
        </p:cxnSp>
        <p:pic>
          <p:nvPicPr>
            <p:cNvPr id="57" name="Image 17" descr="http://sti.discipline.ac-lille.fr/Ens-Scienc-et-Techno/Sti2D/parution-de-supports-de-communication-sti2d/image_mini"/>
            <p:cNvPicPr>
              <a:picLocks noChangeAspect="1"/>
            </p:cNvPicPr>
            <p:nvPr/>
          </p:nvPicPr>
          <p:blipFill>
            <a:blip r:embed="rId4"/>
            <a:srcRect/>
            <a:stretch>
              <a:fillRect/>
            </a:stretch>
          </p:blipFill>
          <p:spPr bwMode="auto">
            <a:xfrm>
              <a:off x="6157686" y="5243398"/>
              <a:ext cx="415612" cy="551508"/>
            </a:xfrm>
            <a:prstGeom prst="rect">
              <a:avLst/>
            </a:prstGeom>
            <a:noFill/>
            <a:ln w="9525">
              <a:noFill/>
              <a:miter lim="800000"/>
              <a:headEnd/>
              <a:tailEnd/>
            </a:ln>
          </p:spPr>
        </p:pic>
        <p:pic>
          <p:nvPicPr>
            <p:cNvPr id="58" name="Image 18" descr="http://sti.discipline.ac-lille.fr/Ens-Scienc-et-Techno/Sti2D/parution-de-supports-de-communication-sti2d/image_mini"/>
            <p:cNvPicPr>
              <a:picLocks noChangeAspect="1"/>
            </p:cNvPicPr>
            <p:nvPr/>
          </p:nvPicPr>
          <p:blipFill>
            <a:blip r:embed="rId4"/>
            <a:srcRect/>
            <a:stretch>
              <a:fillRect/>
            </a:stretch>
          </p:blipFill>
          <p:spPr bwMode="auto">
            <a:xfrm>
              <a:off x="6165780" y="5735994"/>
              <a:ext cx="415612" cy="551508"/>
            </a:xfrm>
            <a:prstGeom prst="rect">
              <a:avLst/>
            </a:prstGeom>
            <a:noFill/>
            <a:ln w="9525">
              <a:noFill/>
              <a:miter lim="800000"/>
              <a:headEnd/>
              <a:tailEnd/>
            </a:ln>
          </p:spPr>
        </p:pic>
        <p:pic>
          <p:nvPicPr>
            <p:cNvPr id="59" name="Image 19" descr="http://sti.discipline.ac-lille.fr/Ens-Scienc-et-Techno/Sti2D/parution-de-supports-de-communication-sti2d/image_mini"/>
            <p:cNvPicPr>
              <a:picLocks noChangeAspect="1"/>
            </p:cNvPicPr>
            <p:nvPr/>
          </p:nvPicPr>
          <p:blipFill>
            <a:blip r:embed="rId4"/>
            <a:srcRect/>
            <a:stretch>
              <a:fillRect/>
            </a:stretch>
          </p:blipFill>
          <p:spPr bwMode="auto">
            <a:xfrm>
              <a:off x="6157686" y="6248491"/>
              <a:ext cx="415612" cy="551508"/>
            </a:xfrm>
            <a:prstGeom prst="rect">
              <a:avLst/>
            </a:prstGeom>
            <a:noFill/>
            <a:ln w="9525">
              <a:noFill/>
              <a:miter lim="800000"/>
              <a:headEnd/>
              <a:tailEnd/>
            </a:ln>
          </p:spPr>
        </p:pic>
        <p:cxnSp>
          <p:nvCxnSpPr>
            <p:cNvPr id="60" name="Connecteur droit 59"/>
            <p:cNvCxnSpPr/>
            <p:nvPr/>
          </p:nvCxnSpPr>
          <p:spPr>
            <a:xfrm>
              <a:off x="4230698" y="5520335"/>
              <a:ext cx="1926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Connecteur droit 60"/>
            <p:cNvCxnSpPr/>
            <p:nvPr/>
          </p:nvCxnSpPr>
          <p:spPr>
            <a:xfrm>
              <a:off x="4230698" y="6617416"/>
              <a:ext cx="1926863" cy="0"/>
            </a:xfrm>
            <a:prstGeom prst="line">
              <a:avLst/>
            </a:prstGeom>
          </p:spPr>
          <p:style>
            <a:lnRef idx="2">
              <a:schemeClr val="accent1"/>
            </a:lnRef>
            <a:fillRef idx="0">
              <a:schemeClr val="accent1"/>
            </a:fillRef>
            <a:effectRef idx="1">
              <a:schemeClr val="accent1"/>
            </a:effectRef>
            <a:fontRef idx="minor">
              <a:schemeClr val="tx1"/>
            </a:fontRef>
          </p:style>
        </p:cxnSp>
        <p:sp>
          <p:nvSpPr>
            <p:cNvPr id="63" name="Ellipse 62"/>
            <p:cNvSpPr/>
            <p:nvPr/>
          </p:nvSpPr>
          <p:spPr>
            <a:xfrm>
              <a:off x="6028983" y="5053559"/>
              <a:ext cx="577809" cy="1746440"/>
            </a:xfrm>
            <a:prstGeom prst="ellipse">
              <a:avLst/>
            </a:prstGeom>
            <a:noFill/>
            <a:ln>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0" name="Groupe 79"/>
          <p:cNvGrpSpPr/>
          <p:nvPr/>
        </p:nvGrpSpPr>
        <p:grpSpPr>
          <a:xfrm>
            <a:off x="6012159" y="871810"/>
            <a:ext cx="1216613" cy="4181203"/>
            <a:chOff x="6012159" y="871810"/>
            <a:chExt cx="1216613" cy="4181203"/>
          </a:xfrm>
        </p:grpSpPr>
        <p:grpSp>
          <p:nvGrpSpPr>
            <p:cNvPr id="11" name="Groupe 10"/>
            <p:cNvGrpSpPr/>
            <p:nvPr/>
          </p:nvGrpSpPr>
          <p:grpSpPr>
            <a:xfrm>
              <a:off x="6012159" y="871810"/>
              <a:ext cx="1216613" cy="4181203"/>
              <a:chOff x="6012159" y="871810"/>
              <a:chExt cx="1216613" cy="4181203"/>
            </a:xfrm>
          </p:grpSpPr>
          <p:grpSp>
            <p:nvGrpSpPr>
              <p:cNvPr id="30" name="Grouper 74"/>
              <p:cNvGrpSpPr>
                <a:grpSpLocks/>
              </p:cNvGrpSpPr>
              <p:nvPr/>
            </p:nvGrpSpPr>
            <p:grpSpPr bwMode="auto">
              <a:xfrm>
                <a:off x="6012159" y="871810"/>
                <a:ext cx="1216613" cy="4181203"/>
                <a:chOff x="6358324" y="819125"/>
                <a:chExt cx="1216495" cy="4181221"/>
              </a:xfrm>
            </p:grpSpPr>
            <p:pic>
              <p:nvPicPr>
                <p:cNvPr id="31" name="Image 24" descr="http://sti.discipline.ac-lille.fr/Ens-Scienc-et-Techno/Sti2D/parution-de-supports-de-communication-sti2d/image_mini"/>
                <p:cNvPicPr>
                  <a:picLocks noChangeAspect="1"/>
                </p:cNvPicPr>
                <p:nvPr/>
              </p:nvPicPr>
              <p:blipFill>
                <a:blip r:embed="rId4"/>
                <a:srcRect/>
                <a:stretch>
                  <a:fillRect/>
                </a:stretch>
              </p:blipFill>
              <p:spPr bwMode="auto">
                <a:xfrm>
                  <a:off x="7094694" y="1168627"/>
                  <a:ext cx="415612" cy="551508"/>
                </a:xfrm>
                <a:prstGeom prst="rect">
                  <a:avLst/>
                </a:prstGeom>
                <a:noFill/>
                <a:ln w="9525">
                  <a:noFill/>
                  <a:miter lim="800000"/>
                  <a:headEnd/>
                  <a:tailEnd/>
                </a:ln>
              </p:spPr>
            </p:pic>
            <p:pic>
              <p:nvPicPr>
                <p:cNvPr id="32" name="Image 25" descr="http://sti.discipline.ac-lille.fr/Ens-Scienc-et-Techno/Sti2D/parution-de-supports-de-communication-sti2d/image_mini"/>
                <p:cNvPicPr>
                  <a:picLocks noChangeAspect="1"/>
                </p:cNvPicPr>
                <p:nvPr/>
              </p:nvPicPr>
              <p:blipFill>
                <a:blip r:embed="rId4"/>
                <a:srcRect/>
                <a:stretch>
                  <a:fillRect/>
                </a:stretch>
              </p:blipFill>
              <p:spPr bwMode="auto">
                <a:xfrm>
                  <a:off x="7086600" y="1814116"/>
                  <a:ext cx="415612" cy="551508"/>
                </a:xfrm>
                <a:prstGeom prst="rect">
                  <a:avLst/>
                </a:prstGeom>
                <a:noFill/>
                <a:ln w="9525">
                  <a:noFill/>
                  <a:miter lim="800000"/>
                  <a:headEnd/>
                  <a:tailEnd/>
                </a:ln>
              </p:spPr>
            </p:pic>
            <p:pic>
              <p:nvPicPr>
                <p:cNvPr id="33" name="Image 26" descr="http://sti.discipline.ac-lille.fr/Ens-Scienc-et-Techno/Sti2D/parution-de-supports-de-communication-sti2d/image_mini"/>
                <p:cNvPicPr>
                  <a:picLocks noChangeAspect="1"/>
                </p:cNvPicPr>
                <p:nvPr/>
              </p:nvPicPr>
              <p:blipFill>
                <a:blip r:embed="rId4"/>
                <a:srcRect/>
                <a:stretch>
                  <a:fillRect/>
                </a:stretch>
              </p:blipFill>
              <p:spPr bwMode="auto">
                <a:xfrm>
                  <a:off x="7086600" y="2464776"/>
                  <a:ext cx="415612" cy="551508"/>
                </a:xfrm>
                <a:prstGeom prst="rect">
                  <a:avLst/>
                </a:prstGeom>
                <a:noFill/>
                <a:ln w="9525">
                  <a:noFill/>
                  <a:miter lim="800000"/>
                  <a:headEnd/>
                  <a:tailEnd/>
                </a:ln>
              </p:spPr>
            </p:pic>
            <p:cxnSp>
              <p:nvCxnSpPr>
                <p:cNvPr id="34" name="Connecteur droit 33"/>
                <p:cNvCxnSpPr/>
                <p:nvPr/>
              </p:nvCxnSpPr>
              <p:spPr>
                <a:xfrm>
                  <a:off x="6358324" y="1379872"/>
                  <a:ext cx="7275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Connecteur droit 34"/>
                <p:cNvCxnSpPr/>
                <p:nvPr/>
              </p:nvCxnSpPr>
              <p:spPr>
                <a:xfrm>
                  <a:off x="6358324" y="2046268"/>
                  <a:ext cx="73711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Connecteur droit 35"/>
                <p:cNvCxnSpPr/>
                <p:nvPr/>
              </p:nvCxnSpPr>
              <p:spPr>
                <a:xfrm>
                  <a:off x="6358324" y="2726457"/>
                  <a:ext cx="737117" cy="1587"/>
                </a:xfrm>
                <a:prstGeom prst="line">
                  <a:avLst/>
                </a:prstGeom>
              </p:spPr>
              <p:style>
                <a:lnRef idx="2">
                  <a:schemeClr val="accent1"/>
                </a:lnRef>
                <a:fillRef idx="0">
                  <a:schemeClr val="accent1"/>
                </a:fillRef>
                <a:effectRef idx="1">
                  <a:schemeClr val="accent1"/>
                </a:effectRef>
                <a:fontRef idx="minor">
                  <a:schemeClr val="tx1"/>
                </a:fontRef>
              </p:style>
            </p:cxnSp>
            <p:sp>
              <p:nvSpPr>
                <p:cNvPr id="39" name="Ellipse 38"/>
                <p:cNvSpPr/>
                <p:nvPr/>
              </p:nvSpPr>
              <p:spPr>
                <a:xfrm>
                  <a:off x="6997700" y="819125"/>
                  <a:ext cx="577119" cy="4181221"/>
                </a:xfrm>
                <a:prstGeom prst="ellipse">
                  <a:avLst/>
                </a:prstGeom>
                <a:noFill/>
                <a:ln>
                  <a:gradFill flip="none" rotWithShape="1">
                    <a:gsLst>
                      <a:gs pos="0">
                        <a:schemeClr val="accent1">
                          <a:shade val="95000"/>
                          <a:satMod val="105000"/>
                        </a:schemeClr>
                      </a:gs>
                      <a:gs pos="100000">
                        <a:schemeClr val="accent2">
                          <a:lumMod val="60000"/>
                          <a:lumOff val="4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grpSp>
          <p:pic>
            <p:nvPicPr>
              <p:cNvPr id="45" name="Image 26" descr="http://sti.discipline.ac-lille.fr/Ens-Scienc-et-Techno/Sti2D/parution-de-supports-de-communication-sti2d/image_mini"/>
              <p:cNvPicPr>
                <a:picLocks noChangeAspect="1"/>
              </p:cNvPicPr>
              <p:nvPr/>
            </p:nvPicPr>
            <p:blipFill>
              <a:blip r:embed="rId4"/>
              <a:srcRect/>
              <a:stretch>
                <a:fillRect/>
              </a:stretch>
            </p:blipFill>
            <p:spPr bwMode="auto">
              <a:xfrm>
                <a:off x="6748636" y="3140968"/>
                <a:ext cx="415652" cy="551506"/>
              </a:xfrm>
              <a:prstGeom prst="rect">
                <a:avLst/>
              </a:prstGeom>
              <a:noFill/>
              <a:ln w="9525">
                <a:noFill/>
                <a:miter lim="800000"/>
                <a:headEnd/>
                <a:tailEnd/>
              </a:ln>
            </p:spPr>
          </p:pic>
          <p:cxnSp>
            <p:nvCxnSpPr>
              <p:cNvPr id="46" name="Connecteur droit 45"/>
              <p:cNvCxnSpPr>
                <a:endCxn id="45" idx="1"/>
              </p:cNvCxnSpPr>
              <p:nvPr/>
            </p:nvCxnSpPr>
            <p:spPr bwMode="auto">
              <a:xfrm>
                <a:off x="6012160" y="3416721"/>
                <a:ext cx="73647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78" name="Rectangle 77"/>
            <p:cNvSpPr/>
            <p:nvPr/>
          </p:nvSpPr>
          <p:spPr>
            <a:xfrm>
              <a:off x="6130537" y="1207785"/>
              <a:ext cx="601703" cy="276999"/>
            </a:xfrm>
            <a:prstGeom prst="rect">
              <a:avLst/>
            </a:prstGeom>
          </p:spPr>
          <p:txBody>
            <a:bodyPr wrap="none">
              <a:spAutoFit/>
            </a:bodyPr>
            <a:lstStyle/>
            <a:p>
              <a:r>
                <a:rPr lang="fr-FR" sz="1200" dirty="0"/>
                <a:t>CO1.1.</a:t>
              </a:r>
            </a:p>
          </p:txBody>
        </p:sp>
        <p:sp>
          <p:nvSpPr>
            <p:cNvPr id="79" name="Rectangle 78"/>
            <p:cNvSpPr/>
            <p:nvPr/>
          </p:nvSpPr>
          <p:spPr>
            <a:xfrm>
              <a:off x="6122329" y="1879409"/>
              <a:ext cx="636969" cy="646331"/>
            </a:xfrm>
            <a:prstGeom prst="rect">
              <a:avLst/>
            </a:prstGeom>
          </p:spPr>
          <p:txBody>
            <a:bodyPr wrap="none">
              <a:spAutoFit/>
            </a:bodyPr>
            <a:lstStyle/>
            <a:p>
              <a:r>
                <a:rPr lang="fr-FR" sz="1200" dirty="0">
                  <a:solidFill>
                    <a:srgbClr val="000000"/>
                  </a:solidFill>
                </a:rPr>
                <a:t>CO2.1</a:t>
              </a:r>
              <a:r>
                <a:rPr lang="fr-FR" sz="1200" dirty="0" smtClean="0">
                  <a:solidFill>
                    <a:srgbClr val="000000"/>
                  </a:solidFill>
                </a:rPr>
                <a:t>.</a:t>
              </a:r>
              <a:r>
                <a:rPr lang="fr-FR" sz="1200" dirty="0">
                  <a:solidFill>
                    <a:srgbClr val="000000"/>
                  </a:solidFill>
                </a:rPr>
                <a:t> </a:t>
              </a:r>
              <a:endParaRPr lang="fr-FR" sz="1200" dirty="0" smtClean="0">
                <a:solidFill>
                  <a:srgbClr val="000000"/>
                </a:solidFill>
              </a:endParaRPr>
            </a:p>
            <a:p>
              <a:r>
                <a:rPr lang="fr-FR" sz="1200" dirty="0" smtClean="0">
                  <a:solidFill>
                    <a:srgbClr val="000000"/>
                  </a:solidFill>
                </a:rPr>
                <a:t>CO2.2.</a:t>
              </a:r>
              <a:endParaRPr lang="fr-FR" sz="1200" dirty="0"/>
            </a:p>
            <a:p>
              <a:endParaRPr lang="fr-FR" sz="1200" dirty="0"/>
            </a:p>
          </p:txBody>
        </p:sp>
        <p:sp>
          <p:nvSpPr>
            <p:cNvPr id="88" name="Rectangle 87"/>
            <p:cNvSpPr/>
            <p:nvPr/>
          </p:nvSpPr>
          <p:spPr>
            <a:xfrm>
              <a:off x="6130537" y="2564904"/>
              <a:ext cx="601703" cy="276999"/>
            </a:xfrm>
            <a:prstGeom prst="rect">
              <a:avLst/>
            </a:prstGeom>
          </p:spPr>
          <p:txBody>
            <a:bodyPr wrap="none">
              <a:spAutoFit/>
            </a:bodyPr>
            <a:lstStyle/>
            <a:p>
              <a:r>
                <a:rPr lang="fr-FR" sz="1200" dirty="0" smtClean="0"/>
                <a:t>CO3.2.</a:t>
              </a:r>
              <a:endParaRPr lang="fr-FR" sz="1200" dirty="0"/>
            </a:p>
          </p:txBody>
        </p:sp>
        <p:sp>
          <p:nvSpPr>
            <p:cNvPr id="89" name="Rectangle 88"/>
            <p:cNvSpPr/>
            <p:nvPr/>
          </p:nvSpPr>
          <p:spPr>
            <a:xfrm>
              <a:off x="6130537" y="3212976"/>
              <a:ext cx="601703" cy="276999"/>
            </a:xfrm>
            <a:prstGeom prst="rect">
              <a:avLst/>
            </a:prstGeom>
          </p:spPr>
          <p:txBody>
            <a:bodyPr wrap="none">
              <a:spAutoFit/>
            </a:bodyPr>
            <a:lstStyle/>
            <a:p>
              <a:r>
                <a:rPr lang="fr-FR" sz="1200" dirty="0" smtClean="0"/>
                <a:t>CO4.4.</a:t>
              </a:r>
              <a:endParaRPr lang="fr-FR" sz="1200" dirty="0"/>
            </a:p>
          </p:txBody>
        </p:sp>
      </p:grpSp>
      <p:sp>
        <p:nvSpPr>
          <p:cNvPr id="22" name="Rectangle à coins arrondis 21"/>
          <p:cNvSpPr/>
          <p:nvPr/>
        </p:nvSpPr>
        <p:spPr>
          <a:xfrm>
            <a:off x="6639359" y="710122"/>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Tree>
    <p:extLst>
      <p:ext uri="{BB962C8B-B14F-4D97-AF65-F5344CB8AC3E}">
        <p14:creationId xmlns:p14="http://schemas.microsoft.com/office/powerpoint/2010/main" val="2555181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p:cTn id="7" dur="1000" fill="hold"/>
                                        <p:tgtEl>
                                          <p:spTgt spid="91138"/>
                                        </p:tgtEl>
                                        <p:attrNameLst>
                                          <p:attrName>ppt_w</p:attrName>
                                        </p:attrNameLst>
                                      </p:cBhvr>
                                      <p:tavLst>
                                        <p:tav tm="0">
                                          <p:val>
                                            <p:strVal val="#ppt_w*0.70"/>
                                          </p:val>
                                        </p:tav>
                                        <p:tav tm="100000">
                                          <p:val>
                                            <p:strVal val="#ppt_w"/>
                                          </p:val>
                                        </p:tav>
                                      </p:tavLst>
                                    </p:anim>
                                    <p:anim calcmode="lin" valueType="num">
                                      <p:cBhvr>
                                        <p:cTn id="8" dur="1000" fill="hold"/>
                                        <p:tgtEl>
                                          <p:spTgt spid="91138"/>
                                        </p:tgtEl>
                                        <p:attrNameLst>
                                          <p:attrName>ppt_h</p:attrName>
                                        </p:attrNameLst>
                                      </p:cBhvr>
                                      <p:tavLst>
                                        <p:tav tm="0">
                                          <p:val>
                                            <p:strVal val="#ppt_h"/>
                                          </p:val>
                                        </p:tav>
                                        <p:tav tm="100000">
                                          <p:val>
                                            <p:strVal val="#ppt_h"/>
                                          </p:val>
                                        </p:tav>
                                      </p:tavLst>
                                    </p:anim>
                                    <p:animEffect transition="in" filter="fade">
                                      <p:cBhvr>
                                        <p:cTn id="9" dur="1000"/>
                                        <p:tgtEl>
                                          <p:spTgt spid="9113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strVal val="#ppt_w*0.70"/>
                                          </p:val>
                                        </p:tav>
                                        <p:tav tm="100000">
                                          <p:val>
                                            <p:strVal val="#ppt_w"/>
                                          </p:val>
                                        </p:tav>
                                      </p:tavLst>
                                    </p:anim>
                                    <p:anim calcmode="lin" valueType="num">
                                      <p:cBhvr>
                                        <p:cTn id="14" dur="1000" fill="hold"/>
                                        <p:tgtEl>
                                          <p:spTgt spid="22"/>
                                        </p:tgtEl>
                                        <p:attrNameLst>
                                          <p:attrName>ppt_h</p:attrName>
                                        </p:attrNameLst>
                                      </p:cBhvr>
                                      <p:tavLst>
                                        <p:tav tm="0">
                                          <p:val>
                                            <p:strVal val="#ppt_h"/>
                                          </p:val>
                                        </p:tav>
                                        <p:tav tm="100000">
                                          <p:val>
                                            <p:strVal val="#ppt_h"/>
                                          </p:val>
                                        </p:tav>
                                      </p:tavLst>
                                    </p:anim>
                                    <p:animEffect transition="in" filter="fade">
                                      <p:cBhvr>
                                        <p:cTn id="15" dur="1000"/>
                                        <p:tgtEl>
                                          <p:spTgt spid="22"/>
                                        </p:tgtEl>
                                      </p:cBhvr>
                                    </p:animEffect>
                                  </p:childTnLst>
                                </p:cTn>
                              </p:par>
                              <p:par>
                                <p:cTn id="16" presetID="55" presetClass="entr" presetSubtype="0" fill="hold"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1000" fill="hold"/>
                                        <p:tgtEl>
                                          <p:spTgt spid="80"/>
                                        </p:tgtEl>
                                        <p:attrNameLst>
                                          <p:attrName>ppt_w</p:attrName>
                                        </p:attrNameLst>
                                      </p:cBhvr>
                                      <p:tavLst>
                                        <p:tav tm="0">
                                          <p:val>
                                            <p:strVal val="#ppt_w*0.70"/>
                                          </p:val>
                                        </p:tav>
                                        <p:tav tm="100000">
                                          <p:val>
                                            <p:strVal val="#ppt_w"/>
                                          </p:val>
                                        </p:tav>
                                      </p:tavLst>
                                    </p:anim>
                                    <p:anim calcmode="lin" valueType="num">
                                      <p:cBhvr>
                                        <p:cTn id="19" dur="1000" fill="hold"/>
                                        <p:tgtEl>
                                          <p:spTgt spid="80"/>
                                        </p:tgtEl>
                                        <p:attrNameLst>
                                          <p:attrName>ppt_h</p:attrName>
                                        </p:attrNameLst>
                                      </p:cBhvr>
                                      <p:tavLst>
                                        <p:tav tm="0">
                                          <p:val>
                                            <p:strVal val="#ppt_h"/>
                                          </p:val>
                                        </p:tav>
                                        <p:tav tm="100000">
                                          <p:val>
                                            <p:strVal val="#ppt_h"/>
                                          </p:val>
                                        </p:tav>
                                      </p:tavLst>
                                    </p:anim>
                                    <p:animEffect transition="in" filter="fade">
                                      <p:cBhvr>
                                        <p:cTn id="20" dur="1000"/>
                                        <p:tgtEl>
                                          <p:spTgt spid="80"/>
                                        </p:tgtEl>
                                      </p:cBhvr>
                                    </p:animEffect>
                                  </p:childTnLst>
                                </p:cTn>
                              </p:par>
                            </p:childTnLst>
                          </p:cTn>
                        </p:par>
                        <p:par>
                          <p:cTn id="21" fill="hold">
                            <p:stCondLst>
                              <p:cond delay="2000"/>
                            </p:stCondLst>
                            <p:childTnLst>
                              <p:par>
                                <p:cTn id="22" presetID="55"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1000" fill="hold"/>
                                        <p:tgtEl>
                                          <p:spTgt spid="55"/>
                                        </p:tgtEl>
                                        <p:attrNameLst>
                                          <p:attrName>ppt_w</p:attrName>
                                        </p:attrNameLst>
                                      </p:cBhvr>
                                      <p:tavLst>
                                        <p:tav tm="0">
                                          <p:val>
                                            <p:strVal val="#ppt_w*0.70"/>
                                          </p:val>
                                        </p:tav>
                                        <p:tav tm="100000">
                                          <p:val>
                                            <p:strVal val="#ppt_w"/>
                                          </p:val>
                                        </p:tav>
                                      </p:tavLst>
                                    </p:anim>
                                    <p:anim calcmode="lin" valueType="num">
                                      <p:cBhvr>
                                        <p:cTn id="25" dur="1000" fill="hold"/>
                                        <p:tgtEl>
                                          <p:spTgt spid="55"/>
                                        </p:tgtEl>
                                        <p:attrNameLst>
                                          <p:attrName>ppt_h</p:attrName>
                                        </p:attrNameLst>
                                      </p:cBhvr>
                                      <p:tavLst>
                                        <p:tav tm="0">
                                          <p:val>
                                            <p:strVal val="#ppt_h"/>
                                          </p:val>
                                        </p:tav>
                                        <p:tav tm="100000">
                                          <p:val>
                                            <p:strVal val="#ppt_h"/>
                                          </p:val>
                                        </p:tav>
                                      </p:tavLst>
                                    </p:anim>
                                    <p:animEffect transition="in" filter="fade">
                                      <p:cBhvr>
                                        <p:cTn id="26" dur="1000"/>
                                        <p:tgtEl>
                                          <p:spTgt spid="55"/>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strVal val="#ppt_w*0.70"/>
                                          </p:val>
                                        </p:tav>
                                        <p:tav tm="100000">
                                          <p:val>
                                            <p:strVal val="#ppt_w"/>
                                          </p:val>
                                        </p:tav>
                                      </p:tavLst>
                                    </p:anim>
                                    <p:anim calcmode="lin" valueType="num">
                                      <p:cBhvr>
                                        <p:cTn id="30" dur="1000" fill="hold"/>
                                        <p:tgtEl>
                                          <p:spTgt spid="42"/>
                                        </p:tgtEl>
                                        <p:attrNameLst>
                                          <p:attrName>ppt_h</p:attrName>
                                        </p:attrNameLst>
                                      </p:cBhvr>
                                      <p:tavLst>
                                        <p:tav tm="0">
                                          <p:val>
                                            <p:strVal val="#ppt_h"/>
                                          </p:val>
                                        </p:tav>
                                        <p:tav tm="100000">
                                          <p:val>
                                            <p:strVal val="#ppt_h"/>
                                          </p:val>
                                        </p:tav>
                                      </p:tavLst>
                                    </p:anim>
                                    <p:animEffect transition="in" filter="fade">
                                      <p:cBhvr>
                                        <p:cTn id="3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1" name="Picture 1"/>
          <p:cNvPicPr>
            <a:picLocks noChangeAspect="1" noChangeArrowheads="1"/>
          </p:cNvPicPr>
          <p:nvPr/>
        </p:nvPicPr>
        <p:blipFill>
          <a:blip r:embed="rId2" cstate="print"/>
          <a:srcRect/>
          <a:stretch>
            <a:fillRect/>
          </a:stretch>
        </p:blipFill>
        <p:spPr bwMode="auto">
          <a:xfrm>
            <a:off x="0" y="4088231"/>
            <a:ext cx="8652917" cy="2769769"/>
          </a:xfrm>
          <a:prstGeom prst="rect">
            <a:avLst/>
          </a:prstGeom>
          <a:noFill/>
          <a:ln w="9525">
            <a:noFill/>
            <a:miter lim="800000"/>
            <a:headEnd/>
            <a:tailEnd/>
          </a:ln>
          <a:effectLst/>
        </p:spPr>
      </p:pic>
      <p:cxnSp>
        <p:nvCxnSpPr>
          <p:cNvPr id="34" name="Connecteur droit 33"/>
          <p:cNvCxnSpPr/>
          <p:nvPr/>
        </p:nvCxnSpPr>
        <p:spPr>
          <a:xfrm>
            <a:off x="2771800" y="3861048"/>
            <a:ext cx="5256584" cy="0"/>
          </a:xfrm>
          <a:prstGeom prst="line">
            <a:avLst/>
          </a:prstGeom>
        </p:spPr>
        <p:style>
          <a:lnRef idx="2">
            <a:schemeClr val="accent3"/>
          </a:lnRef>
          <a:fillRef idx="0">
            <a:schemeClr val="accent3"/>
          </a:fillRef>
          <a:effectRef idx="1">
            <a:schemeClr val="accent3"/>
          </a:effectRef>
          <a:fontRef idx="minor">
            <a:schemeClr val="tx1"/>
          </a:fontRef>
        </p:style>
      </p:cxnSp>
      <p:sp>
        <p:nvSpPr>
          <p:cNvPr id="38" name="Rectangle à coins arrondis 37"/>
          <p:cNvSpPr/>
          <p:nvPr/>
        </p:nvSpPr>
        <p:spPr>
          <a:xfrm>
            <a:off x="2339752" y="764705"/>
            <a:ext cx="4979789" cy="2880320"/>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0" name="Virage 39"/>
          <p:cNvSpPr/>
          <p:nvPr/>
        </p:nvSpPr>
        <p:spPr>
          <a:xfrm rot="1145353" flipH="1">
            <a:off x="7411986" y="2134968"/>
            <a:ext cx="1440160" cy="1512168"/>
          </a:xfrm>
          <a:prstGeom prst="bentArrow">
            <a:avLst>
              <a:gd name="adj1" fmla="val 42118"/>
              <a:gd name="adj2" fmla="val 42118"/>
              <a:gd name="adj3" fmla="val 28112"/>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43" name="Losange 42"/>
          <p:cNvSpPr/>
          <p:nvPr/>
        </p:nvSpPr>
        <p:spPr bwMode="auto">
          <a:xfrm>
            <a:off x="6660232" y="4005064"/>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sp>
        <p:nvSpPr>
          <p:cNvPr id="44" name="Losange 43"/>
          <p:cNvSpPr/>
          <p:nvPr/>
        </p:nvSpPr>
        <p:spPr bwMode="auto">
          <a:xfrm>
            <a:off x="7559833" y="5661248"/>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pic>
        <p:nvPicPr>
          <p:cNvPr id="144386" name="Picture 2"/>
          <p:cNvPicPr>
            <a:picLocks noChangeAspect="1" noChangeArrowheads="1"/>
          </p:cNvPicPr>
          <p:nvPr/>
        </p:nvPicPr>
        <p:blipFill>
          <a:blip r:embed="rId3" cstate="print"/>
          <a:srcRect/>
          <a:stretch>
            <a:fillRect/>
          </a:stretch>
        </p:blipFill>
        <p:spPr bwMode="auto">
          <a:xfrm>
            <a:off x="2915816" y="908720"/>
            <a:ext cx="3857377" cy="2668406"/>
          </a:xfrm>
          <a:prstGeom prst="rect">
            <a:avLst/>
          </a:prstGeom>
          <a:noFill/>
          <a:ln w="9525">
            <a:noFill/>
            <a:miter lim="800000"/>
            <a:headEnd/>
            <a:tailEnd/>
          </a:ln>
          <a:effectLst/>
        </p:spPr>
      </p:pic>
      <p:sp>
        <p:nvSpPr>
          <p:cNvPr id="2" name="Rectangle à coins arrondis 1"/>
          <p:cNvSpPr/>
          <p:nvPr/>
        </p:nvSpPr>
        <p:spPr>
          <a:xfrm>
            <a:off x="3923928" y="260648"/>
            <a:ext cx="324036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Prolongement en projet AC avec manipulation approfondie d’un logiciel  métier.</a:t>
            </a:r>
            <a:endParaRPr lang="fr-FR"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Image 83"/>
          <p:cNvPicPr>
            <a:picLocks noChangeAspect="1" noChangeArrowheads="1"/>
          </p:cNvPicPr>
          <p:nvPr/>
        </p:nvPicPr>
        <p:blipFill>
          <a:blip r:embed="rId2">
            <a:extLst>
              <a:ext uri="{28A0092B-C50C-407E-A947-70E740481C1C}">
                <a14:useLocalDpi xmlns:a14="http://schemas.microsoft.com/office/drawing/2010/main" val="0"/>
              </a:ext>
            </a:extLst>
          </a:blip>
          <a:srcRect t="9962"/>
          <a:stretch>
            <a:fillRect/>
          </a:stretch>
        </p:blipFill>
        <p:spPr bwMode="auto">
          <a:xfrm>
            <a:off x="457199" y="370466"/>
            <a:ext cx="8389251" cy="5290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07294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4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2284"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4" name="Carré corné 13"/>
          <p:cNvSpPr/>
          <p:nvPr/>
        </p:nvSpPr>
        <p:spPr>
          <a:xfrm>
            <a:off x="1270332" y="1844824"/>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lumMod val="65000"/>
                    <a:lumOff val="35000"/>
                  </a:schemeClr>
                </a:solidFill>
              </a:rPr>
              <a:t>Fin novembre</a:t>
            </a:r>
            <a:endParaRPr lang="fr-FR" dirty="0">
              <a:solidFill>
                <a:schemeClr val="tx1">
                  <a:lumMod val="65000"/>
                  <a:lumOff val="35000"/>
                </a:schemeClr>
              </a:solidFill>
            </a:endParaRPr>
          </a:p>
        </p:txBody>
      </p:sp>
      <p:sp>
        <p:nvSpPr>
          <p:cNvPr id="23" name="Carré corné 22"/>
          <p:cNvSpPr/>
          <p:nvPr/>
        </p:nvSpPr>
        <p:spPr>
          <a:xfrm>
            <a:off x="4211960" y="1822713"/>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lumMod val="65000"/>
                    <a:lumOff val="35000"/>
                  </a:schemeClr>
                </a:solidFill>
              </a:rPr>
              <a:t>A</a:t>
            </a:r>
            <a:r>
              <a:rPr lang="fr-FR" dirty="0" smtClean="0">
                <a:solidFill>
                  <a:schemeClr val="tx1">
                    <a:lumMod val="65000"/>
                    <a:lumOff val="35000"/>
                  </a:schemeClr>
                </a:solidFill>
              </a:rPr>
              <a:t>vril</a:t>
            </a:r>
            <a:endParaRPr lang="fr-FR" dirty="0">
              <a:solidFill>
                <a:schemeClr val="tx1">
                  <a:lumMod val="65000"/>
                  <a:lumOff val="35000"/>
                </a:schemeClr>
              </a:solidFill>
            </a:endParaRPr>
          </a:p>
        </p:txBody>
      </p:sp>
      <p:grpSp>
        <p:nvGrpSpPr>
          <p:cNvPr id="17" name="Groupe 21"/>
          <p:cNvGrpSpPr>
            <a:grpSpLocks/>
          </p:cNvGrpSpPr>
          <p:nvPr/>
        </p:nvGrpSpPr>
        <p:grpSpPr bwMode="auto">
          <a:xfrm>
            <a:off x="4457918" y="489420"/>
            <a:ext cx="4320739" cy="668237"/>
            <a:chOff x="-25372" y="135678"/>
            <a:chExt cx="2605540" cy="378063"/>
          </a:xfrm>
        </p:grpSpPr>
        <p:sp>
          <p:nvSpPr>
            <p:cNvPr id="18"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9"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0" name="Groupe 21"/>
          <p:cNvGrpSpPr>
            <a:grpSpLocks/>
          </p:cNvGrpSpPr>
          <p:nvPr/>
        </p:nvGrpSpPr>
        <p:grpSpPr bwMode="auto">
          <a:xfrm>
            <a:off x="107504" y="489420"/>
            <a:ext cx="4087356" cy="668238"/>
            <a:chOff x="1" y="29132"/>
            <a:chExt cx="2182012" cy="509714"/>
          </a:xfrm>
        </p:grpSpPr>
        <p:sp>
          <p:nvSpPr>
            <p:cNvPr id="21"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4"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pic>
        <p:nvPicPr>
          <p:cNvPr id="25" name="Imag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extLst>
      <p:ext uri="{BB962C8B-B14F-4D97-AF65-F5344CB8AC3E}">
        <p14:creationId xmlns:p14="http://schemas.microsoft.com/office/powerpoint/2010/main" val="78975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strVal val="#ppt_w*0.70"/>
                                          </p:val>
                                        </p:tav>
                                        <p:tav tm="100000">
                                          <p:val>
                                            <p:strVal val="#ppt_w"/>
                                          </p:val>
                                        </p:tav>
                                      </p:tavLst>
                                    </p:anim>
                                    <p:anim calcmode="lin" valueType="num">
                                      <p:cBhvr>
                                        <p:cTn id="17" dur="1000" fill="hold"/>
                                        <p:tgtEl>
                                          <p:spTgt spid="11"/>
                                        </p:tgtEl>
                                        <p:attrNameLst>
                                          <p:attrName>ppt_h</p:attrName>
                                        </p:attrNameLst>
                                      </p:cBhvr>
                                      <p:tavLst>
                                        <p:tav tm="0">
                                          <p:val>
                                            <p:strVal val="#ppt_h"/>
                                          </p:val>
                                        </p:tav>
                                        <p:tav tm="100000">
                                          <p:val>
                                            <p:strVal val="#ppt_h"/>
                                          </p:val>
                                        </p:tav>
                                      </p:tavLst>
                                    </p:anim>
                                    <p:animEffect transition="in" filter="fade">
                                      <p:cBhvr>
                                        <p:cTn id="18" dur="1000"/>
                                        <p:tgtEl>
                                          <p:spTgt spid="11"/>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3500"/>
                            </p:stCondLst>
                            <p:childTnLst>
                              <p:par>
                                <p:cTn id="28" presetID="55"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strVal val="#ppt_w*0.70"/>
                                          </p:val>
                                        </p:tav>
                                        <p:tav tm="100000">
                                          <p:val>
                                            <p:strVal val="#ppt_w"/>
                                          </p:val>
                                        </p:tav>
                                      </p:tavLst>
                                    </p:anim>
                                    <p:anim calcmode="lin" valueType="num">
                                      <p:cBhvr>
                                        <p:cTn id="31" dur="1000" fill="hold"/>
                                        <p:tgtEl>
                                          <p:spTgt spid="16"/>
                                        </p:tgtEl>
                                        <p:attrNameLst>
                                          <p:attrName>ppt_h</p:attrName>
                                        </p:attrNameLst>
                                      </p:cBhvr>
                                      <p:tavLst>
                                        <p:tav tm="0">
                                          <p:val>
                                            <p:strVal val="#ppt_h"/>
                                          </p:val>
                                        </p:tav>
                                        <p:tav tm="100000">
                                          <p:val>
                                            <p:strVal val="#ppt_h"/>
                                          </p:val>
                                        </p:tav>
                                      </p:tavLst>
                                    </p:anim>
                                    <p:animEffect transition="in" filter="fade">
                                      <p:cBhvr>
                                        <p:cTn id="32" dur="1000"/>
                                        <p:tgtEl>
                                          <p:spTgt spid="16"/>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2000"/>
                                        <p:tgtEl>
                                          <p:spTgt spid="12"/>
                                        </p:tgtEl>
                                      </p:cBhvr>
                                    </p:animEffect>
                                  </p:childTnLst>
                                </p:cTn>
                              </p:par>
                            </p:childTnLst>
                          </p:cTn>
                        </p:par>
                        <p:par>
                          <p:cTn id="37" fill="hold">
                            <p:stCondLst>
                              <p:cond delay="6500"/>
                            </p:stCondLst>
                            <p:childTnLst>
                              <p:par>
                                <p:cTn id="38" presetID="53" presetClass="entr" presetSubtype="16" fill="hold" nodeType="afterEffect">
                                  <p:stCondLst>
                                    <p:cond delay="0"/>
                                  </p:stCondLst>
                                  <p:childTnLst>
                                    <p:set>
                                      <p:cBhvr>
                                        <p:cTn id="39" dur="1" fill="hold">
                                          <p:stCondLst>
                                            <p:cond delay="0"/>
                                          </p:stCondLst>
                                        </p:cTn>
                                        <p:tgtEl>
                                          <p:spTgt spid="90115"/>
                                        </p:tgtEl>
                                        <p:attrNameLst>
                                          <p:attrName>style.visibility</p:attrName>
                                        </p:attrNameLst>
                                      </p:cBhvr>
                                      <p:to>
                                        <p:strVal val="visible"/>
                                      </p:to>
                                    </p:set>
                                    <p:anim calcmode="lin" valueType="num">
                                      <p:cBhvr>
                                        <p:cTn id="40" dur="500" fill="hold"/>
                                        <p:tgtEl>
                                          <p:spTgt spid="90115"/>
                                        </p:tgtEl>
                                        <p:attrNameLst>
                                          <p:attrName>ppt_w</p:attrName>
                                        </p:attrNameLst>
                                      </p:cBhvr>
                                      <p:tavLst>
                                        <p:tav tm="0">
                                          <p:val>
                                            <p:fltVal val="0"/>
                                          </p:val>
                                        </p:tav>
                                        <p:tav tm="100000">
                                          <p:val>
                                            <p:strVal val="#ppt_w"/>
                                          </p:val>
                                        </p:tav>
                                      </p:tavLst>
                                    </p:anim>
                                    <p:anim calcmode="lin" valueType="num">
                                      <p:cBhvr>
                                        <p:cTn id="41" dur="500" fill="hold"/>
                                        <p:tgtEl>
                                          <p:spTgt spid="90115"/>
                                        </p:tgtEl>
                                        <p:attrNameLst>
                                          <p:attrName>ppt_h</p:attrName>
                                        </p:attrNameLst>
                                      </p:cBhvr>
                                      <p:tavLst>
                                        <p:tav tm="0">
                                          <p:val>
                                            <p:fltVal val="0"/>
                                          </p:val>
                                        </p:tav>
                                        <p:tav tm="100000">
                                          <p:val>
                                            <p:strVal val="#ppt_h"/>
                                          </p:val>
                                        </p:tav>
                                      </p:tavLst>
                                    </p:anim>
                                    <p:animEffect transition="in" filter="fade">
                                      <p:cBhvr>
                                        <p:cTn id="42" dur="500"/>
                                        <p:tgtEl>
                                          <p:spTgt spid="901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1"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6" grpId="0" animBg="1"/>
      <p:bldP spid="4" grpId="0" animBg="1"/>
      <p:bldP spid="15" grpId="0" animBg="1"/>
      <p:bldP spid="23"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llipse 1"/>
          <p:cNvSpPr/>
          <p:nvPr/>
        </p:nvSpPr>
        <p:spPr>
          <a:xfrm>
            <a:off x="2519772"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 name="Ellipse 2"/>
          <p:cNvSpPr/>
          <p:nvPr/>
        </p:nvSpPr>
        <p:spPr>
          <a:xfrm>
            <a:off x="3671900"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 name="Ellipse 3"/>
          <p:cNvSpPr/>
          <p:nvPr/>
        </p:nvSpPr>
        <p:spPr>
          <a:xfrm>
            <a:off x="4785928"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Triangle isocèle 4"/>
          <p:cNvSpPr/>
          <p:nvPr/>
        </p:nvSpPr>
        <p:spPr>
          <a:xfrm rot="5400000">
            <a:off x="5976156" y="3032956"/>
            <a:ext cx="792088" cy="864096"/>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42545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27384"/>
            <a:ext cx="9224999" cy="69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ctrTitle"/>
          </p:nvPr>
        </p:nvSpPr>
        <p:spPr>
          <a:xfrm>
            <a:off x="1763688" y="620688"/>
            <a:ext cx="6120680" cy="1830065"/>
          </a:xfrm>
        </p:spPr>
        <p:txBody>
          <a:bodyPr>
            <a:noAutofit/>
          </a:bodyPr>
          <a:lstStyle/>
          <a:p>
            <a:pPr algn="l"/>
            <a:r>
              <a:rPr lang="fr-FR" sz="4000" b="1" dirty="0" smtClean="0">
                <a:solidFill>
                  <a:srgbClr val="92D050"/>
                </a:solidFill>
                <a:effectLst>
                  <a:outerShdw blurRad="38100" dist="38100" dir="2700000" algn="tl">
                    <a:srgbClr val="000000">
                      <a:alpha val="43137"/>
                    </a:srgbClr>
                  </a:outerShdw>
                </a:effectLst>
                <a:latin typeface="Ariel narrow"/>
              </a:rPr>
              <a:t>Projet AC – Focus sur </a:t>
            </a:r>
            <a:r>
              <a:rPr lang="fr-FR" sz="4000" b="1" dirty="0">
                <a:solidFill>
                  <a:srgbClr val="92D050"/>
                </a:solidFill>
                <a:effectLst>
                  <a:outerShdw blurRad="38100" dist="38100" dir="2700000" algn="tl">
                    <a:srgbClr val="000000">
                      <a:alpha val="43137"/>
                    </a:srgbClr>
                  </a:outerShdw>
                </a:effectLst>
                <a:latin typeface="Ariel narrow"/>
              </a:rPr>
              <a:t>la </a:t>
            </a:r>
            <a:r>
              <a:rPr lang="fr-FR" sz="4000" b="1" dirty="0" smtClean="0">
                <a:solidFill>
                  <a:srgbClr val="92D050"/>
                </a:solidFill>
                <a:effectLst>
                  <a:outerShdw blurRad="38100" dist="38100" dir="2700000" algn="tl">
                    <a:srgbClr val="000000">
                      <a:alpha val="43137"/>
                    </a:srgbClr>
                  </a:outerShdw>
                </a:effectLst>
                <a:latin typeface="Ariel narrow"/>
              </a:rPr>
              <a:t>phase de maquettage</a:t>
            </a:r>
            <a:endParaRPr lang="fr-FR" sz="4000" b="1" dirty="0">
              <a:solidFill>
                <a:srgbClr val="92D050"/>
              </a:solidFill>
              <a:effectLst>
                <a:outerShdw blurRad="38100" dist="38100" dir="2700000" algn="tl">
                  <a:srgbClr val="000000">
                    <a:alpha val="43137"/>
                  </a:srgbClr>
                </a:outerShdw>
              </a:effectLst>
              <a:latin typeface="Ariel narrow"/>
            </a:endParaRPr>
          </a:p>
        </p:txBody>
      </p:sp>
      <p:sp>
        <p:nvSpPr>
          <p:cNvPr id="3" name="Sous-titre 2"/>
          <p:cNvSpPr>
            <a:spLocks noGrp="1"/>
          </p:cNvSpPr>
          <p:nvPr>
            <p:ph type="subTitle" idx="1"/>
          </p:nvPr>
        </p:nvSpPr>
        <p:spPr>
          <a:xfrm>
            <a:off x="5852641" y="3077716"/>
            <a:ext cx="3009991" cy="1008112"/>
          </a:xfrm>
        </p:spPr>
        <p:txBody>
          <a:bodyPr>
            <a:normAutofit/>
          </a:bodyPr>
          <a:lstStyle/>
          <a:p>
            <a:r>
              <a:rPr lang="fr-FR" sz="2400" dirty="0" smtClean="0">
                <a:solidFill>
                  <a:schemeClr val="bg1">
                    <a:lumMod val="50000"/>
                  </a:schemeClr>
                </a:solidFill>
                <a:latin typeface="Arial" panose="020B0604020202020204" pitchFamily="34" charset="0"/>
                <a:cs typeface="Arial" panose="020B0604020202020204" pitchFamily="34" charset="0"/>
              </a:rPr>
              <a:t>Extension d’un bâtiment existant</a:t>
            </a:r>
            <a:endParaRPr lang="fr-FR" sz="2400" dirty="0">
              <a:solidFill>
                <a:schemeClr val="bg1">
                  <a:lumMod val="50000"/>
                </a:schemeClr>
              </a:solidFill>
              <a:latin typeface="Arial" panose="020B0604020202020204" pitchFamily="34" charset="0"/>
              <a:cs typeface="Arial" panose="020B0604020202020204" pitchFamily="34" charset="0"/>
            </a:endParaRPr>
          </a:p>
        </p:txBody>
      </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160" y="4077072"/>
            <a:ext cx="2690955" cy="194400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2257834"/>
            <a:ext cx="4462463"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105002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p:txBody>
          <a:bodyPr/>
          <a:lstStyle/>
          <a:p>
            <a:r>
              <a:rPr lang="fr-FR" dirty="0" smtClean="0"/>
              <a:t>Les exigences principales de la micro crèche</a:t>
            </a:r>
            <a:endParaRPr lang="fr-FR" dirty="0"/>
          </a:p>
        </p:txBody>
      </p:sp>
      <p:pic>
        <p:nvPicPr>
          <p:cNvPr id="901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492896"/>
            <a:ext cx="4621213" cy="324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593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76</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Analyse de l’existant</a:t>
            </a:r>
            <a:endParaRPr lang="fr-FR" sz="2800" b="1" dirty="0">
              <a:solidFill>
                <a:schemeClr val="bg1"/>
              </a:solidFill>
            </a:endParaRPr>
          </a:p>
        </p:txBody>
      </p:sp>
      <p:pic>
        <p:nvPicPr>
          <p:cNvPr id="3" name="Image 2"/>
          <p:cNvPicPr>
            <a:picLocks noChangeAspect="1"/>
          </p:cNvPicPr>
          <p:nvPr/>
        </p:nvPicPr>
        <p:blipFill rotWithShape="1">
          <a:blip r:embed="rId3">
            <a:extLst>
              <a:ext uri="{28A0092B-C50C-407E-A947-70E740481C1C}">
                <a14:useLocalDpi xmlns:a14="http://schemas.microsoft.com/office/drawing/2010/main" val="0"/>
              </a:ext>
            </a:extLst>
          </a:blip>
          <a:srcRect l="16351" t="4684" r="23276"/>
          <a:stretch/>
        </p:blipFill>
        <p:spPr>
          <a:xfrm>
            <a:off x="673137" y="2612974"/>
            <a:ext cx="2736174" cy="3239896"/>
          </a:xfrm>
          <a:prstGeom prst="rect">
            <a:avLst/>
          </a:prstGeom>
          <a:ln w="19050">
            <a:solidFill>
              <a:schemeClr val="bg1">
                <a:lumMod val="50000"/>
              </a:schemeClr>
            </a:solidFill>
          </a:ln>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8859" y="3220752"/>
            <a:ext cx="5897861" cy="3132000"/>
          </a:xfrm>
          <a:prstGeom prst="rect">
            <a:avLst/>
          </a:prstGeom>
        </p:spPr>
      </p:pic>
      <p:sp>
        <p:nvSpPr>
          <p:cNvPr id="7" name="Rectangle 6"/>
          <p:cNvSpPr/>
          <p:nvPr/>
        </p:nvSpPr>
        <p:spPr>
          <a:xfrm>
            <a:off x="3022335" y="2046914"/>
            <a:ext cx="4572000" cy="923330"/>
          </a:xfrm>
          <a:prstGeom prst="rect">
            <a:avLst/>
          </a:prstGeom>
        </p:spPr>
        <p:txBody>
          <a:bodyPr>
            <a:spAutoFit/>
          </a:bodyPr>
          <a:lstStyle/>
          <a:p>
            <a:pPr algn="ctr"/>
            <a:endParaRPr lang="fr-FR" dirty="0"/>
          </a:p>
          <a:p>
            <a:pPr algn="ctr"/>
            <a:r>
              <a:rPr lang="fr-FR" dirty="0"/>
              <a:t>DIAPO 1: PROJET avec visualisation de l'existant et l'emplacement de l'extension</a:t>
            </a:r>
          </a:p>
        </p:txBody>
      </p:sp>
    </p:spTree>
    <p:extLst>
      <p:ext uri="{BB962C8B-B14F-4D97-AF65-F5344CB8AC3E}">
        <p14:creationId xmlns:p14="http://schemas.microsoft.com/office/powerpoint/2010/main" val="45495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77</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3"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Contraintes du projet</a:t>
            </a:r>
            <a:endParaRPr lang="fr-FR" sz="2800" b="1" dirty="0">
              <a:solidFill>
                <a:schemeClr val="bg1"/>
              </a:solidFill>
            </a:endParaRPr>
          </a:p>
        </p:txBody>
      </p:sp>
      <p:sp>
        <p:nvSpPr>
          <p:cNvPr id="7" name="Rectangle 6"/>
          <p:cNvSpPr/>
          <p:nvPr/>
        </p:nvSpPr>
        <p:spPr>
          <a:xfrm>
            <a:off x="3022335" y="2046914"/>
            <a:ext cx="4572000" cy="923330"/>
          </a:xfrm>
          <a:prstGeom prst="rect">
            <a:avLst/>
          </a:prstGeom>
        </p:spPr>
        <p:txBody>
          <a:bodyPr>
            <a:spAutoFit/>
          </a:bodyPr>
          <a:lstStyle/>
          <a:p>
            <a:pPr algn="ctr"/>
            <a:endParaRPr lang="fr-FR" dirty="0"/>
          </a:p>
          <a:p>
            <a:pPr algn="ctr"/>
            <a:r>
              <a:rPr lang="fr-FR" dirty="0"/>
              <a:t>DIAPO 1: PROJET avec visualisation de l'existant et l'emplacement de l'extension</a:t>
            </a:r>
          </a:p>
        </p:txBody>
      </p:sp>
      <p:pic>
        <p:nvPicPr>
          <p:cNvPr id="2" name="Image 1"/>
          <p:cNvPicPr>
            <a:picLocks noChangeAspect="1"/>
          </p:cNvPicPr>
          <p:nvPr/>
        </p:nvPicPr>
        <p:blipFill rotWithShape="1">
          <a:blip r:embed="rId4">
            <a:extLst>
              <a:ext uri="{28A0092B-C50C-407E-A947-70E740481C1C}">
                <a14:useLocalDpi xmlns:a14="http://schemas.microsoft.com/office/drawing/2010/main" val="0"/>
              </a:ext>
            </a:extLst>
          </a:blip>
          <a:srcRect l="10611" t="6776" r="43711" b="417"/>
          <a:stretch/>
        </p:blipFill>
        <p:spPr>
          <a:xfrm>
            <a:off x="2449064" y="497832"/>
            <a:ext cx="2410968" cy="7539680"/>
          </a:xfrm>
          <a:prstGeom prst="rect">
            <a:avLst/>
          </a:prstGeom>
          <a:scene3d>
            <a:camera prst="isometricTopUp"/>
            <a:lightRig rig="threePt" dir="t"/>
          </a:scene3d>
        </p:spPr>
      </p:pic>
      <p:pic>
        <p:nvPicPr>
          <p:cNvPr id="4" name="Image 3"/>
          <p:cNvPicPr>
            <a:picLocks noChangeAspect="1"/>
          </p:cNvPicPr>
          <p:nvPr/>
        </p:nvPicPr>
        <p:blipFill rotWithShape="1">
          <a:blip r:embed="rId5">
            <a:extLst>
              <a:ext uri="{28A0092B-C50C-407E-A947-70E740481C1C}">
                <a14:useLocalDpi xmlns:a14="http://schemas.microsoft.com/office/drawing/2010/main" val="0"/>
              </a:ext>
            </a:extLst>
          </a:blip>
          <a:srcRect l="17383" t="17426" r="29501" b="2972"/>
          <a:stretch/>
        </p:blipFill>
        <p:spPr>
          <a:xfrm>
            <a:off x="4565888" y="2467672"/>
            <a:ext cx="2389586" cy="3600000"/>
          </a:xfrm>
          <a:prstGeom prst="rect">
            <a:avLst/>
          </a:prstGeom>
          <a:scene3d>
            <a:camera prst="isometricTopUp"/>
            <a:lightRig rig="threePt" dir="t"/>
          </a:scene3d>
        </p:spPr>
      </p:pic>
      <p:sp>
        <p:nvSpPr>
          <p:cNvPr id="8" name="Rectangle 7"/>
          <p:cNvSpPr/>
          <p:nvPr/>
        </p:nvSpPr>
        <p:spPr>
          <a:xfrm>
            <a:off x="1259632" y="3429000"/>
            <a:ext cx="2202464" cy="2016224"/>
          </a:xfrm>
          <a:prstGeom prst="rect">
            <a:avLst/>
          </a:prstGeom>
          <a:solidFill>
            <a:srgbClr val="00B050"/>
          </a:solidFill>
          <a:ln>
            <a:solidFill>
              <a:srgbClr val="00B050"/>
            </a:solid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grpSp>
        <p:nvGrpSpPr>
          <p:cNvPr id="3" name="Groupe 2"/>
          <p:cNvGrpSpPr/>
          <p:nvPr/>
        </p:nvGrpSpPr>
        <p:grpSpPr>
          <a:xfrm>
            <a:off x="-1476672" y="2118922"/>
            <a:ext cx="3384376" cy="3110278"/>
            <a:chOff x="-1476672" y="2118922"/>
            <a:chExt cx="3384376" cy="3110278"/>
          </a:xfrm>
          <a:solidFill>
            <a:schemeClr val="accent6">
              <a:lumMod val="75000"/>
            </a:schemeClr>
          </a:solidFill>
        </p:grpSpPr>
        <p:sp>
          <p:nvSpPr>
            <p:cNvPr id="36" name="Rectangle 35"/>
            <p:cNvSpPr/>
            <p:nvPr/>
          </p:nvSpPr>
          <p:spPr>
            <a:xfrm>
              <a:off x="-612765" y="2118922"/>
              <a:ext cx="1440349" cy="3110278"/>
            </a:xfrm>
            <a:prstGeom prst="rect">
              <a:avLst/>
            </a:prstGeom>
            <a:grp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000" dirty="0">
                <a:solidFill>
                  <a:schemeClr val="bg1"/>
                </a:solidFill>
              </a:endParaRPr>
            </a:p>
          </p:txBody>
        </p:sp>
        <p:sp>
          <p:nvSpPr>
            <p:cNvPr id="37" name="Rectangle 36"/>
            <p:cNvSpPr/>
            <p:nvPr/>
          </p:nvSpPr>
          <p:spPr>
            <a:xfrm>
              <a:off x="-1476672" y="2204864"/>
              <a:ext cx="3384376" cy="1152128"/>
            </a:xfrm>
            <a:prstGeom prst="rect">
              <a:avLst/>
            </a:prstGeom>
            <a:grp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grpSp>
      <p:sp>
        <p:nvSpPr>
          <p:cNvPr id="38" name="Rectangle 37"/>
          <p:cNvSpPr/>
          <p:nvPr/>
        </p:nvSpPr>
        <p:spPr>
          <a:xfrm>
            <a:off x="2771800" y="4221088"/>
            <a:ext cx="1762703" cy="3265784"/>
          </a:xfrm>
          <a:prstGeom prst="rect">
            <a:avLst/>
          </a:prstGeom>
          <a:solidFill>
            <a:schemeClr val="accent5"/>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spTree>
    <p:extLst>
      <p:ext uri="{BB962C8B-B14F-4D97-AF65-F5344CB8AC3E}">
        <p14:creationId xmlns:p14="http://schemas.microsoft.com/office/powerpoint/2010/main" val="304131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bg1"/>
                                      </p:to>
                                    </p:animClr>
                                  </p:subTnLst>
                                </p:cTn>
                              </p:par>
                            </p:childTnLst>
                          </p:cTn>
                        </p:par>
                        <p:par>
                          <p:cTn id="19" fill="hold">
                            <p:stCondLst>
                              <p:cond delay="2500"/>
                            </p:stCondLst>
                            <p:childTnLst>
                              <p:par>
                                <p:cTn id="20" presetID="10" presetClass="exit" presetSubtype="0" fill="hold" nodeType="afterEffect">
                                  <p:stCondLst>
                                    <p:cond delay="50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par>
                          <p:cTn id="23" fill="hold">
                            <p:stCondLst>
                              <p:cond delay="3500"/>
                            </p:stCondLst>
                            <p:childTnLst>
                              <p:par>
                                <p:cTn id="24" presetID="1" presetClass="entr" presetSubtype="0" fill="hold" grpId="0" nodeType="afterEffect">
                                  <p:stCondLst>
                                    <p:cond delay="1000"/>
                                  </p:stCondLst>
                                  <p:childTnLst>
                                    <p:set>
                                      <p:cBhvr>
                                        <p:cTn id="25" dur="1" fill="hold">
                                          <p:stCondLst>
                                            <p:cond delay="0"/>
                                          </p:stCondLst>
                                        </p:cTn>
                                        <p:tgtEl>
                                          <p:spTgt spid="38"/>
                                        </p:tgtEl>
                                        <p:attrNameLst>
                                          <p:attrName>style.visibility</p:attrName>
                                        </p:attrNameLst>
                                      </p:cBhvr>
                                      <p:to>
                                        <p:strVal val="visible"/>
                                      </p:to>
                                    </p:set>
                                  </p:childTnLst>
                                </p:cTn>
                              </p:par>
                            </p:childTnLst>
                          </p:cTn>
                        </p:par>
                        <p:par>
                          <p:cTn id="26" fill="hold">
                            <p:stCondLst>
                              <p:cond delay="4500"/>
                            </p:stCondLst>
                            <p:childTnLst>
                              <p:par>
                                <p:cTn id="27" presetID="10" presetClass="exit" presetSubtype="0" fill="hold" grpId="1" nodeType="afterEffect">
                                  <p:stCondLst>
                                    <p:cond delay="500"/>
                                  </p:stCondLst>
                                  <p:childTnLst>
                                    <p:animEffect transition="out" filter="fade">
                                      <p:cBhvr>
                                        <p:cTn id="28" dur="500"/>
                                        <p:tgtEl>
                                          <p:spTgt spid="38"/>
                                        </p:tgtEl>
                                      </p:cBhvr>
                                    </p:animEffect>
                                    <p:set>
                                      <p:cBhvr>
                                        <p:cTn id="29" dur="1" fill="hold">
                                          <p:stCondLst>
                                            <p:cond delay="499"/>
                                          </p:stCondLst>
                                        </p:cTn>
                                        <p:tgtEl>
                                          <p:spTgt spid="38"/>
                                        </p:tgtEl>
                                        <p:attrNameLst>
                                          <p:attrName>style.visibility</p:attrName>
                                        </p:attrNameLst>
                                      </p:cBhvr>
                                      <p:to>
                                        <p:strVal val="hidden"/>
                                      </p:to>
                                    </p:set>
                                  </p:childTnLst>
                                </p:cTn>
                              </p:par>
                            </p:childTnLst>
                          </p:cTn>
                        </p:par>
                        <p:par>
                          <p:cTn id="30" fill="hold">
                            <p:stCondLst>
                              <p:cond delay="5500"/>
                            </p:stCondLst>
                            <p:childTnLst>
                              <p:par>
                                <p:cTn id="31" presetID="1" presetClass="entr" presetSubtype="0" fill="hold" grpId="0" nodeType="afterEffect">
                                  <p:stCondLst>
                                    <p:cond delay="100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8" grpId="0" animBg="1"/>
      <p:bldP spid="38"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78</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Contraintes du projet</a:t>
            </a:r>
            <a:endParaRPr lang="fr-FR" sz="2800" b="1" dirty="0">
              <a:solidFill>
                <a:schemeClr val="bg1"/>
              </a:solidFill>
            </a:endParaRPr>
          </a:p>
        </p:txBody>
      </p:sp>
      <p:sp>
        <p:nvSpPr>
          <p:cNvPr id="7" name="Rectangle 6"/>
          <p:cNvSpPr/>
          <p:nvPr/>
        </p:nvSpPr>
        <p:spPr>
          <a:xfrm>
            <a:off x="3022335" y="2046914"/>
            <a:ext cx="4572000" cy="923330"/>
          </a:xfrm>
          <a:prstGeom prst="rect">
            <a:avLst/>
          </a:prstGeom>
        </p:spPr>
        <p:txBody>
          <a:bodyPr>
            <a:spAutoFit/>
          </a:bodyPr>
          <a:lstStyle/>
          <a:p>
            <a:pPr algn="ctr"/>
            <a:endParaRPr lang="fr-FR" dirty="0"/>
          </a:p>
          <a:p>
            <a:pPr algn="ctr"/>
            <a:r>
              <a:rPr lang="fr-FR" dirty="0"/>
              <a:t>DIAPO 1: PROJET avec visualisation de l'existant et l'emplacement de l'extension</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959" y="2334254"/>
            <a:ext cx="6660000" cy="3912658"/>
          </a:xfrm>
          <a:prstGeom prst="rect">
            <a:avLst/>
          </a:prstGeom>
        </p:spPr>
      </p:pic>
    </p:spTree>
    <p:extLst>
      <p:ext uri="{BB962C8B-B14F-4D97-AF65-F5344CB8AC3E}">
        <p14:creationId xmlns:p14="http://schemas.microsoft.com/office/powerpoint/2010/main" val="378509099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79</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Cahier des charges</a:t>
            </a:r>
            <a:endParaRPr lang="fr-FR" sz="2800" b="1" dirty="0">
              <a:solidFill>
                <a:schemeClr val="bg1"/>
              </a:solidFill>
            </a:endParaRPr>
          </a:p>
        </p:txBody>
      </p:sp>
      <p:pic>
        <p:nvPicPr>
          <p:cNvPr id="2" name="Image 1"/>
          <p:cNvPicPr>
            <a:picLocks noChangeAspect="1"/>
          </p:cNvPicPr>
          <p:nvPr/>
        </p:nvPicPr>
        <p:blipFill rotWithShape="1">
          <a:blip r:embed="rId3">
            <a:extLst>
              <a:ext uri="{28A0092B-C50C-407E-A947-70E740481C1C}">
                <a14:useLocalDpi xmlns:a14="http://schemas.microsoft.com/office/drawing/2010/main" val="0"/>
              </a:ext>
            </a:extLst>
          </a:blip>
          <a:srcRect r="11429" b="43678"/>
          <a:stretch/>
        </p:blipFill>
        <p:spPr>
          <a:xfrm>
            <a:off x="520540" y="2564904"/>
            <a:ext cx="8098971" cy="3459039"/>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78689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à coins arrondis 6"/>
          <p:cNvSpPr/>
          <p:nvPr/>
        </p:nvSpPr>
        <p:spPr>
          <a:xfrm>
            <a:off x="1499162" y="1283568"/>
            <a:ext cx="7177294" cy="4385528"/>
          </a:xfrm>
          <a:prstGeom prst="roundRect">
            <a:avLst>
              <a:gd name="adj" fmla="val 39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grpSp>
        <p:nvGrpSpPr>
          <p:cNvPr id="92166" name="Groupe 92165"/>
          <p:cNvGrpSpPr/>
          <p:nvPr/>
        </p:nvGrpSpPr>
        <p:grpSpPr>
          <a:xfrm>
            <a:off x="-637573" y="1896426"/>
            <a:ext cx="4273469" cy="4268878"/>
            <a:chOff x="-798520" y="2385120"/>
            <a:chExt cx="4273469" cy="4268878"/>
          </a:xfrm>
        </p:grpSpPr>
        <p:sp>
          <p:nvSpPr>
            <p:cNvPr id="92165" name="Cube 92164"/>
            <p:cNvSpPr/>
            <p:nvPr/>
          </p:nvSpPr>
          <p:spPr>
            <a:xfrm>
              <a:off x="-4666" y="5789902"/>
              <a:ext cx="2664306" cy="864096"/>
            </a:xfrm>
            <a:prstGeom prst="cube">
              <a:avLst>
                <a:gd name="adj" fmla="val 4800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smtClean="0">
                  <a:solidFill>
                    <a:schemeClr val="accent4">
                      <a:lumMod val="75000"/>
                    </a:schemeClr>
                  </a:solidFill>
                </a:rPr>
                <a:t>Personne ressource</a:t>
              </a:r>
              <a:endParaRPr lang="fr-FR" b="1" dirty="0">
                <a:solidFill>
                  <a:schemeClr val="accent4">
                    <a:lumMod val="75000"/>
                  </a:schemeClr>
                </a:solidFill>
              </a:endParaRPr>
            </a:p>
          </p:txBody>
        </p:sp>
        <p:pic>
          <p:nvPicPr>
            <p:cNvPr id="31" name="Image 30"/>
            <p:cNvPicPr>
              <a:picLocks noChangeAspect="1"/>
            </p:cNvPicPr>
            <p:nvPr/>
          </p:nvPicPr>
          <p:blipFill rotWithShape="1">
            <a:blip r:embed="rId4">
              <a:extLst>
                <a:ext uri="{28A0092B-C50C-407E-A947-70E740481C1C}">
                  <a14:useLocalDpi xmlns:a14="http://schemas.microsoft.com/office/drawing/2010/main" val="0"/>
                </a:ext>
              </a:extLst>
            </a:blip>
            <a:srcRect b="9679"/>
            <a:stretch/>
          </p:blipFill>
          <p:spPr>
            <a:xfrm>
              <a:off x="-798520" y="2385120"/>
              <a:ext cx="4273469" cy="3836830"/>
            </a:xfrm>
            <a:prstGeom prst="rect">
              <a:avLst/>
            </a:prstGeom>
          </p:spPr>
        </p:pic>
      </p:grpSp>
      <p:sp>
        <p:nvSpPr>
          <p:cNvPr id="5" name="ZoneTexte 4"/>
          <p:cNvSpPr txBox="1"/>
          <p:nvPr/>
        </p:nvSpPr>
        <p:spPr>
          <a:xfrm>
            <a:off x="1747852" y="1478298"/>
            <a:ext cx="4860032" cy="461665"/>
          </a:xfrm>
          <a:prstGeom prst="rect">
            <a:avLst/>
          </a:prstGeom>
          <a:noFill/>
        </p:spPr>
        <p:txBody>
          <a:bodyPr wrap="square" rtlCol="0">
            <a:spAutoFit/>
          </a:bodyPr>
          <a:lstStyle/>
          <a:p>
            <a:r>
              <a:rPr lang="fr-FR" sz="2400" dirty="0" smtClean="0">
                <a:solidFill>
                  <a:schemeClr val="bg1"/>
                </a:solidFill>
              </a:rPr>
              <a:t>ACTIVITE, situation </a:t>
            </a:r>
            <a:r>
              <a:rPr lang="fr-FR" sz="2400" dirty="0">
                <a:solidFill>
                  <a:schemeClr val="bg1"/>
                </a:solidFill>
              </a:rPr>
              <a:t>vécue, </a:t>
            </a:r>
            <a:r>
              <a:rPr lang="fr-FR" sz="2400" dirty="0" smtClean="0">
                <a:solidFill>
                  <a:schemeClr val="bg1"/>
                </a:solidFill>
              </a:rPr>
              <a:t>simulée</a:t>
            </a:r>
            <a:endParaRPr lang="fr-FR" sz="2400" dirty="0">
              <a:solidFill>
                <a:schemeClr val="bg1"/>
              </a:solidFill>
            </a:endParaRPr>
          </a:p>
        </p:txBody>
      </p:sp>
      <p:pic>
        <p:nvPicPr>
          <p:cNvPr id="24" name="Imag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grpSp>
        <p:nvGrpSpPr>
          <p:cNvPr id="2" name="Groupe 1"/>
          <p:cNvGrpSpPr/>
          <p:nvPr/>
        </p:nvGrpSpPr>
        <p:grpSpPr>
          <a:xfrm>
            <a:off x="3263020" y="2261832"/>
            <a:ext cx="4224859" cy="4304074"/>
            <a:chOff x="3263020" y="2261832"/>
            <a:chExt cx="4224859" cy="4304074"/>
          </a:xfrm>
        </p:grpSpPr>
        <p:pic>
          <p:nvPicPr>
            <p:cNvPr id="26" name="Imag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92160" name="Image 921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0907" y="2564904"/>
              <a:ext cx="1426977" cy="576064"/>
            </a:xfrm>
            <a:prstGeom prst="rect">
              <a:avLst/>
            </a:prstGeom>
          </p:spPr>
        </p:pic>
      </p:grpSp>
      <p:grpSp>
        <p:nvGrpSpPr>
          <p:cNvPr id="40" name="Groupe 21"/>
          <p:cNvGrpSpPr>
            <a:grpSpLocks/>
          </p:cNvGrpSpPr>
          <p:nvPr/>
        </p:nvGrpSpPr>
        <p:grpSpPr bwMode="auto">
          <a:xfrm>
            <a:off x="152402" y="692696"/>
            <a:ext cx="8785223" cy="6048671"/>
            <a:chOff x="1" y="-122217"/>
            <a:chExt cx="4575709" cy="3422094"/>
          </a:xfrm>
        </p:grpSpPr>
        <p:sp>
          <p:nvSpPr>
            <p:cNvPr id="41"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2"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43"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28" name="Imag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spTree>
    <p:extLst>
      <p:ext uri="{BB962C8B-B14F-4D97-AF65-F5344CB8AC3E}">
        <p14:creationId xmlns:p14="http://schemas.microsoft.com/office/powerpoint/2010/main" val="61793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100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500"/>
                                  </p:stCondLst>
                                  <p:childTnLst>
                                    <p:set>
                                      <p:cBhvr>
                                        <p:cTn id="12" dur="1" fill="hold">
                                          <p:stCondLst>
                                            <p:cond delay="0"/>
                                          </p:stCondLst>
                                        </p:cTn>
                                        <p:tgtEl>
                                          <p:spTgt spid="92166"/>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000"/>
                                  </p:stCondLst>
                                  <p:childTnLst>
                                    <p:set>
                                      <p:cBhvr>
                                        <p:cTn id="15" dur="1" fill="hold">
                                          <p:stCondLst>
                                            <p:cond delay="0"/>
                                          </p:stCondLst>
                                        </p:cTn>
                                        <p:tgtEl>
                                          <p:spTgt spid="24"/>
                                        </p:tgtEl>
                                        <p:attrNameLst>
                                          <p:attrName>style.visibility</p:attrName>
                                        </p:attrNameLst>
                                      </p:cBhvr>
                                      <p:to>
                                        <p:strVal val="visible"/>
                                      </p:to>
                                    </p:set>
                                  </p:childTnLst>
                                </p:cTn>
                              </p:par>
                            </p:childTnLst>
                          </p:cTn>
                        </p:par>
                        <p:par>
                          <p:cTn id="16" fill="hold">
                            <p:stCondLst>
                              <p:cond delay="3500"/>
                            </p:stCondLst>
                            <p:childTnLst>
                              <p:par>
                                <p:cTn id="17" presetID="1" presetClass="entr" presetSubtype="0" fill="hold" nodeType="afterEffect">
                                  <p:stCondLst>
                                    <p:cond delay="10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4500"/>
                            </p:stCondLst>
                            <p:childTnLst>
                              <p:par>
                                <p:cTn id="20" presetID="1" presetClass="entr" presetSubtype="0" fill="hold" nodeType="afterEffect">
                                  <p:stCondLst>
                                    <p:cond delay="1000"/>
                                  </p:stCondLst>
                                  <p:childTnLst>
                                    <p:set>
                                      <p:cBhvr>
                                        <p:cTn id="2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80</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Brainstorming sur les solutions d’implantation de l’extension</a:t>
            </a:r>
            <a:endParaRPr lang="fr-FR" sz="2800" b="1" dirty="0">
              <a:solidFill>
                <a:schemeClr val="bg1"/>
              </a:solidFill>
            </a:endParaRPr>
          </a:p>
        </p:txBody>
      </p:sp>
    </p:spTree>
    <p:extLst>
      <p:ext uri="{BB962C8B-B14F-4D97-AF65-F5344CB8AC3E}">
        <p14:creationId xmlns:p14="http://schemas.microsoft.com/office/powerpoint/2010/main" val="375166980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81</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Planification des tâches</a:t>
            </a:r>
            <a:endParaRPr lang="fr-FR" sz="2800" b="1"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735" y="2457735"/>
            <a:ext cx="6531213" cy="36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275" y="2082823"/>
            <a:ext cx="6741747" cy="423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8744" t="24090" r="1137" b="50841"/>
          <a:stretch/>
        </p:blipFill>
        <p:spPr bwMode="auto">
          <a:xfrm>
            <a:off x="5558543" y="3126658"/>
            <a:ext cx="2037793" cy="1073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8744" t="67616" r="1716" b="8204"/>
          <a:stretch/>
        </p:blipFill>
        <p:spPr bwMode="auto">
          <a:xfrm>
            <a:off x="5569091" y="4985389"/>
            <a:ext cx="1998645" cy="1035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608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4"/>
                                        </p:tgtEl>
                                      </p:cBhvr>
                                    </p:animEffect>
                                    <p:set>
                                      <p:cBhvr>
                                        <p:cTn id="12" dur="1" fill="hold">
                                          <p:stCondLst>
                                            <p:cond delay="499"/>
                                          </p:stCondLst>
                                        </p:cTn>
                                        <p:tgtEl>
                                          <p:spTgt spid="307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5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32"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plus(out)">
                                      <p:cBhvr>
                                        <p:cTn id="21" dur="2000"/>
                                        <p:tgtEl>
                                          <p:spTgt spid="3076"/>
                                        </p:tgtEl>
                                      </p:cBhvr>
                                    </p:animEffect>
                                  </p:childTnLst>
                                </p:cTn>
                              </p:par>
                            </p:childTnLst>
                          </p:cTn>
                        </p:par>
                      </p:childTnLst>
                    </p:cTn>
                  </p:par>
                  <p:par>
                    <p:cTn id="22" fill="hold">
                      <p:stCondLst>
                        <p:cond delay="indefinite"/>
                      </p:stCondLst>
                      <p:childTnLst>
                        <p:par>
                          <p:cTn id="23" fill="hold">
                            <p:stCondLst>
                              <p:cond delay="0"/>
                            </p:stCondLst>
                            <p:childTnLst>
                              <p:par>
                                <p:cTn id="24" presetID="13" presetClass="entr" presetSubtype="32"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plus(out)">
                                      <p:cBhvr>
                                        <p:cTn id="26"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80832562"/>
              </p:ext>
            </p:extLst>
          </p:nvPr>
        </p:nvGraphicFramePr>
        <p:xfrm>
          <a:off x="1568748" y="1412776"/>
          <a:ext cx="6675659"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5" name="Groupe 64"/>
          <p:cNvGrpSpPr/>
          <p:nvPr/>
        </p:nvGrpSpPr>
        <p:grpSpPr>
          <a:xfrm>
            <a:off x="3689058" y="297699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513283" y="3837243"/>
            <a:ext cx="2330525" cy="1348003"/>
            <a:chOff x="297259" y="3837243"/>
            <a:chExt cx="2330525" cy="1348003"/>
          </a:xfrm>
        </p:grpSpPr>
        <p:pic>
          <p:nvPicPr>
            <p:cNvPr id="14" name="Image 2"/>
            <p:cNvPicPr>
              <a:picLocks noChangeAspect="1" noChangeArrowheads="1"/>
            </p:cNvPicPr>
            <p:nvPr/>
          </p:nvPicPr>
          <p:blipFill rotWithShape="1">
            <a:blip r:embed="rId8">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32756" y="2694731"/>
            <a:ext cx="2439044" cy="1022301"/>
            <a:chOff x="116732" y="2694731"/>
            <a:chExt cx="2439044" cy="1022301"/>
          </a:xfrm>
        </p:grpSpPr>
        <p:pic>
          <p:nvPicPr>
            <p:cNvPr id="15" name="Image 5"/>
            <p:cNvPicPr>
              <a:picLocks noChangeAspect="1" noChangeArrowheads="1"/>
            </p:cNvPicPr>
            <p:nvPr/>
          </p:nvPicPr>
          <p:blipFill rotWithShape="1">
            <a:blip r:embed="rId9">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576078" y="1490490"/>
            <a:ext cx="2555762" cy="984316"/>
            <a:chOff x="360054" y="1490490"/>
            <a:chExt cx="2555762" cy="984316"/>
          </a:xfrm>
        </p:grpSpPr>
        <p:pic>
          <p:nvPicPr>
            <p:cNvPr id="13"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10">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a:xfrm>
              <a:off x="360054" y="1490490"/>
              <a:ext cx="2555762" cy="369332"/>
            </a:xfrm>
            <a:prstGeom prst="rect">
              <a:avLst/>
            </a:prstGeom>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5758602" y="123125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 name="Groupe 1"/>
          <p:cNvGrpSpPr/>
          <p:nvPr/>
        </p:nvGrpSpPr>
        <p:grpSpPr>
          <a:xfrm>
            <a:off x="6876260" y="1772816"/>
            <a:ext cx="2771782" cy="646331"/>
            <a:chOff x="6876260" y="1772816"/>
            <a:chExt cx="2771782" cy="646331"/>
          </a:xfrm>
        </p:grpSpPr>
        <p:sp>
          <p:nvSpPr>
            <p:cNvPr id="30" name="Rectangle 29"/>
            <p:cNvSpPr/>
            <p:nvPr/>
          </p:nvSpPr>
          <p:spPr>
            <a:xfrm>
              <a:off x="7092280" y="1772816"/>
              <a:ext cx="2555762" cy="646331"/>
            </a:xfrm>
            <a:prstGeom prst="rect">
              <a:avLst/>
            </a:prstGeom>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08822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308304" y="2492896"/>
            <a:ext cx="2555762" cy="369332"/>
            <a:chOff x="7308304" y="2492896"/>
            <a:chExt cx="2555762" cy="369332"/>
          </a:xfrm>
        </p:grpSpPr>
        <p:sp>
          <p:nvSpPr>
            <p:cNvPr id="32" name="Rectangle 31"/>
            <p:cNvSpPr/>
            <p:nvPr/>
          </p:nvSpPr>
          <p:spPr>
            <a:xfrm>
              <a:off x="7308304" y="2492896"/>
              <a:ext cx="2555762" cy="369332"/>
            </a:xfrm>
            <a:prstGeom prst="rect">
              <a:avLst/>
            </a:prstGeom>
          </p:spPr>
          <p:txBody>
            <a:bodyPr wrap="square">
              <a:spAutoFit/>
            </a:bodyPr>
            <a:lstStyle/>
            <a:p>
              <a:pPr lvl="0"/>
              <a:r>
                <a:rPr lang="fr-FR" dirty="0"/>
                <a:t>Isoler l’enveloppe</a:t>
              </a:r>
            </a:p>
          </p:txBody>
        </p:sp>
        <p:cxnSp>
          <p:nvCxnSpPr>
            <p:cNvPr id="33" name="Connecteur droit 32"/>
            <p:cNvCxnSpPr/>
            <p:nvPr/>
          </p:nvCxnSpPr>
          <p:spPr>
            <a:xfrm flipH="1">
              <a:off x="7308304" y="2829272"/>
              <a:ext cx="194421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452322" y="306896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3" name="Groupe 72"/>
          <p:cNvGrpSpPr/>
          <p:nvPr/>
        </p:nvGrpSpPr>
        <p:grpSpPr>
          <a:xfrm>
            <a:off x="6254818" y="532487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508105" y="595102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5" name="Groupe 74"/>
          <p:cNvGrpSpPr/>
          <p:nvPr/>
        </p:nvGrpSpPr>
        <p:grpSpPr>
          <a:xfrm>
            <a:off x="1043608" y="5999365"/>
            <a:ext cx="3096344" cy="646331"/>
            <a:chOff x="827584" y="5999365"/>
            <a:chExt cx="3096344" cy="646331"/>
          </a:xfrm>
        </p:grpSpPr>
        <p:sp>
          <p:nvSpPr>
            <p:cNvPr id="48" name="Rectangle 47"/>
            <p:cNvSpPr/>
            <p:nvPr/>
          </p:nvSpPr>
          <p:spPr>
            <a:xfrm>
              <a:off x="827584" y="5999365"/>
              <a:ext cx="2232249" cy="646331"/>
            </a:xfrm>
            <a:prstGeom prst="rect">
              <a:avLst/>
            </a:prstGeom>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755576" y="537321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8085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65"/>
                                        </p:tgtEl>
                                        <p:attrNameLst>
                                          <p:attrName>style.visibility</p:attrName>
                                        </p:attrNameLst>
                                      </p:cBhvr>
                                      <p:to>
                                        <p:strVal val="visible"/>
                                      </p:to>
                                    </p:set>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3000" fill="hold"/>
                                        <p:tgtEl>
                                          <p:spTgt spid="17"/>
                                        </p:tgtEl>
                                        <p:attrNameLst>
                                          <p:attrName>ppt_w</p:attrName>
                                        </p:attrNameLst>
                                      </p:cBhvr>
                                      <p:tavLst>
                                        <p:tav tm="0">
                                          <p:val>
                                            <p:fltVal val="0"/>
                                          </p:val>
                                        </p:tav>
                                        <p:tav tm="100000">
                                          <p:val>
                                            <p:strVal val="#ppt_w"/>
                                          </p:val>
                                        </p:tav>
                                      </p:tavLst>
                                    </p:anim>
                                    <p:anim calcmode="lin" valueType="num">
                                      <p:cBhvr>
                                        <p:cTn id="11" dur="3000" fill="hold"/>
                                        <p:tgtEl>
                                          <p:spTgt spid="17"/>
                                        </p:tgtEl>
                                        <p:attrNameLst>
                                          <p:attrName>ppt_h</p:attrName>
                                        </p:attrNameLst>
                                      </p:cBhvr>
                                      <p:tavLst>
                                        <p:tav tm="0">
                                          <p:val>
                                            <p:fltVal val="0"/>
                                          </p:val>
                                        </p:tav>
                                        <p:tav tm="100000">
                                          <p:val>
                                            <p:strVal val="#ppt_h"/>
                                          </p:val>
                                        </p:tav>
                                      </p:tavLst>
                                    </p:anim>
                                    <p:animEffect transition="in" filter="fade">
                                      <p:cBhvr>
                                        <p:cTn id="12" dur="3000"/>
                                        <p:tgtEl>
                                          <p:spTgt spid="17"/>
                                        </p:tgtEl>
                                      </p:cBhvr>
                                    </p:animEffect>
                                  </p:childTnLst>
                                </p:cTn>
                              </p:par>
                            </p:childTnLst>
                          </p:cTn>
                        </p:par>
                        <p:par>
                          <p:cTn id="13" fill="hold">
                            <p:stCondLst>
                              <p:cond delay="3500"/>
                            </p:stCondLst>
                            <p:childTnLst>
                              <p:par>
                                <p:cTn id="14" presetID="22" presetClass="entr" presetSubtype="2"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right)">
                                      <p:cBhvr>
                                        <p:cTn id="16" dur="500"/>
                                        <p:tgtEl>
                                          <p:spTgt spid="66"/>
                                        </p:tgtEl>
                                      </p:cBhvr>
                                    </p:animEffect>
                                  </p:childTnLst>
                                </p:cTn>
                              </p:par>
                            </p:childTnLst>
                          </p:cTn>
                        </p:par>
                        <p:par>
                          <p:cTn id="17" fill="hold">
                            <p:stCondLst>
                              <p:cond delay="4000"/>
                            </p:stCondLst>
                            <p:childTnLst>
                              <p:par>
                                <p:cTn id="18" presetID="22" presetClass="entr" presetSubtype="2"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wipe(right)">
                                      <p:cBhvr>
                                        <p:cTn id="20" dur="500"/>
                                        <p:tgtEl>
                                          <p:spTgt spid="67"/>
                                        </p:tgtEl>
                                      </p:cBhvr>
                                    </p:animEffect>
                                  </p:childTnLst>
                                </p:cTn>
                              </p:par>
                            </p:childTnLst>
                          </p:cTn>
                        </p:par>
                        <p:par>
                          <p:cTn id="21" fill="hold">
                            <p:stCondLst>
                              <p:cond delay="4500"/>
                            </p:stCondLst>
                            <p:childTnLst>
                              <p:par>
                                <p:cTn id="22" presetID="22" presetClass="entr" presetSubtype="2"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right)">
                                      <p:cBhvr>
                                        <p:cTn id="24" dur="500"/>
                                        <p:tgtEl>
                                          <p:spTgt spid="68"/>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wipe(left)">
                                      <p:cBhvr>
                                        <p:cTn id="28" dur="500"/>
                                        <p:tgtEl>
                                          <p:spTgt spid="69"/>
                                        </p:tgtEl>
                                      </p:cBhvr>
                                    </p:animEffect>
                                  </p:childTnLst>
                                </p:cTn>
                              </p:par>
                            </p:childTnLst>
                          </p:cTn>
                        </p:par>
                        <p:par>
                          <p:cTn id="29" fill="hold">
                            <p:stCondLst>
                              <p:cond delay="5500"/>
                            </p:stCondLst>
                            <p:childTnLst>
                              <p:par>
                                <p:cTn id="30" presetID="2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6000"/>
                            </p:stCondLst>
                            <p:childTnLst>
                              <p:par>
                                <p:cTn id="34" presetID="22" presetClass="entr" presetSubtype="8" fill="hold"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ipe(left)">
                                      <p:cBhvr>
                                        <p:cTn id="36" dur="500"/>
                                        <p:tgtEl>
                                          <p:spTgt spid="70"/>
                                        </p:tgtEl>
                                      </p:cBhvr>
                                    </p:animEffect>
                                  </p:childTnLst>
                                </p:cTn>
                              </p:par>
                            </p:childTnLst>
                          </p:cTn>
                        </p:par>
                        <p:par>
                          <p:cTn id="37" fill="hold">
                            <p:stCondLst>
                              <p:cond delay="6500"/>
                            </p:stCondLst>
                            <p:childTnLst>
                              <p:par>
                                <p:cTn id="38" presetID="22" presetClass="entr" presetSubtype="8"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left)">
                                      <p:cBhvr>
                                        <p:cTn id="40" dur="500"/>
                                        <p:tgtEl>
                                          <p:spTgt spid="71"/>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childTnLst>
                          </p:cTn>
                        </p:par>
                        <p:par>
                          <p:cTn id="45" fill="hold">
                            <p:stCondLst>
                              <p:cond delay="7500"/>
                            </p:stCondLst>
                            <p:childTnLst>
                              <p:par>
                                <p:cTn id="46" presetID="22" presetClass="entr" presetSubtype="8"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500"/>
                                        <p:tgtEl>
                                          <p:spTgt spid="73"/>
                                        </p:tgtEl>
                                      </p:cBhvr>
                                    </p:animEffect>
                                  </p:childTnLst>
                                </p:cTn>
                              </p:par>
                            </p:childTnLst>
                          </p:cTn>
                        </p:par>
                        <p:par>
                          <p:cTn id="49" fill="hold">
                            <p:stCondLst>
                              <p:cond delay="8000"/>
                            </p:stCondLst>
                            <p:childTnLst>
                              <p:par>
                                <p:cTn id="50" presetID="22" presetClass="entr" presetSubtype="8"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left)">
                                      <p:cBhvr>
                                        <p:cTn id="52" dur="500"/>
                                        <p:tgtEl>
                                          <p:spTgt spid="74"/>
                                        </p:tgtEl>
                                      </p:cBhvr>
                                    </p:animEffect>
                                  </p:childTnLst>
                                </p:cTn>
                              </p:par>
                            </p:childTnLst>
                          </p:cTn>
                        </p:par>
                        <p:par>
                          <p:cTn id="53" fill="hold">
                            <p:stCondLst>
                              <p:cond delay="8500"/>
                            </p:stCondLst>
                            <p:childTnLst>
                              <p:par>
                                <p:cTn id="54" presetID="22" presetClass="entr" presetSubtype="2" fill="hold"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right)">
                                      <p:cBhvr>
                                        <p:cTn id="56" dur="500"/>
                                        <p:tgtEl>
                                          <p:spTgt spid="75"/>
                                        </p:tgtEl>
                                      </p:cBhvr>
                                    </p:animEffect>
                                  </p:childTnLst>
                                </p:cTn>
                              </p:par>
                            </p:childTnLst>
                          </p:cTn>
                        </p:par>
                        <p:par>
                          <p:cTn id="57" fill="hold">
                            <p:stCondLst>
                              <p:cond delay="9000"/>
                            </p:stCondLst>
                            <p:childTnLst>
                              <p:par>
                                <p:cTn id="58" presetID="22" presetClass="entr" presetSubtype="2"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right)">
                                      <p:cBhvr>
                                        <p:cTn id="6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83</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a:t>
            </a:r>
            <a:endParaRPr lang="fr-FR" sz="2800" b="1" dirty="0">
              <a:solidFill>
                <a:schemeClr val="bg1"/>
              </a:solidFill>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837" y="2492896"/>
            <a:ext cx="4116866"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4729" y="2997272"/>
            <a:ext cx="4115503"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0034" y="3228282"/>
            <a:ext cx="4146686"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7162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84</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a:t>
            </a:r>
            <a:endParaRPr lang="fr-FR" sz="2800" b="1" dirty="0">
              <a:solidFill>
                <a:schemeClr val="bg1"/>
              </a:solidFill>
            </a:endParaRPr>
          </a:p>
        </p:txBody>
      </p:sp>
      <p:sp>
        <p:nvSpPr>
          <p:cNvPr id="7" name="Rectangle 6"/>
          <p:cNvSpPr/>
          <p:nvPr/>
        </p:nvSpPr>
        <p:spPr>
          <a:xfrm>
            <a:off x="1664218" y="2996952"/>
            <a:ext cx="3771878" cy="10644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Tableau de choix pour une solution</a:t>
            </a:r>
            <a:endParaRPr lang="fr-FR" dirty="0"/>
          </a:p>
        </p:txBody>
      </p:sp>
    </p:spTree>
    <p:extLst>
      <p:ext uri="{BB962C8B-B14F-4D97-AF65-F5344CB8AC3E}">
        <p14:creationId xmlns:p14="http://schemas.microsoft.com/office/powerpoint/2010/main" val="6949728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85</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la structure</a:t>
            </a:r>
            <a:endParaRPr lang="fr-FR" sz="2800" b="1" dirty="0">
              <a:solidFill>
                <a:schemeClr val="bg1"/>
              </a:solidFill>
            </a:endParaRPr>
          </a:p>
        </p:txBody>
      </p:sp>
      <p:sp>
        <p:nvSpPr>
          <p:cNvPr id="3" name="ZoneTexte 2"/>
          <p:cNvSpPr txBox="1"/>
          <p:nvPr/>
        </p:nvSpPr>
        <p:spPr>
          <a:xfrm>
            <a:off x="271407" y="2442134"/>
            <a:ext cx="7741368" cy="3170099"/>
          </a:xfrm>
          <a:prstGeom prst="rect">
            <a:avLst/>
          </a:prstGeom>
          <a:noFill/>
        </p:spPr>
        <p:txBody>
          <a:bodyPr wrap="square" rtlCol="0">
            <a:spAutoFit/>
          </a:bodyPr>
          <a:lstStyle/>
          <a:p>
            <a:r>
              <a:rPr lang="fr-FR" sz="4000" b="1" i="1" dirty="0" smtClean="0"/>
              <a:t>Visites</a:t>
            </a:r>
          </a:p>
          <a:p>
            <a:pPr marL="285750" indent="-285750">
              <a:buFontTx/>
              <a:buChar char="-"/>
            </a:pPr>
            <a:r>
              <a:rPr lang="fr-FR" sz="2800" dirty="0" smtClean="0"/>
              <a:t>Chantier CCAS à Calais : Eiffage </a:t>
            </a:r>
            <a:r>
              <a:rPr lang="fr-FR" sz="2800" b="1" dirty="0" smtClean="0"/>
              <a:t>ossature béton</a:t>
            </a:r>
            <a:r>
              <a:rPr lang="fr-FR" sz="2800" dirty="0" smtClean="0"/>
              <a:t>,</a:t>
            </a:r>
          </a:p>
          <a:p>
            <a:endParaRPr lang="fr-FR" sz="1000" dirty="0" smtClean="0"/>
          </a:p>
          <a:p>
            <a:pPr marL="285750" indent="-285750">
              <a:buFontTx/>
              <a:buChar char="-"/>
            </a:pPr>
            <a:r>
              <a:rPr lang="fr-FR" sz="2800" dirty="0" smtClean="0"/>
              <a:t>Société </a:t>
            </a:r>
            <a:r>
              <a:rPr lang="fr-FR" sz="2800" dirty="0" err="1" smtClean="0"/>
              <a:t>Charlitt</a:t>
            </a:r>
            <a:r>
              <a:rPr lang="fr-FR" sz="2800" dirty="0" smtClean="0"/>
              <a:t> à </a:t>
            </a:r>
            <a:r>
              <a:rPr lang="fr-FR" sz="2800" dirty="0" err="1" smtClean="0"/>
              <a:t>Guines</a:t>
            </a:r>
            <a:r>
              <a:rPr lang="fr-FR" sz="2800" dirty="0" smtClean="0"/>
              <a:t> : chantier </a:t>
            </a:r>
            <a:r>
              <a:rPr lang="fr-FR" sz="2800" b="1" dirty="0" smtClean="0"/>
              <a:t>ossature bois</a:t>
            </a:r>
            <a:r>
              <a:rPr lang="fr-FR" sz="2800" dirty="0" smtClean="0"/>
              <a:t>, maison particulière,</a:t>
            </a:r>
          </a:p>
          <a:p>
            <a:endParaRPr lang="fr-FR" sz="1000" dirty="0" smtClean="0"/>
          </a:p>
          <a:p>
            <a:pPr marL="285750" indent="-285750">
              <a:buFontTx/>
              <a:buChar char="-"/>
            </a:pPr>
            <a:r>
              <a:rPr lang="fr-FR" sz="2800" dirty="0" smtClean="0"/>
              <a:t>Société ETRA à Calais : </a:t>
            </a:r>
            <a:r>
              <a:rPr lang="fr-FR" sz="2800" b="1" dirty="0" smtClean="0"/>
              <a:t>ossature métallique</a:t>
            </a:r>
            <a:r>
              <a:rPr lang="fr-FR" sz="2800" dirty="0" smtClean="0"/>
              <a:t>, hôtel d’entreprise R+1.</a:t>
            </a:r>
            <a:endParaRPr lang="fr-FR" sz="2800" dirty="0"/>
          </a:p>
        </p:txBody>
      </p:sp>
    </p:spTree>
    <p:extLst>
      <p:ext uri="{BB962C8B-B14F-4D97-AF65-F5344CB8AC3E}">
        <p14:creationId xmlns:p14="http://schemas.microsoft.com/office/powerpoint/2010/main" val="345438236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86</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la structure</a:t>
            </a:r>
            <a:endParaRPr lang="fr-FR" sz="2800" b="1" dirty="0">
              <a:solidFill>
                <a:schemeClr val="bg1"/>
              </a:solidFill>
            </a:endParaRPr>
          </a:p>
        </p:txBody>
      </p:sp>
      <p:sp>
        <p:nvSpPr>
          <p:cNvPr id="4" name="ZoneTexte 3"/>
          <p:cNvSpPr txBox="1"/>
          <p:nvPr/>
        </p:nvSpPr>
        <p:spPr>
          <a:xfrm>
            <a:off x="1163687" y="3140968"/>
            <a:ext cx="5477582" cy="646331"/>
          </a:xfrm>
          <a:prstGeom prst="rect">
            <a:avLst/>
          </a:prstGeom>
          <a:noFill/>
        </p:spPr>
        <p:txBody>
          <a:bodyPr wrap="square" rtlCol="0">
            <a:spAutoFit/>
          </a:bodyPr>
          <a:lstStyle/>
          <a:p>
            <a:r>
              <a:rPr lang="fr-FR" dirty="0" smtClean="0"/>
              <a:t>Structures étudiées par les élèves:</a:t>
            </a:r>
          </a:p>
          <a:p>
            <a:r>
              <a:rPr lang="fr-FR" dirty="0" smtClean="0"/>
              <a:t>- Solution pour le toit</a:t>
            </a:r>
            <a:endParaRPr lang="fr-FR" dirty="0"/>
          </a:p>
        </p:txBody>
      </p:sp>
    </p:spTree>
    <p:extLst>
      <p:ext uri="{BB962C8B-B14F-4D97-AF65-F5344CB8AC3E}">
        <p14:creationId xmlns:p14="http://schemas.microsoft.com/office/powerpoint/2010/main" val="23300755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87</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la structure</a:t>
            </a:r>
            <a:endParaRPr lang="fr-FR" sz="2800" b="1" dirty="0">
              <a:solidFill>
                <a:schemeClr val="bg1"/>
              </a:solidFill>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49"/>
          <a:stretch/>
        </p:blipFill>
        <p:spPr bwMode="auto">
          <a:xfrm>
            <a:off x="-22219" y="0"/>
            <a:ext cx="9211763" cy="637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e 5"/>
          <p:cNvGrpSpPr/>
          <p:nvPr/>
        </p:nvGrpSpPr>
        <p:grpSpPr>
          <a:xfrm>
            <a:off x="2628009" y="3933056"/>
            <a:ext cx="3628332" cy="3088769"/>
            <a:chOff x="2518909" y="2436928"/>
            <a:chExt cx="1575750" cy="1425009"/>
          </a:xfrm>
        </p:grpSpPr>
        <p:sp>
          <p:nvSpPr>
            <p:cNvPr id="4" name="Rectangle 3"/>
            <p:cNvSpPr/>
            <p:nvPr/>
          </p:nvSpPr>
          <p:spPr>
            <a:xfrm>
              <a:off x="2518909" y="2436928"/>
              <a:ext cx="1533525" cy="1352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134" y="2509387"/>
              <a:ext cx="15335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e 7"/>
          <p:cNvGrpSpPr/>
          <p:nvPr/>
        </p:nvGrpSpPr>
        <p:grpSpPr>
          <a:xfrm>
            <a:off x="5469453" y="4216354"/>
            <a:ext cx="3674547" cy="1671918"/>
            <a:chOff x="857647" y="820978"/>
            <a:chExt cx="2565699" cy="879830"/>
          </a:xfrm>
        </p:grpSpPr>
        <p:sp>
          <p:nvSpPr>
            <p:cNvPr id="7" name="Rectangle 6"/>
            <p:cNvSpPr/>
            <p:nvPr/>
          </p:nvSpPr>
          <p:spPr>
            <a:xfrm>
              <a:off x="857647" y="887692"/>
              <a:ext cx="2562225" cy="8131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21" y="820978"/>
              <a:ext cx="2562225"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71714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88</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Revue de projet</a:t>
            </a:r>
            <a:endParaRPr lang="fr-FR" sz="2800" b="1" dirty="0">
              <a:solidFill>
                <a:schemeClr val="bg1"/>
              </a:solidFill>
            </a:endParaRPr>
          </a:p>
        </p:txBody>
      </p:sp>
      <p:sp>
        <p:nvSpPr>
          <p:cNvPr id="4" name="Rectangle 3"/>
          <p:cNvSpPr/>
          <p:nvPr/>
        </p:nvSpPr>
        <p:spPr>
          <a:xfrm>
            <a:off x="499605" y="1987431"/>
            <a:ext cx="4572000" cy="923330"/>
          </a:xfrm>
          <a:prstGeom prst="rect">
            <a:avLst/>
          </a:prstGeom>
          <a:solidFill>
            <a:schemeClr val="bg1"/>
          </a:solidFill>
        </p:spPr>
        <p:txBody>
          <a:bodyPr>
            <a:spAutoFit/>
          </a:bodyPr>
          <a:lstStyle/>
          <a:p>
            <a:pPr algn="ctr"/>
            <a:r>
              <a:rPr lang="fr-FR" dirty="0"/>
              <a:t>choix de la solution de type cubique selon les critères d'esthétisme, de complexité etc...avec l'image de la solution choisie (solution 1)</a:t>
            </a: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18" y="2745296"/>
            <a:ext cx="8821077" cy="33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139938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89</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Revue de projet</a:t>
            </a:r>
            <a:endParaRPr lang="fr-FR" sz="2800" b="1"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01" y="2375494"/>
            <a:ext cx="10740730" cy="43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7932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à coins arrondis 64"/>
          <p:cNvSpPr/>
          <p:nvPr/>
        </p:nvSpPr>
        <p:spPr>
          <a:xfrm>
            <a:off x="1499162" y="1283568"/>
            <a:ext cx="7177294" cy="4909166"/>
          </a:xfrm>
          <a:prstGeom prst="roundRect">
            <a:avLst>
              <a:gd name="adj" fmla="val 3924"/>
            </a:avLst>
          </a:prstGeom>
        </p:spPr>
        <p:style>
          <a:lnRef idx="3">
            <a:schemeClr val="lt1"/>
          </a:lnRef>
          <a:fillRef idx="1">
            <a:schemeClr val="accent3"/>
          </a:fillRef>
          <a:effectRef idx="1">
            <a:schemeClr val="accent3"/>
          </a:effectRef>
          <a:fontRef idx="minor">
            <a:schemeClr val="lt1"/>
          </a:fontRef>
        </p:style>
        <p:txBody>
          <a:bodyPr rtlCol="0" anchor="t"/>
          <a:lstStyle/>
          <a:p>
            <a:r>
              <a:rPr lang="fr-FR" sz="2400" dirty="0" smtClean="0"/>
              <a:t>Restitution</a:t>
            </a:r>
            <a:endParaRPr lang="fr-FR" sz="2400" dirty="0"/>
          </a:p>
        </p:txBody>
      </p:sp>
      <p:grpSp>
        <p:nvGrpSpPr>
          <p:cNvPr id="2" name="Groupe 21"/>
          <p:cNvGrpSpPr>
            <a:grpSpLocks/>
          </p:cNvGrpSpPr>
          <p:nvPr/>
        </p:nvGrpSpPr>
        <p:grpSpPr bwMode="auto">
          <a:xfrm>
            <a:off x="152400" y="692696"/>
            <a:ext cx="8785225" cy="6048671"/>
            <a:chOff x="0" y="-122217"/>
            <a:chExt cx="4575710" cy="3422094"/>
          </a:xfrm>
        </p:grpSpPr>
        <p:sp>
          <p:nvSpPr>
            <p:cNvPr id="6162"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746834"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5277" y="2348880"/>
            <a:ext cx="5105063" cy="3633473"/>
          </a:xfrm>
          <a:prstGeom prst="rect">
            <a:avLst/>
          </a:prstGeom>
        </p:spPr>
      </p:pic>
    </p:spTree>
    <p:extLst>
      <p:ext uri="{BB962C8B-B14F-4D97-AF65-F5344CB8AC3E}">
        <p14:creationId xmlns:p14="http://schemas.microsoft.com/office/powerpoint/2010/main" val="1266480725"/>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90</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Extension d’un Bâtiment</a:t>
            </a:r>
            <a:endParaRPr lang="fr-FR" sz="2800"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 name="ZoneTexte 2"/>
          <p:cNvSpPr txBox="1"/>
          <p:nvPr/>
        </p:nvSpPr>
        <p:spPr>
          <a:xfrm>
            <a:off x="476100" y="2463279"/>
            <a:ext cx="3030427" cy="2585323"/>
          </a:xfrm>
          <a:prstGeom prst="rect">
            <a:avLst/>
          </a:prstGeom>
          <a:noFill/>
        </p:spPr>
        <p:txBody>
          <a:bodyPr wrap="square" rtlCol="0">
            <a:spAutoFit/>
          </a:bodyPr>
          <a:lstStyle/>
          <a:p>
            <a:r>
              <a:rPr lang="fr-FR" dirty="0" smtClean="0"/>
              <a:t>Forme validée</a:t>
            </a:r>
          </a:p>
          <a:p>
            <a:endParaRPr lang="fr-FR" dirty="0" smtClean="0"/>
          </a:p>
          <a:p>
            <a:r>
              <a:rPr lang="fr-FR" dirty="0" smtClean="0"/>
              <a:t>Structure retenue : bois</a:t>
            </a:r>
          </a:p>
          <a:p>
            <a:endParaRPr lang="fr-FR" dirty="0"/>
          </a:p>
          <a:p>
            <a:pPr marL="285750" indent="-285750">
              <a:buFont typeface="Symbol" pitchFamily="18" charset="2"/>
              <a:buChar char="Þ"/>
            </a:pPr>
            <a:r>
              <a:rPr lang="fr-FR" dirty="0" smtClean="0"/>
              <a:t>Études thermique, visuel  (confort)</a:t>
            </a:r>
          </a:p>
          <a:p>
            <a:pPr marL="285750" indent="-285750">
              <a:buFont typeface="Symbol" pitchFamily="18" charset="2"/>
              <a:buChar char="Þ"/>
            </a:pPr>
            <a:r>
              <a:rPr lang="fr-FR" dirty="0" smtClean="0"/>
              <a:t>Dimensionnement de la semelle de fondation</a:t>
            </a:r>
          </a:p>
          <a:p>
            <a:pPr marL="285750" indent="-285750">
              <a:buFont typeface="Symbol" pitchFamily="18" charset="2"/>
              <a:buChar char="Þ"/>
            </a:pPr>
            <a:endParaRPr lang="fr-FR"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6527" y="1402655"/>
            <a:ext cx="6029325"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91</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718" y="2826650"/>
            <a:ext cx="7776862" cy="246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992361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92</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506975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865" y="2636912"/>
            <a:ext cx="816377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73619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93</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74031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6831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03443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spTree>
    <p:extLst>
      <p:ext uri="{BB962C8B-B14F-4D97-AF65-F5344CB8AC3E}">
        <p14:creationId xmlns:p14="http://schemas.microsoft.com/office/powerpoint/2010/main" val="234534481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Projets parallèles en SIN</a:t>
            </a:r>
            <a:endParaRPr lang="fr-FR" dirty="0"/>
          </a:p>
        </p:txBody>
      </p:sp>
      <p:sp>
        <p:nvSpPr>
          <p:cNvPr id="3" name="Espace réservé du contenu 2"/>
          <p:cNvSpPr>
            <a:spLocks noGrp="1"/>
          </p:cNvSpPr>
          <p:nvPr>
            <p:ph idx="1"/>
          </p:nvPr>
        </p:nvSpPr>
        <p:spPr/>
        <p:txBody>
          <a:bodyPr/>
          <a:lstStyle/>
          <a:p>
            <a:r>
              <a:rPr lang="fr-FR" dirty="0" smtClean="0"/>
              <a:t>2 à 3 diapos</a:t>
            </a:r>
            <a:endParaRPr lang="fr-FR" dirty="0"/>
          </a:p>
        </p:txBody>
      </p:sp>
    </p:spTree>
    <p:extLst>
      <p:ext uri="{BB962C8B-B14F-4D97-AF65-F5344CB8AC3E}">
        <p14:creationId xmlns:p14="http://schemas.microsoft.com/office/powerpoint/2010/main" val="30622259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a:t>
            </a:r>
            <a:r>
              <a:rPr lang="fr-FR" dirty="0" smtClean="0"/>
              <a:t>emerciements</a:t>
            </a:r>
            <a:endParaRPr lang="fr-FR" dirty="0"/>
          </a:p>
        </p:txBody>
      </p:sp>
      <p:sp>
        <p:nvSpPr>
          <p:cNvPr id="3" name="Espace réservé du contenu 2"/>
          <p:cNvSpPr>
            <a:spLocks noGrp="1"/>
          </p:cNvSpPr>
          <p:nvPr>
            <p:ph idx="1"/>
          </p:nvPr>
        </p:nvSpPr>
        <p:spPr/>
        <p:txBody>
          <a:bodyPr/>
          <a:lstStyle/>
          <a:p>
            <a:r>
              <a:rPr lang="fr-FR" dirty="0" smtClean="0"/>
              <a:t>Ce travail est le fruit de la réflexion menée lors d’un travail sur les séquences pédagogiques, nous remercions les participants.</a:t>
            </a:r>
          </a:p>
          <a:p>
            <a:r>
              <a:rPr lang="fr-FR" dirty="0" smtClean="0"/>
              <a:t>Les élèves du Lycée Léonard de Vinci, les professeurs: Serge Milon, Dominique Duriez, Sébastien </a:t>
            </a:r>
            <a:r>
              <a:rPr lang="fr-FR" dirty="0" err="1" smtClean="0"/>
              <a:t>Baude</a:t>
            </a:r>
            <a:r>
              <a:rPr lang="fr-FR" dirty="0" smtClean="0"/>
              <a:t>, Martial </a:t>
            </a:r>
            <a:r>
              <a:rPr lang="fr-FR" dirty="0" err="1" smtClean="0"/>
              <a:t>Leperque</a:t>
            </a:r>
            <a:r>
              <a:rPr lang="fr-FR" dirty="0" smtClean="0"/>
              <a:t>.</a:t>
            </a:r>
          </a:p>
          <a:p>
            <a:r>
              <a:rPr lang="fr-FR" dirty="0" smtClean="0"/>
              <a:t>La commune de Coulogne.</a:t>
            </a:r>
          </a:p>
          <a:p>
            <a:pPr marL="0" indent="0">
              <a:buNone/>
            </a:pPr>
            <a:endParaRPr lang="fr-FR" dirty="0" smtClean="0"/>
          </a:p>
          <a:p>
            <a:endParaRPr lang="fr-FR" dirty="0"/>
          </a:p>
        </p:txBody>
      </p:sp>
    </p:spTree>
    <p:extLst>
      <p:ext uri="{BB962C8B-B14F-4D97-AF65-F5344CB8AC3E}">
        <p14:creationId xmlns:p14="http://schemas.microsoft.com/office/powerpoint/2010/main" val="36089318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0"/>
</p:tagLst>
</file>

<file path=ppt/tags/tag10.xml><?xml version="1.0" encoding="utf-8"?>
<p:tagLst xmlns:a="http://schemas.openxmlformats.org/drawingml/2006/main" xmlns:r="http://schemas.openxmlformats.org/officeDocument/2006/relationships" xmlns:p="http://schemas.openxmlformats.org/presentationml/2006/main">
  <p:tag name="NUM" val="21"/>
</p:tagLst>
</file>

<file path=ppt/tags/tag11.xml><?xml version="1.0" encoding="utf-8"?>
<p:tagLst xmlns:a="http://schemas.openxmlformats.org/drawingml/2006/main" xmlns:r="http://schemas.openxmlformats.org/officeDocument/2006/relationships" xmlns:p="http://schemas.openxmlformats.org/presentationml/2006/main">
  <p:tag name="NUM" val="20"/>
</p:tagLst>
</file>

<file path=ppt/tags/tag12.xml><?xml version="1.0" encoding="utf-8"?>
<p:tagLst xmlns:a="http://schemas.openxmlformats.org/drawingml/2006/main" xmlns:r="http://schemas.openxmlformats.org/officeDocument/2006/relationships" xmlns:p="http://schemas.openxmlformats.org/presentationml/2006/main">
  <p:tag name="NUM" val="21"/>
</p:tagLst>
</file>

<file path=ppt/tags/tag13.xml><?xml version="1.0" encoding="utf-8"?>
<p:tagLst xmlns:a="http://schemas.openxmlformats.org/drawingml/2006/main" xmlns:r="http://schemas.openxmlformats.org/officeDocument/2006/relationships" xmlns:p="http://schemas.openxmlformats.org/presentationml/2006/main">
  <p:tag name="NUM" val="20"/>
</p:tagLst>
</file>

<file path=ppt/tags/tag14.xml><?xml version="1.0" encoding="utf-8"?>
<p:tagLst xmlns:a="http://schemas.openxmlformats.org/drawingml/2006/main" xmlns:r="http://schemas.openxmlformats.org/officeDocument/2006/relationships" xmlns:p="http://schemas.openxmlformats.org/presentationml/2006/main">
  <p:tag name="NUM" val="21"/>
</p:tagLst>
</file>

<file path=ppt/tags/tag15.xml><?xml version="1.0" encoding="utf-8"?>
<p:tagLst xmlns:a="http://schemas.openxmlformats.org/drawingml/2006/main" xmlns:r="http://schemas.openxmlformats.org/officeDocument/2006/relationships" xmlns:p="http://schemas.openxmlformats.org/presentationml/2006/main">
  <p:tag name="NUM" val="20"/>
</p:tagLst>
</file>

<file path=ppt/tags/tag16.xml><?xml version="1.0" encoding="utf-8"?>
<p:tagLst xmlns:a="http://schemas.openxmlformats.org/drawingml/2006/main" xmlns:r="http://schemas.openxmlformats.org/officeDocument/2006/relationships" xmlns:p="http://schemas.openxmlformats.org/presentationml/2006/main">
  <p:tag name="NUM" val="21"/>
</p:tagLst>
</file>

<file path=ppt/tags/tag17.xml><?xml version="1.0" encoding="utf-8"?>
<p:tagLst xmlns:a="http://schemas.openxmlformats.org/drawingml/2006/main" xmlns:r="http://schemas.openxmlformats.org/officeDocument/2006/relationships" xmlns:p="http://schemas.openxmlformats.org/presentationml/2006/main">
  <p:tag name="NUM" val="20"/>
</p:tagLst>
</file>

<file path=ppt/tags/tag18.xml><?xml version="1.0" encoding="utf-8"?>
<p:tagLst xmlns:a="http://schemas.openxmlformats.org/drawingml/2006/main" xmlns:r="http://schemas.openxmlformats.org/officeDocument/2006/relationships" xmlns:p="http://schemas.openxmlformats.org/presentationml/2006/main">
  <p:tag name="NUM" val="21"/>
</p:tagLst>
</file>

<file path=ppt/tags/tag19.xml><?xml version="1.0" encoding="utf-8"?>
<p:tagLst xmlns:a="http://schemas.openxmlformats.org/drawingml/2006/main" xmlns:r="http://schemas.openxmlformats.org/officeDocument/2006/relationships" xmlns:p="http://schemas.openxmlformats.org/presentationml/2006/main">
  <p:tag name="NUM" val="20"/>
</p:tagLst>
</file>

<file path=ppt/tags/tag2.xml><?xml version="1.0" encoding="utf-8"?>
<p:tagLst xmlns:a="http://schemas.openxmlformats.org/drawingml/2006/main" xmlns:r="http://schemas.openxmlformats.org/officeDocument/2006/relationships" xmlns:p="http://schemas.openxmlformats.org/presentationml/2006/main">
  <p:tag name="NUM" val="21"/>
</p:tagLst>
</file>

<file path=ppt/tags/tag20.xml><?xml version="1.0" encoding="utf-8"?>
<p:tagLst xmlns:a="http://schemas.openxmlformats.org/drawingml/2006/main" xmlns:r="http://schemas.openxmlformats.org/officeDocument/2006/relationships" xmlns:p="http://schemas.openxmlformats.org/presentationml/2006/main">
  <p:tag name="NUM" val="21"/>
</p:tagLst>
</file>

<file path=ppt/tags/tag21.xml><?xml version="1.0" encoding="utf-8"?>
<p:tagLst xmlns:a="http://schemas.openxmlformats.org/drawingml/2006/main" xmlns:r="http://schemas.openxmlformats.org/officeDocument/2006/relationships" xmlns:p="http://schemas.openxmlformats.org/presentationml/2006/main">
  <p:tag name="NUM" val="20"/>
</p:tagLst>
</file>

<file path=ppt/tags/tag22.xml><?xml version="1.0" encoding="utf-8"?>
<p:tagLst xmlns:a="http://schemas.openxmlformats.org/drawingml/2006/main" xmlns:r="http://schemas.openxmlformats.org/officeDocument/2006/relationships" xmlns:p="http://schemas.openxmlformats.org/presentationml/2006/main">
  <p:tag name="NUM" val="21"/>
</p:tagLst>
</file>

<file path=ppt/tags/tag23.xml><?xml version="1.0" encoding="utf-8"?>
<p:tagLst xmlns:a="http://schemas.openxmlformats.org/drawingml/2006/main" xmlns:r="http://schemas.openxmlformats.org/officeDocument/2006/relationships" xmlns:p="http://schemas.openxmlformats.org/presentationml/2006/main">
  <p:tag name="NUM" val="20"/>
</p:tagLst>
</file>

<file path=ppt/tags/tag24.xml><?xml version="1.0" encoding="utf-8"?>
<p:tagLst xmlns:a="http://schemas.openxmlformats.org/drawingml/2006/main" xmlns:r="http://schemas.openxmlformats.org/officeDocument/2006/relationships" xmlns:p="http://schemas.openxmlformats.org/presentationml/2006/main">
  <p:tag name="NUM" val="21"/>
</p:tagLst>
</file>

<file path=ppt/tags/tag25.xml><?xml version="1.0" encoding="utf-8"?>
<p:tagLst xmlns:a="http://schemas.openxmlformats.org/drawingml/2006/main" xmlns:r="http://schemas.openxmlformats.org/officeDocument/2006/relationships" xmlns:p="http://schemas.openxmlformats.org/presentationml/2006/main">
  <p:tag name="NUM" val="20"/>
</p:tagLst>
</file>

<file path=ppt/tags/tag26.xml><?xml version="1.0" encoding="utf-8"?>
<p:tagLst xmlns:a="http://schemas.openxmlformats.org/drawingml/2006/main" xmlns:r="http://schemas.openxmlformats.org/officeDocument/2006/relationships" xmlns:p="http://schemas.openxmlformats.org/presentationml/2006/main">
  <p:tag name="NUM" val="21"/>
</p:tagLst>
</file>

<file path=ppt/tags/tag27.xml><?xml version="1.0" encoding="utf-8"?>
<p:tagLst xmlns:a="http://schemas.openxmlformats.org/drawingml/2006/main" xmlns:r="http://schemas.openxmlformats.org/officeDocument/2006/relationships" xmlns:p="http://schemas.openxmlformats.org/presentationml/2006/main">
  <p:tag name="NUM" val="20"/>
</p:tagLst>
</file>

<file path=ppt/tags/tag28.xml><?xml version="1.0" encoding="utf-8"?>
<p:tagLst xmlns:a="http://schemas.openxmlformats.org/drawingml/2006/main" xmlns:r="http://schemas.openxmlformats.org/officeDocument/2006/relationships" xmlns:p="http://schemas.openxmlformats.org/presentationml/2006/main">
  <p:tag name="NUM" val="21"/>
</p:tagLst>
</file>

<file path=ppt/tags/tag29.xml><?xml version="1.0" encoding="utf-8"?>
<p:tagLst xmlns:a="http://schemas.openxmlformats.org/drawingml/2006/main" xmlns:r="http://schemas.openxmlformats.org/officeDocument/2006/relationships" xmlns:p="http://schemas.openxmlformats.org/presentationml/2006/main">
  <p:tag name="NUM" val="20"/>
</p:tagLst>
</file>

<file path=ppt/tags/tag3.xml><?xml version="1.0" encoding="utf-8"?>
<p:tagLst xmlns:a="http://schemas.openxmlformats.org/drawingml/2006/main" xmlns:r="http://schemas.openxmlformats.org/officeDocument/2006/relationships" xmlns:p="http://schemas.openxmlformats.org/presentationml/2006/main">
  <p:tag name="NUM" val="20"/>
</p:tagLst>
</file>

<file path=ppt/tags/tag30.xml><?xml version="1.0" encoding="utf-8"?>
<p:tagLst xmlns:a="http://schemas.openxmlformats.org/drawingml/2006/main" xmlns:r="http://schemas.openxmlformats.org/officeDocument/2006/relationships" xmlns:p="http://schemas.openxmlformats.org/presentationml/2006/main">
  <p:tag name="NUM" val="21"/>
</p:tagLst>
</file>

<file path=ppt/tags/tag31.xml><?xml version="1.0" encoding="utf-8"?>
<p:tagLst xmlns:a="http://schemas.openxmlformats.org/drawingml/2006/main" xmlns:r="http://schemas.openxmlformats.org/officeDocument/2006/relationships" xmlns:p="http://schemas.openxmlformats.org/presentationml/2006/main">
  <p:tag name="NUM" val="20"/>
</p:tagLst>
</file>

<file path=ppt/tags/tag32.xml><?xml version="1.0" encoding="utf-8"?>
<p:tagLst xmlns:a="http://schemas.openxmlformats.org/drawingml/2006/main" xmlns:r="http://schemas.openxmlformats.org/officeDocument/2006/relationships" xmlns:p="http://schemas.openxmlformats.org/presentationml/2006/main">
  <p:tag name="NUM" val="21"/>
</p:tagLst>
</file>

<file path=ppt/tags/tag4.xml><?xml version="1.0" encoding="utf-8"?>
<p:tagLst xmlns:a="http://schemas.openxmlformats.org/drawingml/2006/main" xmlns:r="http://schemas.openxmlformats.org/officeDocument/2006/relationships" xmlns:p="http://schemas.openxmlformats.org/presentationml/2006/main">
  <p:tag name="NUM" val="21"/>
</p:tagLst>
</file>

<file path=ppt/tags/tag5.xml><?xml version="1.0" encoding="utf-8"?>
<p:tagLst xmlns:a="http://schemas.openxmlformats.org/drawingml/2006/main" xmlns:r="http://schemas.openxmlformats.org/officeDocument/2006/relationships" xmlns:p="http://schemas.openxmlformats.org/presentationml/2006/main">
  <p:tag name="NUM" val="20"/>
</p:tagLst>
</file>

<file path=ppt/tags/tag6.xml><?xml version="1.0" encoding="utf-8"?>
<p:tagLst xmlns:a="http://schemas.openxmlformats.org/drawingml/2006/main" xmlns:r="http://schemas.openxmlformats.org/officeDocument/2006/relationships" xmlns:p="http://schemas.openxmlformats.org/presentationml/2006/main">
  <p:tag name="NUM" val="21"/>
</p:tagLst>
</file>

<file path=ppt/tags/tag7.xml><?xml version="1.0" encoding="utf-8"?>
<p:tagLst xmlns:a="http://schemas.openxmlformats.org/drawingml/2006/main" xmlns:r="http://schemas.openxmlformats.org/officeDocument/2006/relationships" xmlns:p="http://schemas.openxmlformats.org/presentationml/2006/main">
  <p:tag name="NUM" val="20"/>
</p:tagLst>
</file>

<file path=ppt/tags/tag8.xml><?xml version="1.0" encoding="utf-8"?>
<p:tagLst xmlns:a="http://schemas.openxmlformats.org/drawingml/2006/main" xmlns:r="http://schemas.openxmlformats.org/officeDocument/2006/relationships" xmlns:p="http://schemas.openxmlformats.org/presentationml/2006/main">
  <p:tag name="NUM" val="21"/>
</p:tagLst>
</file>

<file path=ppt/tags/tag9.xml><?xml version="1.0" encoding="utf-8"?>
<p:tagLst xmlns:a="http://schemas.openxmlformats.org/drawingml/2006/main" xmlns:r="http://schemas.openxmlformats.org/officeDocument/2006/relationships" xmlns:p="http://schemas.openxmlformats.org/presentationml/2006/main">
  <p:tag name="NUM" val="20"/>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5669</TotalTime>
  <Words>6322</Words>
  <Application>Microsoft Office PowerPoint</Application>
  <PresentationFormat>Affichage à l'écran (4:3)</PresentationFormat>
  <Paragraphs>1765</Paragraphs>
  <Slides>95</Slides>
  <Notes>62</Notes>
  <HiddenSlides>25</HiddenSlides>
  <MMClips>4</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95</vt:i4>
      </vt:variant>
    </vt:vector>
  </HeadingPairs>
  <TitlesOfParts>
    <vt:vector size="97" baseType="lpstr">
      <vt:lpstr>Thème Office</vt:lpstr>
      <vt:lpstr>Worksheet</vt:lpstr>
      <vt:lpstr>Présentation PowerPoint</vt:lpstr>
      <vt:lpstr>L’énergie dans l’habitat</vt:lpstr>
      <vt:lpstr>Présentation PowerPoint</vt:lpstr>
      <vt:lpstr>Présentation PowerPoint</vt:lpstr>
      <vt:lpstr>Faire acquérir et évaluer des compétences  2- Former aux compétences  La logique d’action</vt:lpstr>
      <vt:lpstr>Faire acquérir et évaluer des compétences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Projet AC – Focus sur la phase de maquettage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Projets parallèles en SIN</vt:lpstr>
      <vt:lpstr>Remerciements</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David Helard</dc:creator>
  <cp:lastModifiedBy>Anne</cp:lastModifiedBy>
  <cp:revision>515</cp:revision>
  <cp:lastPrinted>2013-12-28T15:14:27Z</cp:lastPrinted>
  <dcterms:created xsi:type="dcterms:W3CDTF">2012-03-06T15:10:23Z</dcterms:created>
  <dcterms:modified xsi:type="dcterms:W3CDTF">2014-01-11T17:29:15Z</dcterms:modified>
</cp:coreProperties>
</file>